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49"/>
  </p:notesMasterIdLst>
  <p:handoutMasterIdLst>
    <p:handoutMasterId r:id="rId50"/>
  </p:handoutMasterIdLst>
  <p:sldIdLst>
    <p:sldId id="1938" r:id="rId5"/>
    <p:sldId id="269" r:id="rId6"/>
    <p:sldId id="2009" r:id="rId7"/>
    <p:sldId id="579" r:id="rId8"/>
    <p:sldId id="2008" r:id="rId9"/>
    <p:sldId id="580" r:id="rId10"/>
    <p:sldId id="591" r:id="rId11"/>
    <p:sldId id="592" r:id="rId12"/>
    <p:sldId id="594" r:id="rId13"/>
    <p:sldId id="597" r:id="rId14"/>
    <p:sldId id="654" r:id="rId15"/>
    <p:sldId id="655" r:id="rId16"/>
    <p:sldId id="656" r:id="rId17"/>
    <p:sldId id="598" r:id="rId18"/>
    <p:sldId id="599" r:id="rId19"/>
    <p:sldId id="2010" r:id="rId20"/>
    <p:sldId id="605" r:id="rId21"/>
    <p:sldId id="2003" r:id="rId22"/>
    <p:sldId id="2004" r:id="rId23"/>
    <p:sldId id="589" r:id="rId24"/>
    <p:sldId id="588" r:id="rId25"/>
    <p:sldId id="2012" r:id="rId26"/>
    <p:sldId id="280" r:id="rId27"/>
    <p:sldId id="590" r:id="rId28"/>
    <p:sldId id="581" r:id="rId29"/>
    <p:sldId id="2013" r:id="rId30"/>
    <p:sldId id="586" r:id="rId31"/>
    <p:sldId id="2016" r:id="rId32"/>
    <p:sldId id="2014" r:id="rId33"/>
    <p:sldId id="2017" r:id="rId34"/>
    <p:sldId id="2015" r:id="rId35"/>
    <p:sldId id="2006" r:id="rId36"/>
    <p:sldId id="2007" r:id="rId37"/>
    <p:sldId id="587" r:id="rId38"/>
    <p:sldId id="2020" r:id="rId39"/>
    <p:sldId id="2021" r:id="rId40"/>
    <p:sldId id="2022" r:id="rId41"/>
    <p:sldId id="2023" r:id="rId42"/>
    <p:sldId id="2024" r:id="rId43"/>
    <p:sldId id="2030" r:id="rId44"/>
    <p:sldId id="603" r:id="rId45"/>
    <p:sldId id="2028" r:id="rId46"/>
    <p:sldId id="2029" r:id="rId47"/>
    <p:sldId id="20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25065E-90D7-1F40-8A00-6D832650E982}">
          <p14:sldIdLst>
            <p14:sldId id="1938"/>
            <p14:sldId id="269"/>
          </p14:sldIdLst>
        </p14:section>
        <p14:section name="Recall Transactions and ACID" id="{68EAC167-D6FA-A14C-90AE-4FD864A4EF83}">
          <p14:sldIdLst>
            <p14:sldId id="2009"/>
            <p14:sldId id="579"/>
            <p14:sldId id="2008"/>
            <p14:sldId id="580"/>
            <p14:sldId id="591"/>
            <p14:sldId id="592"/>
            <p14:sldId id="594"/>
            <p14:sldId id="597"/>
            <p14:sldId id="654"/>
            <p14:sldId id="655"/>
            <p14:sldId id="656"/>
            <p14:sldId id="598"/>
            <p14:sldId id="599"/>
            <p14:sldId id="2010"/>
            <p14:sldId id="605"/>
          </p14:sldIdLst>
        </p14:section>
        <p14:section name="Motivation of NoSQL" id="{1A051B6C-8160-C44A-BB4B-28BA44BB7340}">
          <p14:sldIdLst>
            <p14:sldId id="2003"/>
            <p14:sldId id="2004"/>
            <p14:sldId id="589"/>
            <p14:sldId id="588"/>
            <p14:sldId id="2012"/>
            <p14:sldId id="280"/>
            <p14:sldId id="590"/>
            <p14:sldId id="581"/>
            <p14:sldId id="2013"/>
            <p14:sldId id="586"/>
            <p14:sldId id="2016"/>
            <p14:sldId id="2014"/>
            <p14:sldId id="2017"/>
            <p14:sldId id="2015"/>
            <p14:sldId id="2006"/>
            <p14:sldId id="2007"/>
            <p14:sldId id="587"/>
            <p14:sldId id="2020"/>
            <p14:sldId id="2021"/>
            <p14:sldId id="2022"/>
            <p14:sldId id="2023"/>
            <p14:sldId id="2024"/>
            <p14:sldId id="2030"/>
            <p14:sldId id="603"/>
            <p14:sldId id="2028"/>
            <p14:sldId id="2029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FFD6D5"/>
    <a:srgbClr val="FF2727"/>
    <a:srgbClr val="FF7675"/>
    <a:srgbClr val="F7D6D6"/>
    <a:srgbClr val="EEC7E8"/>
    <a:srgbClr val="C7FFE9"/>
    <a:srgbClr val="0000FF"/>
    <a:srgbClr val="E5E5E5"/>
    <a:srgbClr val="82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6" autoAdjust="0"/>
    <p:restoredTop sz="95306" autoAdjust="0"/>
  </p:normalViewPr>
  <p:slideViewPr>
    <p:cSldViewPr snapToGrid="0">
      <p:cViewPr varScale="1">
        <p:scale>
          <a:sx n="122" d="100"/>
          <a:sy n="122" d="100"/>
        </p:scale>
        <p:origin x="2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delSld modSld sldOrd delSection modSection">
      <pc:chgData name="FONG, Chi Kit Ken [DSAI]" userId="960785e9-9efa-43e3-981a-c495c07125dc" providerId="ADAL" clId="{0ACE0F11-CA0F-5A84-BFCB-F7A5E414E4DA}" dt="2026-03-24T00:03:23.606" v="22" actId="18676"/>
      <pc:docMkLst>
        <pc:docMk/>
      </pc:docMkLst>
      <pc:sldChg chg="modSp mod">
        <pc:chgData name="FONG, Chi Kit Ken [DSAI]" userId="960785e9-9efa-43e3-981a-c495c07125dc" providerId="ADAL" clId="{0ACE0F11-CA0F-5A84-BFCB-F7A5E414E4DA}" dt="2026-03-24T00:02:54.316" v="5" actId="20577"/>
        <pc:sldMkLst>
          <pc:docMk/>
          <pc:sldMk cId="4169552892" sldId="269"/>
        </pc:sldMkLst>
        <pc:spChg chg="mod">
          <ac:chgData name="FONG, Chi Kit Ken [DSAI]" userId="960785e9-9efa-43e3-981a-c495c07125dc" providerId="ADAL" clId="{0ACE0F11-CA0F-5A84-BFCB-F7A5E414E4DA}" dt="2026-03-24T00:02:54.316" v="5" actId="20577"/>
          <ac:spMkLst>
            <pc:docMk/>
            <pc:sldMk cId="4169552892" sldId="269"/>
            <ac:spMk id="3" creationId="{9BEA8735-F1DC-1DE6-0A38-429B2F660F8A}"/>
          </ac:spMkLst>
        </pc:spChg>
      </pc:sldChg>
      <pc:sldChg chg="del">
        <pc:chgData name="FONG, Chi Kit Ken [DSAI]" userId="960785e9-9efa-43e3-981a-c495c07125dc" providerId="ADAL" clId="{0ACE0F11-CA0F-5A84-BFCB-F7A5E414E4DA}" dt="2026-03-24T00:03:15.498" v="16" actId="2696"/>
        <pc:sldMkLst>
          <pc:docMk/>
          <pc:sldMk cId="1046616146" sldId="617"/>
        </pc:sldMkLst>
      </pc:sldChg>
      <pc:sldChg chg="del">
        <pc:chgData name="FONG, Chi Kit Ken [DSAI]" userId="960785e9-9efa-43e3-981a-c495c07125dc" providerId="ADAL" clId="{0ACE0F11-CA0F-5A84-BFCB-F7A5E414E4DA}" dt="2026-03-24T00:03:14.009" v="7" actId="2696"/>
        <pc:sldMkLst>
          <pc:docMk/>
          <pc:sldMk cId="3019431187" sldId="619"/>
        </pc:sldMkLst>
      </pc:sldChg>
      <pc:sldChg chg="del">
        <pc:chgData name="FONG, Chi Kit Ken [DSAI]" userId="960785e9-9efa-43e3-981a-c495c07125dc" providerId="ADAL" clId="{0ACE0F11-CA0F-5A84-BFCB-F7A5E414E4DA}" dt="2026-03-24T00:03:14.478" v="10" actId="2696"/>
        <pc:sldMkLst>
          <pc:docMk/>
          <pc:sldMk cId="1489098888" sldId="620"/>
        </pc:sldMkLst>
      </pc:sldChg>
      <pc:sldChg chg="del">
        <pc:chgData name="FONG, Chi Kit Ken [DSAI]" userId="960785e9-9efa-43e3-981a-c495c07125dc" providerId="ADAL" clId="{0ACE0F11-CA0F-5A84-BFCB-F7A5E414E4DA}" dt="2026-03-24T00:03:14.320" v="9" actId="2696"/>
        <pc:sldMkLst>
          <pc:docMk/>
          <pc:sldMk cId="343561977" sldId="623"/>
        </pc:sldMkLst>
      </pc:sldChg>
      <pc:sldChg chg="del">
        <pc:chgData name="FONG, Chi Kit Ken [DSAI]" userId="960785e9-9efa-43e3-981a-c495c07125dc" providerId="ADAL" clId="{0ACE0F11-CA0F-5A84-BFCB-F7A5E414E4DA}" dt="2026-03-24T00:03:15.342" v="15" actId="2696"/>
        <pc:sldMkLst>
          <pc:docMk/>
          <pc:sldMk cId="491407838" sldId="624"/>
        </pc:sldMkLst>
      </pc:sldChg>
      <pc:sldChg chg="del">
        <pc:chgData name="FONG, Chi Kit Ken [DSAI]" userId="960785e9-9efa-43e3-981a-c495c07125dc" providerId="ADAL" clId="{0ACE0F11-CA0F-5A84-BFCB-F7A5E414E4DA}" dt="2026-03-24T00:03:15.838" v="18" actId="2696"/>
        <pc:sldMkLst>
          <pc:docMk/>
          <pc:sldMk cId="4230902454" sldId="627"/>
        </pc:sldMkLst>
      </pc:sldChg>
      <pc:sldChg chg="del">
        <pc:chgData name="FONG, Chi Kit Ken [DSAI]" userId="960785e9-9efa-43e3-981a-c495c07125dc" providerId="ADAL" clId="{0ACE0F11-CA0F-5A84-BFCB-F7A5E414E4DA}" dt="2026-03-24T00:03:16.010" v="19" actId="2696"/>
        <pc:sldMkLst>
          <pc:docMk/>
          <pc:sldMk cId="1739747443" sldId="628"/>
        </pc:sldMkLst>
      </pc:sldChg>
      <pc:sldChg chg="del">
        <pc:chgData name="FONG, Chi Kit Ken [DSAI]" userId="960785e9-9efa-43e3-981a-c495c07125dc" providerId="ADAL" clId="{0ACE0F11-CA0F-5A84-BFCB-F7A5E414E4DA}" dt="2026-03-24T00:03:14.694" v="11" actId="2696"/>
        <pc:sldMkLst>
          <pc:docMk/>
          <pc:sldMk cId="1651267854" sldId="631"/>
        </pc:sldMkLst>
      </pc:sldChg>
      <pc:sldChg chg="del">
        <pc:chgData name="FONG, Chi Kit Ken [DSAI]" userId="960785e9-9efa-43e3-981a-c495c07125dc" providerId="ADAL" clId="{0ACE0F11-CA0F-5A84-BFCB-F7A5E414E4DA}" dt="2026-03-24T00:03:14.164" v="8" actId="2696"/>
        <pc:sldMkLst>
          <pc:docMk/>
          <pc:sldMk cId="1427403969" sldId="634"/>
        </pc:sldMkLst>
      </pc:sldChg>
      <pc:sldChg chg="del">
        <pc:chgData name="FONG, Chi Kit Ken [DSAI]" userId="960785e9-9efa-43e3-981a-c495c07125dc" providerId="ADAL" clId="{0ACE0F11-CA0F-5A84-BFCB-F7A5E414E4DA}" dt="2026-03-24T00:03:15.655" v="17" actId="2696"/>
        <pc:sldMkLst>
          <pc:docMk/>
          <pc:sldMk cId="236404934" sldId="643"/>
        </pc:sldMkLst>
      </pc:sldChg>
      <pc:sldChg chg="del">
        <pc:chgData name="FONG, Chi Kit Ken [DSAI]" userId="960785e9-9efa-43e3-981a-c495c07125dc" providerId="ADAL" clId="{0ACE0F11-CA0F-5A84-BFCB-F7A5E414E4DA}" dt="2026-03-24T00:03:15.148" v="14" actId="2696"/>
        <pc:sldMkLst>
          <pc:docMk/>
          <pc:sldMk cId="4082168920" sldId="644"/>
        </pc:sldMkLst>
      </pc:sldChg>
      <pc:sldChg chg="del">
        <pc:chgData name="FONG, Chi Kit Ken [DSAI]" userId="960785e9-9efa-43e3-981a-c495c07125dc" providerId="ADAL" clId="{0ACE0F11-CA0F-5A84-BFCB-F7A5E414E4DA}" dt="2026-03-24T00:03:14.812" v="12" actId="2696"/>
        <pc:sldMkLst>
          <pc:docMk/>
          <pc:sldMk cId="1552005628" sldId="651"/>
        </pc:sldMkLst>
      </pc:sldChg>
      <pc:sldChg chg="del">
        <pc:chgData name="FONG, Chi Kit Ken [DSAI]" userId="960785e9-9efa-43e3-981a-c495c07125dc" providerId="ADAL" clId="{0ACE0F11-CA0F-5A84-BFCB-F7A5E414E4DA}" dt="2026-03-24T00:03:15.028" v="13" actId="2696"/>
        <pc:sldMkLst>
          <pc:docMk/>
          <pc:sldMk cId="1933219729" sldId="652"/>
        </pc:sldMkLst>
      </pc:sldChg>
      <pc:sldChg chg="ord">
        <pc:chgData name="FONG, Chi Kit Ken [DSAI]" userId="960785e9-9efa-43e3-981a-c495c07125dc" providerId="ADAL" clId="{0ACE0F11-CA0F-5A84-BFCB-F7A5E414E4DA}" dt="2026-03-24T00:03:20.567" v="20" actId="20578"/>
        <pc:sldMkLst>
          <pc:docMk/>
          <pc:sldMk cId="3396116464" sldId="2000"/>
        </pc:sldMkLst>
      </pc:sldChg>
      <pc:sldChg chg="del">
        <pc:chgData name="FONG, Chi Kit Ken [DSAI]" userId="960785e9-9efa-43e3-981a-c495c07125dc" providerId="ADAL" clId="{0ACE0F11-CA0F-5A84-BFCB-F7A5E414E4DA}" dt="2026-03-24T00:03:13.814" v="6" actId="2696"/>
        <pc:sldMkLst>
          <pc:docMk/>
          <pc:sldMk cId="1564240453" sldId="2027"/>
        </pc:sldMkLst>
      </pc:sldChg>
      <pc:sldChg chg="ord">
        <pc:chgData name="FONG, Chi Kit Ken [DSAI]" userId="960785e9-9efa-43e3-981a-c495c07125dc" providerId="ADAL" clId="{0ACE0F11-CA0F-5A84-BFCB-F7A5E414E4DA}" dt="2026-03-24T00:03:21.784" v="21" actId="20578"/>
        <pc:sldMkLst>
          <pc:docMk/>
          <pc:sldMk cId="4046479413" sldId="20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3/24/26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59AE1-2CD9-B61A-966B-85A6E5C7A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B16C0-25E9-9D3F-49E5-D5013B9AE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996ED-CBEB-616F-4933-BD6161DC7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66796-D6A9-F415-5CC2-23F7DAEC6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0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609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3869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6CFBD-BAD5-946E-3CAB-5D5920F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171446" indent="-171446">
              <a:lnSpc>
                <a:spcPct val="100000"/>
              </a:lnSpc>
              <a:buClr>
                <a:schemeClr val="accent3"/>
              </a:buClr>
              <a:buSzPct val="120000"/>
              <a:buFont typeface="Wingdings" pitchFamily="2" charset="2"/>
              <a:buChar char="§"/>
              <a:defRPr sz="2000"/>
            </a:lvl2pPr>
            <a:lvl3pPr marL="514337" indent="-171446">
              <a:lnSpc>
                <a:spcPct val="100000"/>
              </a:lnSpc>
              <a:buClr>
                <a:srgbClr val="FF9300"/>
              </a:buClr>
              <a:buFont typeface="Wingdings" pitchFamily="2" charset="2"/>
              <a:buChar char="§"/>
              <a:defRPr sz="1800"/>
            </a:lvl3pPr>
            <a:lvl4pPr marL="857228" indent="-171446">
              <a:lnSpc>
                <a:spcPct val="100000"/>
              </a:lnSpc>
              <a:buFont typeface="Wingdings" pitchFamily="2" charset="2"/>
              <a:buChar char="§"/>
              <a:defRPr sz="1600"/>
            </a:lvl4pPr>
            <a:lvl5pPr marL="1200120" indent="-171446">
              <a:lnSpc>
                <a:spcPct val="100000"/>
              </a:lnSpc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E3A98-6BAF-DC2B-4F26-9862079EA2CC}"/>
              </a:ext>
            </a:extLst>
          </p:cNvPr>
          <p:cNvSpPr txBox="1"/>
          <p:nvPr/>
        </p:nvSpPr>
        <p:spPr>
          <a:xfrm>
            <a:off x="4095823" y="4341094"/>
            <a:ext cx="4628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sp>
        <p:nvSpPr>
          <p:cNvPr id="3" name="Subtitle 17">
            <a:extLst>
              <a:ext uri="{FF2B5EF4-FFF2-40B4-BE49-F238E27FC236}">
                <a16:creationId xmlns:a16="http://schemas.microsoft.com/office/drawing/2014/main" id="{56A478CA-1D96-B5AB-E421-5A64D8D6CA9B}"/>
              </a:ext>
            </a:extLst>
          </p:cNvPr>
          <p:cNvSpPr txBox="1">
            <a:spLocks/>
          </p:cNvSpPr>
          <p:nvPr/>
        </p:nvSpPr>
        <p:spPr>
          <a:xfrm>
            <a:off x="4095824" y="2952993"/>
            <a:ext cx="4812505" cy="1251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Tx/>
              <a:buNone/>
              <a:defRPr lang="en-US" sz="1400" b="1" kern="1200">
                <a:solidFill>
                  <a:schemeClr val="tx2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342892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sz="2800" dirty="0"/>
              <a:t>Lecture 9: </a:t>
            </a:r>
            <a:br>
              <a:rPr lang="en-HK" sz="2800" dirty="0"/>
            </a:br>
            <a:r>
              <a:rPr lang="en-HK" sz="2800" dirty="0"/>
              <a:t>Big Data Storage, NoSQL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208A801-DD13-460A-560B-FB682300118D}"/>
              </a:ext>
            </a:extLst>
          </p:cNvPr>
          <p:cNvSpPr txBox="1">
            <a:spLocks/>
          </p:cNvSpPr>
          <p:nvPr/>
        </p:nvSpPr>
        <p:spPr>
          <a:xfrm>
            <a:off x="4095823" y="2446922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400" dirty="0"/>
              <a:t>DSAI4205 Big Data Analytics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58473-B92A-AAD0-5885-0A1D6ED5AC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671" y="2670437"/>
            <a:ext cx="3967755" cy="20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26227-68AD-8093-8F50-BEEDEB18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Transactions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F636B-87EE-44DC-F920-AF65D3B42D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A new transaction starts with the </a:t>
            </a:r>
            <a:r>
              <a:rPr lang="en-JP" sz="1600">
                <a:solidFill>
                  <a:srgbClr val="C40C67"/>
                </a:solidFill>
              </a:rPr>
              <a:t>BEGIN</a:t>
            </a:r>
            <a:r>
              <a:rPr lang="en-JP" sz="1600"/>
              <a:t> command.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The transaction stops with either </a:t>
            </a:r>
            <a:r>
              <a:rPr lang="en-JP" sz="1600">
                <a:solidFill>
                  <a:srgbClr val="C40C67"/>
                </a:solidFill>
              </a:rPr>
              <a:t>COMMIT</a:t>
            </a:r>
            <a:r>
              <a:rPr lang="en-JP" sz="1600"/>
              <a:t> or </a:t>
            </a:r>
            <a:r>
              <a:rPr lang="en-JP" sz="1600">
                <a:solidFill>
                  <a:srgbClr val="C40C67"/>
                </a:solidFill>
              </a:rPr>
              <a:t>ABORT</a:t>
            </a:r>
            <a:r>
              <a:rPr lang="en-JP" sz="1600"/>
              <a:t>:</a:t>
            </a:r>
            <a:endParaRPr lang="en-US" sz="16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If </a:t>
            </a:r>
            <a:r>
              <a:rPr lang="en-JP" sz="1400">
                <a:solidFill>
                  <a:srgbClr val="C40C67"/>
                </a:solidFill>
              </a:rPr>
              <a:t>commit</a:t>
            </a:r>
            <a:r>
              <a:rPr lang="en-JP" sz="1400"/>
              <a:t>: the DBMS either </a:t>
            </a:r>
            <a:r>
              <a:rPr lang="en-JP" sz="1400">
                <a:solidFill>
                  <a:srgbClr val="C40C67"/>
                </a:solidFill>
              </a:rPr>
              <a:t>save all the transaction’s changes</a:t>
            </a:r>
            <a:r>
              <a:rPr lang="en-JP" sz="1400">
                <a:solidFill>
                  <a:srgbClr val="2185C5"/>
                </a:solidFill>
              </a:rPr>
              <a:t> </a:t>
            </a:r>
            <a:r>
              <a:rPr lang="en-JP" sz="1400"/>
              <a:t>or </a:t>
            </a:r>
            <a:r>
              <a:rPr lang="en-JP" sz="1400">
                <a:solidFill>
                  <a:srgbClr val="C40C67"/>
                </a:solidFill>
              </a:rPr>
              <a:t>aborts</a:t>
            </a:r>
            <a:r>
              <a:rPr lang="en-JP" sz="1400"/>
              <a:t> it. </a:t>
            </a:r>
            <a:endParaRPr lang="en-US" sz="1400" dirty="0"/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If a user tells the system to commit, the system </a:t>
            </a:r>
            <a:r>
              <a:rPr lang="en-JP" sz="1400">
                <a:solidFill>
                  <a:srgbClr val="C40C67"/>
                </a:solidFill>
              </a:rPr>
              <a:t>does not guarantee </a:t>
            </a:r>
            <a:r>
              <a:rPr lang="en-JP" sz="1400"/>
              <a:t>that the transcation </a:t>
            </a:r>
            <a:r>
              <a:rPr lang="en-JP" sz="1400">
                <a:solidFill>
                  <a:srgbClr val="C40C67"/>
                </a:solidFill>
              </a:rPr>
              <a:t>must commit successfully</a:t>
            </a:r>
            <a:r>
              <a:rPr lang="en-JP" sz="1400"/>
              <a:t>.  </a:t>
            </a:r>
            <a:endParaRPr lang="en-US" sz="1400" dirty="0"/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In some situation, we </a:t>
            </a:r>
            <a:r>
              <a:rPr lang="en-JP" sz="1400">
                <a:solidFill>
                  <a:srgbClr val="C40C67"/>
                </a:solidFill>
              </a:rPr>
              <a:t>may not allow the transactions to be completed</a:t>
            </a:r>
            <a:r>
              <a:rPr lang="en-JP" sz="1400"/>
              <a:t>. </a:t>
            </a:r>
            <a:endParaRPr lang="en-US" sz="14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If </a:t>
            </a:r>
            <a:r>
              <a:rPr lang="en-JP" sz="1400">
                <a:solidFill>
                  <a:srgbClr val="C40C67"/>
                </a:solidFill>
              </a:rPr>
              <a:t>abort</a:t>
            </a:r>
            <a:r>
              <a:rPr lang="en-JP" sz="1400"/>
              <a:t>: all changes are undone.</a:t>
            </a:r>
            <a:endParaRPr lang="en-US" sz="1400" dirty="0"/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It’s like as if the transactions never executed at 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C0DDB-7476-34C1-E1B5-D50808EAA701}"/>
              </a:ext>
            </a:extLst>
          </p:cNvPr>
          <p:cNvSpPr txBox="1"/>
          <p:nvPr/>
        </p:nvSpPr>
        <p:spPr>
          <a:xfrm>
            <a:off x="519288" y="4729995"/>
            <a:ext cx="73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>
                <a:solidFill>
                  <a:srgbClr val="C40C67"/>
                </a:solidFill>
                <a:latin typeface="Raleway" pitchFamily="2" charset="77"/>
              </a:rPr>
              <a:t>Abort</a:t>
            </a:r>
            <a:r>
              <a:rPr lang="en-JP">
                <a:latin typeface="Raleway" pitchFamily="2" charset="77"/>
              </a:rPr>
              <a:t> can be inflicted by the user or caused by the DBMS. </a:t>
            </a:r>
          </a:p>
        </p:txBody>
      </p:sp>
    </p:spTree>
    <p:extLst>
      <p:ext uri="{BB962C8B-B14F-4D97-AF65-F5344CB8AC3E}">
        <p14:creationId xmlns:p14="http://schemas.microsoft.com/office/powerpoint/2010/main" val="719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8E671-D4ED-4C03-326C-B675808E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Example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05D8339-052B-EE79-799F-0B2508D6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0" y="1475961"/>
            <a:ext cx="7212359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8F029-5BC8-2259-20DA-D5ADDA34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Example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CC4E2E7-9EBE-04C4-AD46-56AE8351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1" y="1571348"/>
            <a:ext cx="6984122" cy="512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9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3D401-0361-890E-ABAC-8D84CDE1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Example</a:t>
            </a:r>
          </a:p>
        </p:txBody>
      </p:sp>
      <p:pic>
        <p:nvPicPr>
          <p:cNvPr id="1026" name="Picture 2" descr="Auto rollback mechanisim in SQL Server">
            <a:extLst>
              <a:ext uri="{FF2B5EF4-FFF2-40B4-BE49-F238E27FC236}">
                <a16:creationId xmlns:a16="http://schemas.microsoft.com/office/drawing/2014/main" id="{517493F0-7AFE-C1AA-5D80-AB880F35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6" y="4719672"/>
            <a:ext cx="7396863" cy="15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68D8E6-C294-983C-9632-1DC8EDEAB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36337"/>
              </p:ext>
            </p:extLst>
          </p:nvPr>
        </p:nvGraphicFramePr>
        <p:xfrm>
          <a:off x="488006" y="1651990"/>
          <a:ext cx="758687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6873">
                  <a:extLst>
                    <a:ext uri="{9D8B030D-6E8A-4147-A177-3AD203B41FA5}">
                      <a16:colId xmlns:a16="http://schemas.microsoft.com/office/drawing/2014/main" val="4118685845"/>
                    </a:ext>
                  </a:extLst>
                </a:gridCol>
              </a:tblGrid>
              <a:tr h="2936240"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BEGIN TRAN</a:t>
                      </a:r>
                    </a:p>
                    <a:p>
                      <a:pPr algn="l" fontAlgn="base" latinLnBrk="1"/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INSERT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INTO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Person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endParaRPr lang="en-HK" sz="1900" b="0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base" latinLnBrk="1"/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VALUES</a:t>
                      </a:r>
                      <a:r>
                        <a:rPr lang="en-HK" sz="1900" b="0" i="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en-HK" sz="1900" b="0" i="0" u="none" strike="noStrike" cap="none" dirty="0">
                          <a:solidFill>
                            <a:srgbClr val="F20052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'Bunny', 'Bugs','742 Evergreen Terrace','Springfield'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,54</a:t>
                      </a:r>
                      <a:r>
                        <a:rPr lang="en-HK" sz="1900" b="0" i="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)</a:t>
                      </a:r>
                      <a:endParaRPr lang="en-HK" sz="1900" b="0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base" latinLnBrk="1"/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  </a:t>
                      </a:r>
                      <a:endParaRPr lang="en-HK" sz="1900" b="0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base" latinLnBrk="1"/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UPDATE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Person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SET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Age</a:t>
                      </a:r>
                      <a:r>
                        <a:rPr lang="en-HK" sz="1900" b="0" i="0" dirty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=</a:t>
                      </a:r>
                      <a:r>
                        <a:rPr lang="en-HK" sz="1900" b="0" i="0" u="none" strike="noStrike" cap="none" dirty="0">
                          <a:solidFill>
                            <a:srgbClr val="F20052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'</a:t>
                      </a:r>
                      <a:r>
                        <a:rPr lang="en-HK" sz="1900" b="0" i="0" u="none" strike="noStrike" cap="none" dirty="0" err="1">
                          <a:solidFill>
                            <a:srgbClr val="F20052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MiddleAge</a:t>
                      </a:r>
                      <a:r>
                        <a:rPr lang="en-HK" sz="1900" b="0" i="0" u="none" strike="noStrike" cap="none" dirty="0">
                          <a:solidFill>
                            <a:srgbClr val="F20052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'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WHERE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PersonID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=7</a:t>
                      </a:r>
                    </a:p>
                    <a:p>
                      <a:pPr algn="l" fontAlgn="base" latinLnBrk="1"/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SELECT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*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FROM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Person</a:t>
                      </a:r>
                    </a:p>
                    <a:p>
                      <a:pPr algn="l" fontAlgn="base" latinLnBrk="1"/>
                      <a:r>
                        <a:rPr lang="en-HK" sz="1900" b="0" i="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  <a:p>
                      <a:pPr algn="l" fontAlgn="base" latinLnBrk="1"/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COMMIT</a:t>
                      </a:r>
                      <a:r>
                        <a:rPr lang="en-HK" sz="1900" b="0" i="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HK" sz="1900" b="1" i="0" u="none" strike="noStrike" cap="none" dirty="0">
                          <a:solidFill>
                            <a:srgbClr val="2185C6"/>
                          </a:solidFill>
                          <a:latin typeface="Courier" pitchFamily="2" charset="0"/>
                          <a:ea typeface="+mn-ea"/>
                          <a:cs typeface="+mn-cs"/>
                          <a:sym typeface="Arial"/>
                        </a:rPr>
                        <a:t>TRAN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Courier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4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9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D00DC8-9B85-FED6-F00B-7354F063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sz="3733"/>
              <a:t>Correctness of a database: ACID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F1B85-E176-0E3F-3919-B21D626E087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700">
                <a:solidFill>
                  <a:srgbClr val="C40C67"/>
                </a:solidFill>
              </a:rPr>
              <a:t>Atomicity</a:t>
            </a:r>
            <a:r>
              <a:rPr lang="en-JP" sz="1700"/>
              <a:t>: all operations in the transactions happen or none of them happen. (</a:t>
            </a:r>
            <a:r>
              <a:rPr lang="en-JP" sz="1700">
                <a:solidFill>
                  <a:srgbClr val="C40C67"/>
                </a:solidFill>
              </a:rPr>
              <a:t>ALL or nothing</a:t>
            </a:r>
            <a:r>
              <a:rPr lang="en-JP" sz="1700"/>
              <a:t>)</a:t>
            </a:r>
            <a:endParaRPr lang="en-US" sz="1700" dirty="0"/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700">
                <a:solidFill>
                  <a:srgbClr val="C40C67"/>
                </a:solidFill>
              </a:rPr>
              <a:t>Consistency</a:t>
            </a:r>
            <a:r>
              <a:rPr lang="en-JP" sz="1700"/>
              <a:t>: If each transaction is consistent and the DB </a:t>
            </a:r>
            <a:r>
              <a:rPr lang="en-JP" sz="1700">
                <a:solidFill>
                  <a:srgbClr val="C40C67"/>
                </a:solidFill>
              </a:rPr>
              <a:t>start in a consistent state</a:t>
            </a:r>
            <a:r>
              <a:rPr lang="en-JP" sz="1700"/>
              <a:t>, then it should also </a:t>
            </a:r>
            <a:r>
              <a:rPr lang="en-JP" sz="1700">
                <a:solidFill>
                  <a:srgbClr val="C40C67"/>
                </a:solidFill>
              </a:rPr>
              <a:t>end up with a consistent state</a:t>
            </a:r>
            <a:r>
              <a:rPr lang="en-JP" sz="1700"/>
              <a:t>. </a:t>
            </a:r>
            <a:endParaRPr lang="en-US" sz="1700" dirty="0"/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The database always reflects a logically valid state of the world.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All queries return logically correct answers based on defined rules.</a:t>
            </a:r>
            <a:endParaRPr lang="en-US" sz="1500" dirty="0"/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700">
                <a:solidFill>
                  <a:srgbClr val="C40C67"/>
                </a:solidFill>
              </a:rPr>
              <a:t>Isolation</a:t>
            </a:r>
            <a:r>
              <a:rPr lang="en-JP" sz="1700"/>
              <a:t>: Execution of one transaction is </a:t>
            </a:r>
            <a:r>
              <a:rPr lang="en-JP" sz="1700">
                <a:solidFill>
                  <a:srgbClr val="C40C67"/>
                </a:solidFill>
              </a:rPr>
              <a:t>isolated from </a:t>
            </a:r>
            <a:r>
              <a:rPr lang="en-JP" sz="1700"/>
              <a:t>that of </a:t>
            </a:r>
            <a:r>
              <a:rPr lang="en-JP" sz="1700">
                <a:solidFill>
                  <a:srgbClr val="C40C67"/>
                </a:solidFill>
              </a:rPr>
              <a:t>other transactions</a:t>
            </a:r>
            <a:r>
              <a:rPr lang="en-JP" sz="1700"/>
              <a:t>. </a:t>
            </a:r>
            <a:br>
              <a:rPr lang="en-JP" sz="1700"/>
            </a:br>
            <a:r>
              <a:rPr lang="en-JP" sz="1700"/>
              <a:t>If a user issue a transaction to DB system, the transaction should be executed as if I am the single solo user. </a:t>
            </a:r>
            <a:endParaRPr lang="en-US" sz="1700" dirty="0"/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700">
                <a:solidFill>
                  <a:srgbClr val="C40C67"/>
                </a:solidFill>
              </a:rPr>
              <a:t>Durability</a:t>
            </a:r>
            <a:r>
              <a:rPr lang="en-JP" sz="1700"/>
              <a:t>: If a transaction commits, its </a:t>
            </a:r>
            <a:r>
              <a:rPr lang="en-JP" sz="1700">
                <a:solidFill>
                  <a:srgbClr val="C40C67"/>
                </a:solidFill>
              </a:rPr>
              <a:t>effects persistent</a:t>
            </a:r>
            <a:r>
              <a:rPr lang="en-JP" sz="17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4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A5C3F-409D-98F1-B413-6E50DA38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Atomicity of Transactions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1B0B2-652F-F95C-6378-4038B02F922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600"/>
              <a:t>Two possible outcomes of executing a transaction: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Commit</a:t>
            </a:r>
            <a:r>
              <a:rPr lang="en-JP" sz="1400"/>
              <a:t>: after completing all its operations.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Abort</a:t>
            </a:r>
            <a:r>
              <a:rPr lang="en-JP" sz="1400"/>
              <a:t> (or to be aborted by DBMS) after executing some actions. </a:t>
            </a:r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600"/>
              <a:t>DBMS guarantees that </a:t>
            </a:r>
            <a:r>
              <a:rPr lang="en-JP" sz="1600">
                <a:solidFill>
                  <a:srgbClr val="C40C67"/>
                </a:solidFill>
              </a:rPr>
              <a:t>transactions are atomic</a:t>
            </a:r>
            <a:r>
              <a:rPr lang="en-JP" sz="1600"/>
              <a:t>. </a:t>
            </a:r>
            <a:endParaRPr lang="en-US" sz="1600" dirty="0"/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600"/>
              <a:t>Transactions always either </a:t>
            </a:r>
            <a:r>
              <a:rPr lang="en-JP" sz="1600">
                <a:solidFill>
                  <a:srgbClr val="C40C67"/>
                </a:solidFill>
              </a:rPr>
              <a:t>execute all its operations or execute no actions at all</a:t>
            </a:r>
            <a:r>
              <a:rPr lang="en-JP" sz="1600"/>
              <a:t>. 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Scenario 1:</a:t>
            </a:r>
          </a:p>
          <a:p>
            <a:pPr marL="1200128" lvl="3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We take $100 out of Peter’s account but then the DBMS abort the transaction before we transfer it. 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Scenario 2: </a:t>
            </a:r>
          </a:p>
          <a:p>
            <a:pPr marL="1200128" lvl="3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We take $100 out of Peter’s account, then there is a power failure before we transfer it. </a:t>
            </a:r>
          </a:p>
        </p:txBody>
      </p:sp>
    </p:spTree>
    <p:extLst>
      <p:ext uri="{BB962C8B-B14F-4D97-AF65-F5344CB8AC3E}">
        <p14:creationId xmlns:p14="http://schemas.microsoft.com/office/powerpoint/2010/main" val="33922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7CF88-5E07-91D3-7413-E2968CA1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69065-E6D0-7091-548F-C0430C00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701674" cy="761478"/>
          </a:xfrm>
        </p:spPr>
        <p:txBody>
          <a:bodyPr>
            <a:normAutofit fontScale="90000"/>
          </a:bodyPr>
          <a:lstStyle/>
          <a:p>
            <a:r>
              <a:rPr lang="en-JP"/>
              <a:t>Consistency</a:t>
            </a:r>
            <a:r>
              <a:rPr lang="en-US" dirty="0"/>
              <a:t> - From one </a:t>
            </a:r>
            <a:r>
              <a:rPr lang="en-US" dirty="0">
                <a:solidFill>
                  <a:srgbClr val="C40C67"/>
                </a:solidFill>
              </a:rPr>
              <a:t>valid state </a:t>
            </a:r>
            <a:r>
              <a:rPr lang="en-US" dirty="0"/>
              <a:t>to another</a:t>
            </a:r>
            <a:endParaRPr lang="en-JP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A2CF8C-D1AC-31CC-2376-37334AADCD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571348"/>
            <a:ext cx="8179837" cy="5072047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Database Consistency</a:t>
            </a:r>
            <a:r>
              <a:rPr lang="en-US" sz="1600" dirty="0"/>
              <a:t>: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T</a:t>
            </a:r>
            <a:r>
              <a:rPr lang="en-US" sz="1400" dirty="0"/>
              <a:t>h</a:t>
            </a:r>
            <a:r>
              <a:rPr lang="en-JP" sz="1400"/>
              <a:t>e database accurately models the real world and follows </a:t>
            </a:r>
            <a:r>
              <a:rPr lang="en-JP" sz="1400">
                <a:solidFill>
                  <a:srgbClr val="C40C67"/>
                </a:solidFill>
              </a:rPr>
              <a:t>integrity constraints</a:t>
            </a:r>
            <a:r>
              <a:rPr lang="en-JP" sz="1400"/>
              <a:t>. 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Transactions in the future see the effects of transactions committed in the past inside of the database.</a:t>
            </a:r>
          </a:p>
          <a:p>
            <a:pPr marL="1200128" lvl="3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Before execute the transaction, the </a:t>
            </a:r>
            <a:r>
              <a:rPr lang="en-JP" sz="1400">
                <a:solidFill>
                  <a:srgbClr val="C40C67"/>
                </a:solidFill>
              </a:rPr>
              <a:t>database should in some </a:t>
            </a:r>
            <a:r>
              <a:rPr lang="en-US" sz="1400" dirty="0">
                <a:solidFill>
                  <a:srgbClr val="C40C67"/>
                </a:solidFill>
              </a:rPr>
              <a:t>consistency</a:t>
            </a:r>
            <a:r>
              <a:rPr lang="en-JP" sz="1400">
                <a:solidFill>
                  <a:srgbClr val="C40C67"/>
                </a:solidFill>
              </a:rPr>
              <a:t> state</a:t>
            </a:r>
            <a:r>
              <a:rPr lang="en-JP" sz="1400"/>
              <a:t>. </a:t>
            </a:r>
            <a:endParaRPr lang="en-US" sz="1400" dirty="0"/>
          </a:p>
          <a:p>
            <a:pPr marL="1200128" lvl="3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400"/>
              <a:t>E.g. </a:t>
            </a:r>
            <a:r>
              <a:rPr lang="en-US" sz="1400" dirty="0"/>
              <a:t>I</a:t>
            </a:r>
            <a:r>
              <a:rPr lang="en-JP" sz="1400"/>
              <a:t>f the total deposited amount of the bank is 10,000. </a:t>
            </a:r>
            <a:br>
              <a:rPr lang="en-US" sz="1400" dirty="0"/>
            </a:br>
            <a:r>
              <a:rPr lang="en-JP" sz="1400"/>
              <a:t>If you add up all individual accounts at any time point, the value should always equal to the total amount of the bank. </a:t>
            </a:r>
            <a:endParaRPr lang="en-US" sz="1400" dirty="0"/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Transaction Consistency</a:t>
            </a:r>
            <a:r>
              <a:rPr lang="en-US" sz="1600" dirty="0"/>
              <a:t>: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If the </a:t>
            </a:r>
            <a:r>
              <a:rPr lang="en-US" sz="1400" dirty="0">
                <a:solidFill>
                  <a:srgbClr val="C40C67"/>
                </a:solidFill>
              </a:rPr>
              <a:t>database is consistent before executing the transactions</a:t>
            </a:r>
            <a:r>
              <a:rPr lang="en-US" sz="1400" dirty="0"/>
              <a:t>, it should always </a:t>
            </a:r>
            <a:r>
              <a:rPr lang="en-US" sz="1400" dirty="0">
                <a:solidFill>
                  <a:srgbClr val="C40C67"/>
                </a:solidFill>
              </a:rPr>
              <a:t>end up with a consistent state after executing the transactions</a:t>
            </a:r>
            <a:r>
              <a:rPr lang="en-US" sz="1400" dirty="0"/>
              <a:t>. 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Transaction consistency is the application’s responsibility. </a:t>
            </a:r>
            <a:r>
              <a:rPr lang="en-US" sz="1400" dirty="0">
                <a:solidFill>
                  <a:srgbClr val="C40C67"/>
                </a:solidFill>
              </a:rPr>
              <a:t>DBMS cannot control this. </a:t>
            </a:r>
          </a:p>
          <a:p>
            <a:pPr marL="857237" lvl="2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If the transaction try to moving money between accounts, we need to </a:t>
            </a:r>
            <a:r>
              <a:rPr lang="en-US" sz="1400" dirty="0">
                <a:solidFill>
                  <a:srgbClr val="C40C67"/>
                </a:solidFill>
              </a:rPr>
              <a:t>ensure that the money moving out from one account should be the same amount to deposit to another account</a:t>
            </a:r>
            <a:r>
              <a:rPr lang="en-US" sz="1400" dirty="0"/>
              <a:t>.  </a:t>
            </a:r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01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8A4AB-73E8-5821-AAC8-AA4F0FB5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Isolation of Transactions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00A96E-659C-5618-BADE-9CA20878ED7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600"/>
              <a:t>When users </a:t>
            </a:r>
            <a:r>
              <a:rPr lang="en-JP" sz="1600">
                <a:solidFill>
                  <a:srgbClr val="C40C67"/>
                </a:solidFill>
              </a:rPr>
              <a:t>submit transactions</a:t>
            </a:r>
            <a:r>
              <a:rPr lang="en-JP" sz="1600"/>
              <a:t>, and each transaction executes as </a:t>
            </a:r>
            <a:r>
              <a:rPr lang="en-JP" sz="1600">
                <a:solidFill>
                  <a:srgbClr val="C40C67"/>
                </a:solidFill>
              </a:rPr>
              <a:t>if it was running by itself</a:t>
            </a:r>
            <a:r>
              <a:rPr lang="en-JP" sz="1600"/>
              <a:t>. </a:t>
            </a:r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600"/>
              <a:t>But the database </a:t>
            </a:r>
            <a:r>
              <a:rPr lang="en-JP" sz="1600">
                <a:solidFill>
                  <a:srgbClr val="C40C67"/>
                </a:solidFill>
              </a:rPr>
              <a:t>achieve concurrency </a:t>
            </a:r>
            <a:r>
              <a:rPr lang="en-JP" sz="1600"/>
              <a:t>by </a:t>
            </a:r>
            <a:r>
              <a:rPr lang="en-JP" sz="1600">
                <a:solidFill>
                  <a:srgbClr val="C40C67"/>
                </a:solidFill>
              </a:rPr>
              <a:t>interleaving the operations </a:t>
            </a:r>
            <a:r>
              <a:rPr lang="en-JP" sz="1600"/>
              <a:t>(</a:t>
            </a:r>
            <a:r>
              <a:rPr lang="en-JP" sz="1600">
                <a:solidFill>
                  <a:srgbClr val="C40C67"/>
                </a:solidFill>
              </a:rPr>
              <a:t>read/writes </a:t>
            </a:r>
            <a:r>
              <a:rPr lang="en-JP" sz="1600"/>
              <a:t>of DB objects).</a:t>
            </a:r>
            <a:endParaRPr lang="en-US" sz="1600" dirty="0"/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JP" sz="1600"/>
              <a:t>We need a way to </a:t>
            </a:r>
            <a:r>
              <a:rPr lang="en-JP" sz="1600">
                <a:solidFill>
                  <a:srgbClr val="C40C67"/>
                </a:solidFill>
              </a:rPr>
              <a:t>interleave transactions </a:t>
            </a:r>
            <a:r>
              <a:rPr lang="en-JP" sz="1600"/>
              <a:t>but still make it appear as if they ran one at a time. </a:t>
            </a:r>
            <a:endParaRPr lang="en-US" sz="1600" dirty="0"/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A </a:t>
            </a:r>
            <a:r>
              <a:rPr lang="en-US" sz="1600" dirty="0">
                <a:solidFill>
                  <a:srgbClr val="C40C67"/>
                </a:solidFill>
              </a:rPr>
              <a:t>concurrency control protocol </a:t>
            </a:r>
            <a:r>
              <a:rPr lang="en-US" sz="1600" dirty="0"/>
              <a:t>is how the DBMS </a:t>
            </a:r>
            <a:r>
              <a:rPr lang="en-US" sz="1600" dirty="0">
                <a:solidFill>
                  <a:srgbClr val="C40C67"/>
                </a:solidFill>
              </a:rPr>
              <a:t>decides the proper interleaving </a:t>
            </a:r>
            <a:r>
              <a:rPr lang="en-US" sz="1600" dirty="0"/>
              <a:t>of operations from </a:t>
            </a:r>
            <a:r>
              <a:rPr lang="en-US" sz="1600" dirty="0">
                <a:solidFill>
                  <a:srgbClr val="C40C67"/>
                </a:solidFill>
              </a:rPr>
              <a:t>multiple transactions</a:t>
            </a:r>
            <a:r>
              <a:rPr lang="en-US" sz="1600" dirty="0"/>
              <a:t>.</a:t>
            </a:r>
          </a:p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9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4415C-C4B0-217B-790A-7D09FAA0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OLTP 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03132-CB2A-D461-6CB1-1AD423B0DA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4872663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OLTP (Online Transaction Processing) supports transaction-oriented applications in a 3-tier architecture. </a:t>
            </a:r>
            <a:r>
              <a:rPr lang="en-HK" sz="1800" dirty="0"/>
              <a:t>(Web → App → DB)</a:t>
            </a:r>
            <a:endParaRPr lang="en-US" sz="1700" dirty="0"/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Handles day-to-day transaction of an organization.</a:t>
            </a:r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The main objective is data-processing with </a:t>
            </a:r>
            <a:r>
              <a:rPr lang="en-HK" sz="1600" dirty="0"/>
              <a:t>fast, correct, concurrent transactions.</a:t>
            </a:r>
            <a:endParaRPr lang="en-US" sz="1600" dirty="0"/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E.g., ATM center: </a:t>
            </a:r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OLTP is optimized for transactions </a:t>
            </a:r>
            <a:r>
              <a:rPr lang="en-US" sz="1600" dirty="0"/>
              <a:t>instead of data analysis.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D03E7-6DDA-5BFD-FE30-10A73E264721}"/>
              </a:ext>
            </a:extLst>
          </p:cNvPr>
          <p:cNvSpPr txBox="1"/>
          <p:nvPr/>
        </p:nvSpPr>
        <p:spPr>
          <a:xfrm>
            <a:off x="4020228" y="3502776"/>
            <a:ext cx="4756768" cy="2136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37" lvl="2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latin typeface="Raleway" pitchFamily="2" charset="77"/>
              </a:rPr>
              <a:t>Suppose a couple has a joint account with a bank with total balance = 150.</a:t>
            </a:r>
          </a:p>
          <a:p>
            <a:pPr marL="857237" lvl="2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latin typeface="Raleway" pitchFamily="2" charset="77"/>
              </a:rPr>
              <a:t>One day both simultaneously reach different ATMs.</a:t>
            </a:r>
          </a:p>
          <a:p>
            <a:pPr marL="857237" lvl="2" indent="-3429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latin typeface="Raleway" pitchFamily="2" charset="77"/>
              </a:rPr>
              <a:t>Each of them try to withdrawn $100 each at the same time. </a:t>
            </a:r>
          </a:p>
          <a:p>
            <a:pPr marL="857237" lvl="2" indent="-3429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latin typeface="Raleway" pitchFamily="2" charset="77"/>
              </a:rPr>
              <a:t>They are unable to draw over the total amount of present in their bank account. </a:t>
            </a:r>
          </a:p>
          <a:p>
            <a:pPr marL="857237" lvl="2" indent="-34290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latin typeface="Raleway" pitchFamily="2" charset="77"/>
              </a:rPr>
              <a:t>The person who complete the operation first will be able to withdraw the money.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0F3D2-E881-ED8D-4EFD-71696726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552" y="3529898"/>
            <a:ext cx="3483830" cy="24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AB745-134C-5DD4-54C2-91EB80F0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DA73C-D9BE-4AC3-647B-67B42B5B8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75" y="2704376"/>
            <a:ext cx="1032933" cy="1405467"/>
          </a:xfrm>
          <a:prstGeom prst="rect">
            <a:avLst/>
          </a:prstGeom>
        </p:spPr>
      </p:pic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D449854E-71A7-B85F-C0F8-B445EE17BEA5}"/>
              </a:ext>
            </a:extLst>
          </p:cNvPr>
          <p:cNvSpPr/>
          <p:nvPr/>
        </p:nvSpPr>
        <p:spPr>
          <a:xfrm>
            <a:off x="893950" y="2891227"/>
            <a:ext cx="1669197" cy="964641"/>
          </a:xfrm>
          <a:prstGeom prst="wedgeRectCallout">
            <a:avLst>
              <a:gd name="adj1" fmla="val 60495"/>
              <a:gd name="adj2" fmla="val 20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Single server runs the entire database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8AB84F-66D0-5D6B-DAEB-0D9A2A6685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5364" y="1697146"/>
            <a:ext cx="1405467" cy="3352800"/>
          </a:xfrm>
          <a:prstGeom prst="rect">
            <a:avLst/>
          </a:prstGeom>
        </p:spPr>
      </p:pic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C4BAA4E8-5A0D-0EB5-A5D0-83D76CA8DAFC}"/>
              </a:ext>
            </a:extLst>
          </p:cNvPr>
          <p:cNvSpPr/>
          <p:nvPr/>
        </p:nvSpPr>
        <p:spPr>
          <a:xfrm>
            <a:off x="3906457" y="3236172"/>
            <a:ext cx="1806656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2A84287-2400-3E98-981A-3BCDC4096A33}"/>
              </a:ext>
            </a:extLst>
          </p:cNvPr>
          <p:cNvSpPr/>
          <p:nvPr/>
        </p:nvSpPr>
        <p:spPr>
          <a:xfrm rot="20700000">
            <a:off x="3901677" y="2461801"/>
            <a:ext cx="1806656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71369766-CAEC-77CF-1BCE-0DBA71293F46}"/>
              </a:ext>
            </a:extLst>
          </p:cNvPr>
          <p:cNvSpPr/>
          <p:nvPr/>
        </p:nvSpPr>
        <p:spPr>
          <a:xfrm rot="900000">
            <a:off x="3901679" y="4071216"/>
            <a:ext cx="1806656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FD2CC90-E8CB-9389-41C6-E893D0F805A1}"/>
              </a:ext>
            </a:extLst>
          </p:cNvPr>
          <p:cNvSpPr/>
          <p:nvPr/>
        </p:nvSpPr>
        <p:spPr>
          <a:xfrm>
            <a:off x="4782858" y="5247558"/>
            <a:ext cx="1985012" cy="964641"/>
          </a:xfrm>
          <a:prstGeom prst="wedgeRectCallout">
            <a:avLst>
              <a:gd name="adj1" fmla="val 18971"/>
              <a:gd name="adj2" fmla="val -66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Multiple client applications connect to DB Server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6F3CA6-7AE6-8B34-2992-DC9331463C85}"/>
              </a:ext>
            </a:extLst>
          </p:cNvPr>
          <p:cNvSpPr txBox="1"/>
          <p:nvPr/>
        </p:nvSpPr>
        <p:spPr>
          <a:xfrm>
            <a:off x="893950" y="4036474"/>
            <a:ext cx="3639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Could be:</a:t>
            </a:r>
          </a:p>
          <a:p>
            <a:pPr marL="380990" indent="-380990">
              <a:buFontTx/>
              <a:buChar char="-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own computer</a:t>
            </a:r>
          </a:p>
          <a:p>
            <a:pPr marL="380990" indent="-380990">
              <a:buFontTx/>
              <a:buChar char="-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server hosted in the data center</a:t>
            </a:r>
          </a:p>
          <a:p>
            <a:pPr marL="380990" indent="-380990">
              <a:buFontTx/>
              <a:buChar char="-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Cloud-hosted DB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081E44-5D5E-FA15-294E-5D983BE05D62}"/>
              </a:ext>
            </a:extLst>
          </p:cNvPr>
          <p:cNvSpPr txBox="1"/>
          <p:nvPr/>
        </p:nvSpPr>
        <p:spPr>
          <a:xfrm>
            <a:off x="709861" y="1858879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Difficult to scale connections for OLTP</a:t>
            </a:r>
          </a:p>
        </p:txBody>
      </p:sp>
    </p:spTree>
    <p:extLst>
      <p:ext uri="{BB962C8B-B14F-4D97-AF65-F5344CB8AC3E}">
        <p14:creationId xmlns:p14="http://schemas.microsoft.com/office/powerpoint/2010/main" val="33933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1. Recall transaction and acid property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nosql</a:t>
            </a:r>
            <a:r>
              <a:rPr lang="en-US" dirty="0">
                <a:solidFill>
                  <a:schemeClr val="tx1"/>
                </a:solidFill>
              </a:rPr>
              <a:t> overview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2.1 Motivation of </a:t>
            </a:r>
            <a:r>
              <a:rPr lang="en-US" dirty="0" err="1">
                <a:solidFill>
                  <a:schemeClr val="tx1"/>
                </a:solidFill>
              </a:rPr>
              <a:t>nosql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2.2 what is </a:t>
            </a:r>
            <a:r>
              <a:rPr lang="en-US" dirty="0" err="1">
                <a:solidFill>
                  <a:schemeClr val="tx1"/>
                </a:solidFill>
              </a:rPr>
              <a:t>nOSQL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2.3 Drop acid, and use base instead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(CAP Theory)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2.4 major type of NOSQL databases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E15A5-E9D6-DB97-E733-732DAC04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3-Tiered Web Architecture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E671E4-A742-7FE8-5AAF-826856314C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How do we architect an OLTP solution?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7C736-A08E-66CC-E9C7-A17CC88B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7" y="3627888"/>
            <a:ext cx="1032933" cy="1405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AB282-7164-156E-73B4-5C0C6B2E5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15" y="2657999"/>
            <a:ext cx="711200" cy="381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BE6A31C-2A7A-4755-027F-AD7917CACCEA}"/>
              </a:ext>
            </a:extLst>
          </p:cNvPr>
          <p:cNvSpPr/>
          <p:nvPr/>
        </p:nvSpPr>
        <p:spPr>
          <a:xfrm>
            <a:off x="4572001" y="1608029"/>
            <a:ext cx="1822743" cy="780815"/>
          </a:xfrm>
          <a:prstGeom prst="wedgeRectCallout">
            <a:avLst>
              <a:gd name="adj1" fmla="val -19111"/>
              <a:gd name="adj2" fmla="val 6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/App servers</a:t>
            </a:r>
            <a:b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(Easily replicated for more users)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DA150-4794-FE17-E028-4AC88989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239" y="2299216"/>
            <a:ext cx="338667" cy="43518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AC8037-AB08-D01A-B1E1-45D003E9AF4E}"/>
              </a:ext>
            </a:extLst>
          </p:cNvPr>
          <p:cNvCxnSpPr/>
          <p:nvPr/>
        </p:nvCxnSpPr>
        <p:spPr>
          <a:xfrm>
            <a:off x="2446987" y="2570150"/>
            <a:ext cx="0" cy="4077935"/>
          </a:xfrm>
          <a:prstGeom prst="line">
            <a:avLst/>
          </a:prstGeom>
          <a:ln w="28575">
            <a:solidFill>
              <a:srgbClr val="FF97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EBAB3-E88E-9ADF-36AD-34781FF49E2B}"/>
              </a:ext>
            </a:extLst>
          </p:cNvPr>
          <p:cNvCxnSpPr/>
          <p:nvPr/>
        </p:nvCxnSpPr>
        <p:spPr>
          <a:xfrm>
            <a:off x="6067380" y="2570150"/>
            <a:ext cx="0" cy="4077935"/>
          </a:xfrm>
          <a:prstGeom prst="line">
            <a:avLst/>
          </a:prstGeom>
          <a:ln w="28575">
            <a:solidFill>
              <a:srgbClr val="FF97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BABA91-4EA3-5B1D-0CAF-7CCC6B72E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868" y="2357050"/>
            <a:ext cx="313139" cy="1054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E03107-08CB-7952-77D9-4A850AEC6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052" y="3448630"/>
            <a:ext cx="313139" cy="1054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00E986-891C-6920-4B87-1C8290EE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755" y="4503411"/>
            <a:ext cx="313139" cy="1054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7AD7B-670E-C641-A912-0E6149C23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228" y="5594991"/>
            <a:ext cx="313139" cy="1054781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5476991F-B7E2-E03D-FEA2-393F839F3B2C}"/>
              </a:ext>
            </a:extLst>
          </p:cNvPr>
          <p:cNvSpPr/>
          <p:nvPr/>
        </p:nvSpPr>
        <p:spPr>
          <a:xfrm>
            <a:off x="6827163" y="1350509"/>
            <a:ext cx="1822743" cy="780815"/>
          </a:xfrm>
          <a:prstGeom prst="wedgeRectCallout">
            <a:avLst>
              <a:gd name="adj1" fmla="val 20456"/>
              <a:gd name="adj2" fmla="val 6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Browsers allow to communicate to servers.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54364DC4-046F-BABE-C0E1-ED0AF402EDB7}"/>
              </a:ext>
            </a:extLst>
          </p:cNvPr>
          <p:cNvSpPr/>
          <p:nvPr/>
        </p:nvSpPr>
        <p:spPr>
          <a:xfrm rot="20700000">
            <a:off x="2437233" y="3407434"/>
            <a:ext cx="2306771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32B6D1BE-4F45-3E96-DABA-87D737A01ECE}"/>
              </a:ext>
            </a:extLst>
          </p:cNvPr>
          <p:cNvSpPr/>
          <p:nvPr/>
        </p:nvSpPr>
        <p:spPr>
          <a:xfrm rot="1152301">
            <a:off x="2500281" y="5298767"/>
            <a:ext cx="2306771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A5876A1E-0F37-F85A-CD1E-51817D260727}"/>
              </a:ext>
            </a:extLst>
          </p:cNvPr>
          <p:cNvSpPr/>
          <p:nvPr/>
        </p:nvSpPr>
        <p:spPr>
          <a:xfrm rot="21263979">
            <a:off x="2485677" y="3932572"/>
            <a:ext cx="2306771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60BC541F-DA35-DA12-0E6C-713F6543076C}"/>
              </a:ext>
            </a:extLst>
          </p:cNvPr>
          <p:cNvSpPr/>
          <p:nvPr/>
        </p:nvSpPr>
        <p:spPr>
          <a:xfrm rot="583402">
            <a:off x="2492024" y="4666299"/>
            <a:ext cx="2306771" cy="27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A36FE2A4-FAAD-5EE4-C4C3-BD90269D26B4}"/>
              </a:ext>
            </a:extLst>
          </p:cNvPr>
          <p:cNvSpPr/>
          <p:nvPr/>
        </p:nvSpPr>
        <p:spPr>
          <a:xfrm rot="21286052">
            <a:off x="5592845" y="2498061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640C149-E521-8D0B-7870-D31F6330E531}"/>
              </a:ext>
            </a:extLst>
          </p:cNvPr>
          <p:cNvSpPr/>
          <p:nvPr/>
        </p:nvSpPr>
        <p:spPr>
          <a:xfrm rot="155614">
            <a:off x="5572915" y="3185276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B4848998-6F79-CD37-1A42-28AFB246631F}"/>
              </a:ext>
            </a:extLst>
          </p:cNvPr>
          <p:cNvSpPr/>
          <p:nvPr/>
        </p:nvSpPr>
        <p:spPr>
          <a:xfrm>
            <a:off x="5577447" y="2969631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D5E3570F-FB37-B3EE-78EF-346D7F9DE382}"/>
              </a:ext>
            </a:extLst>
          </p:cNvPr>
          <p:cNvSpPr/>
          <p:nvPr/>
        </p:nvSpPr>
        <p:spPr>
          <a:xfrm rot="21388358">
            <a:off x="5573611" y="2701704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080B6ADB-F68F-4292-4A7E-870F294F2296}"/>
              </a:ext>
            </a:extLst>
          </p:cNvPr>
          <p:cNvSpPr/>
          <p:nvPr/>
        </p:nvSpPr>
        <p:spPr>
          <a:xfrm rot="21286052">
            <a:off x="5573187" y="3645652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F8F4A30F-BD10-A7D4-E6FA-AF930ACBF60E}"/>
              </a:ext>
            </a:extLst>
          </p:cNvPr>
          <p:cNvSpPr/>
          <p:nvPr/>
        </p:nvSpPr>
        <p:spPr>
          <a:xfrm rot="155614">
            <a:off x="5553256" y="4332867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Left-right Arrow 28">
            <a:extLst>
              <a:ext uri="{FF2B5EF4-FFF2-40B4-BE49-F238E27FC236}">
                <a16:creationId xmlns:a16="http://schemas.microsoft.com/office/drawing/2014/main" id="{8171B2F9-F5CD-BD54-940C-D01F7E3388A8}"/>
              </a:ext>
            </a:extLst>
          </p:cNvPr>
          <p:cNvSpPr/>
          <p:nvPr/>
        </p:nvSpPr>
        <p:spPr>
          <a:xfrm>
            <a:off x="5557788" y="4117221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F41AD2AA-BD33-2D02-3FD7-0ECAE7E35B27}"/>
              </a:ext>
            </a:extLst>
          </p:cNvPr>
          <p:cNvSpPr/>
          <p:nvPr/>
        </p:nvSpPr>
        <p:spPr>
          <a:xfrm rot="21388358">
            <a:off x="5553952" y="3849295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2FAFEB7B-22C5-B204-6CE2-404310C9833F}"/>
              </a:ext>
            </a:extLst>
          </p:cNvPr>
          <p:cNvSpPr/>
          <p:nvPr/>
        </p:nvSpPr>
        <p:spPr>
          <a:xfrm rot="21286052">
            <a:off x="5597821" y="4671032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9839D786-8B4F-0058-2A60-7C6D755BFC5C}"/>
              </a:ext>
            </a:extLst>
          </p:cNvPr>
          <p:cNvSpPr/>
          <p:nvPr/>
        </p:nvSpPr>
        <p:spPr>
          <a:xfrm rot="155614">
            <a:off x="5577891" y="5358247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07A0C69F-3830-FC90-C8DF-9CEF86802124}"/>
              </a:ext>
            </a:extLst>
          </p:cNvPr>
          <p:cNvSpPr/>
          <p:nvPr/>
        </p:nvSpPr>
        <p:spPr>
          <a:xfrm>
            <a:off x="5582423" y="5142601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Left-right Arrow 33">
            <a:extLst>
              <a:ext uri="{FF2B5EF4-FFF2-40B4-BE49-F238E27FC236}">
                <a16:creationId xmlns:a16="http://schemas.microsoft.com/office/drawing/2014/main" id="{5382B613-69CE-30DD-8F86-EE903F5C1912}"/>
              </a:ext>
            </a:extLst>
          </p:cNvPr>
          <p:cNvSpPr/>
          <p:nvPr/>
        </p:nvSpPr>
        <p:spPr>
          <a:xfrm rot="21388358">
            <a:off x="5578587" y="4874675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Left-right Arrow 34">
            <a:extLst>
              <a:ext uri="{FF2B5EF4-FFF2-40B4-BE49-F238E27FC236}">
                <a16:creationId xmlns:a16="http://schemas.microsoft.com/office/drawing/2014/main" id="{10EC6B05-DB1B-B457-6B71-0A87931F03EE}"/>
              </a:ext>
            </a:extLst>
          </p:cNvPr>
          <p:cNvSpPr/>
          <p:nvPr/>
        </p:nvSpPr>
        <p:spPr>
          <a:xfrm rot="21286052">
            <a:off x="5597039" y="5717228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Left-right Arrow 35">
            <a:extLst>
              <a:ext uri="{FF2B5EF4-FFF2-40B4-BE49-F238E27FC236}">
                <a16:creationId xmlns:a16="http://schemas.microsoft.com/office/drawing/2014/main" id="{481CD3AD-3B82-1CE6-0A92-34F3138846E2}"/>
              </a:ext>
            </a:extLst>
          </p:cNvPr>
          <p:cNvSpPr/>
          <p:nvPr/>
        </p:nvSpPr>
        <p:spPr>
          <a:xfrm rot="155614">
            <a:off x="5577108" y="6404443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FD6F34F3-1FCE-0A07-A49C-7F590AC72A9F}"/>
              </a:ext>
            </a:extLst>
          </p:cNvPr>
          <p:cNvSpPr/>
          <p:nvPr/>
        </p:nvSpPr>
        <p:spPr>
          <a:xfrm>
            <a:off x="5581640" y="6188797"/>
            <a:ext cx="2430227" cy="115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Left-right Arrow 37">
            <a:extLst>
              <a:ext uri="{FF2B5EF4-FFF2-40B4-BE49-F238E27FC236}">
                <a16:creationId xmlns:a16="http://schemas.microsoft.com/office/drawing/2014/main" id="{D4074F23-62D7-1982-ED4D-B78FA7442EB5}"/>
              </a:ext>
            </a:extLst>
          </p:cNvPr>
          <p:cNvSpPr/>
          <p:nvPr/>
        </p:nvSpPr>
        <p:spPr>
          <a:xfrm rot="21388358">
            <a:off x="5577804" y="5920871"/>
            <a:ext cx="2352723" cy="139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C4E197-02A2-E9FB-54EC-E0D24861F248}"/>
              </a:ext>
            </a:extLst>
          </p:cNvPr>
          <p:cNvSpPr txBox="1"/>
          <p:nvPr/>
        </p:nvSpPr>
        <p:spPr>
          <a:xfrm>
            <a:off x="6394743" y="2164896"/>
            <a:ext cx="124264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>
                <a:solidFill>
                  <a:srgbClr val="F200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HTTP/HTTPS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374E74-A53A-47A9-5ECD-125A168B3A58}"/>
              </a:ext>
            </a:extLst>
          </p:cNvPr>
          <p:cNvSpPr txBox="1"/>
          <p:nvPr/>
        </p:nvSpPr>
        <p:spPr>
          <a:xfrm rot="20542272">
            <a:off x="2810572" y="3097725"/>
            <a:ext cx="142218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>
                <a:solidFill>
                  <a:srgbClr val="F200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DB Connections</a:t>
            </a:r>
          </a:p>
        </p:txBody>
      </p:sp>
    </p:spTree>
    <p:extLst>
      <p:ext uri="{BB962C8B-B14F-4D97-AF65-F5344CB8AC3E}">
        <p14:creationId xmlns:p14="http://schemas.microsoft.com/office/powerpoint/2010/main" val="9948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7DB488-E0FF-ED30-07B2-B43A83CF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2.0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99B04-EEC7-F11D-22C1-39AEEF06DF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5389984" cy="5021953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 new class of problem emerged in the late 90s </a:t>
            </a:r>
            <a:br>
              <a:rPr lang="en-US" sz="1600" dirty="0"/>
            </a:br>
            <a:r>
              <a:rPr lang="en-US" sz="1600" dirty="0"/>
              <a:t>and early 2000s</a:t>
            </a:r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What is web 2.0 ?</a:t>
            </a:r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Social network</a:t>
            </a:r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Services need to scale quickly by orders of magnitude</a:t>
            </a:r>
          </a:p>
        </p:txBody>
      </p:sp>
      <p:pic>
        <p:nvPicPr>
          <p:cNvPr id="5" name="Picture 2" descr="web application data growth - w3resouce">
            <a:extLst>
              <a:ext uri="{FF2B5EF4-FFF2-40B4-BE49-F238E27FC236}">
                <a16:creationId xmlns:a16="http://schemas.microsoft.com/office/drawing/2014/main" id="{22257DA6-960E-8CF2-44DD-3BFB69A8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36" y="1280265"/>
            <a:ext cx="3412560" cy="22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C93A2-3BE0-2F6F-7C16-D5F13D86E5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1127" y="3693422"/>
            <a:ext cx="3527909" cy="2427460"/>
          </a:xfrm>
          <a:prstGeom prst="rect">
            <a:avLst/>
          </a:prstGeom>
        </p:spPr>
      </p:pic>
      <p:pic>
        <p:nvPicPr>
          <p:cNvPr id="8194" name="Picture 2" descr="Web 2.0 in Local Public Health - Prevention Research Collaborative – UM SPH">
            <a:extLst>
              <a:ext uri="{FF2B5EF4-FFF2-40B4-BE49-F238E27FC236}">
                <a16:creationId xmlns:a16="http://schemas.microsoft.com/office/drawing/2014/main" id="{BFFFC1D2-F7D4-2BB4-5CA0-639BC9BE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61" y="3496871"/>
            <a:ext cx="3140010" cy="21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AB46-2E8C-6F3C-BC32-8874883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Shared-nothing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16E4-F1C8-CC9E-B09A-16E3D413FE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4721612" cy="5105929"/>
          </a:xfrm>
        </p:spPr>
        <p:txBody>
          <a:bodyPr>
            <a:normAutofit lnSpcReduction="10000"/>
          </a:bodyPr>
          <a:lstStyle/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Each node is </a:t>
            </a:r>
            <a:r>
              <a:rPr lang="en-US" sz="1400" dirty="0">
                <a:solidFill>
                  <a:srgbClr val="C40C67"/>
                </a:solidFill>
              </a:rPr>
              <a:t>completely independent</a:t>
            </a:r>
            <a:r>
              <a:rPr lang="en-US" sz="1400" dirty="0"/>
              <a:t> 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No shared resources </a:t>
            </a:r>
            <a:r>
              <a:rPr lang="en-US" sz="1200" dirty="0">
                <a:sym typeface="Wingdings" pitchFamily="2" charset="2"/>
              </a:rPr>
              <a:t> No bottlenecks</a:t>
            </a:r>
            <a:endParaRPr lang="en-US" sz="12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shared resources refers to:</a:t>
            </a:r>
            <a:br>
              <a:rPr lang="en-US" sz="1200" dirty="0"/>
            </a:br>
            <a:r>
              <a:rPr lang="en-US" sz="1200" dirty="0"/>
              <a:t>(memory, disks, and CPUs)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Utilize the distributed HDFS storage instead of using centralized storage.</a:t>
            </a:r>
          </a:p>
          <a:p>
            <a:pPr marL="1200128" lvl="3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Local storage per node</a:t>
            </a:r>
            <a:br>
              <a:rPr lang="en-HK" sz="1200" dirty="0"/>
            </a:br>
            <a:r>
              <a:rPr lang="en-US" sz="1200" dirty="0"/>
              <a:t>HDFS writes blocks locally, replicates 3x across nodes</a:t>
            </a:r>
          </a:p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Distributed computing architecture in which each request is satisfied by a single host in a group of servers 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An update to a specific record is handled by exactly one host 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But different updates go to different hosts in parallel.</a:t>
            </a:r>
            <a:endParaRPr lang="en-US" sz="14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3F939BF-C8A1-E2A7-5EF3-3DBEC8AE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16" y="1703572"/>
            <a:ext cx="3859342" cy="22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ED9EE-BC9C-2952-A288-DB87D323283C}"/>
              </a:ext>
            </a:extLst>
          </p:cNvPr>
          <p:cNvSpPr txBox="1"/>
          <p:nvPr/>
        </p:nvSpPr>
        <p:spPr>
          <a:xfrm>
            <a:off x="5088616" y="3984171"/>
            <a:ext cx="38593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2400"/>
              </a:spcAft>
              <a:buNone/>
            </a:pPr>
            <a:r>
              <a:rPr lang="en-HK" sz="1200" b="0" i="0" dirty="0">
                <a:solidFill>
                  <a:srgbClr val="C40C67"/>
                </a:solidFill>
                <a:effectLst/>
                <a:latin typeface="Raleway" pitchFamily="2" charset="77"/>
              </a:rPr>
              <a:t>Scalable</a:t>
            </a:r>
            <a:r>
              <a:rPr lang="en-HK" sz="1200" b="0" i="0" dirty="0">
                <a:effectLst/>
                <a:latin typeface="Raleway" pitchFamily="2" charset="77"/>
              </a:rPr>
              <a:t>: because there are </a:t>
            </a: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no shared resources</a:t>
            </a:r>
            <a:r>
              <a:rPr lang="en-HK" sz="1200" b="0" i="0" dirty="0">
                <a:effectLst/>
                <a:latin typeface="Raleway" pitchFamily="2" charset="77"/>
              </a:rPr>
              <a:t>, </a:t>
            </a: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addition of nodes </a:t>
            </a:r>
            <a:r>
              <a:rPr lang="en-HK" sz="1200" b="0" i="0" dirty="0">
                <a:effectLst/>
                <a:latin typeface="Raleway" pitchFamily="2" charset="77"/>
              </a:rPr>
              <a:t>adds resources to the system and </a:t>
            </a: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does not introduce further contention</a:t>
            </a:r>
            <a:r>
              <a:rPr lang="en-HK" sz="1200" b="0" i="0" dirty="0">
                <a:effectLst/>
                <a:latin typeface="Raleway" pitchFamily="2" charset="77"/>
              </a:rPr>
              <a:t>.</a:t>
            </a:r>
          </a:p>
          <a:p>
            <a:pPr algn="l" fontAlgn="base">
              <a:spcAft>
                <a:spcPts val="2400"/>
              </a:spcAft>
              <a:buNone/>
            </a:pP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Fault-tolerant</a:t>
            </a:r>
            <a:r>
              <a:rPr lang="en-HK" sz="1200" b="0" i="0" dirty="0">
                <a:effectLst/>
                <a:latin typeface="Raleway" pitchFamily="2" charset="77"/>
              </a:rPr>
              <a:t>: each node is </a:t>
            </a: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independent</a:t>
            </a:r>
            <a:r>
              <a:rPr lang="en-HK" sz="1200" b="0" i="0" dirty="0">
                <a:effectLst/>
                <a:latin typeface="Raleway" pitchFamily="2" charset="77"/>
              </a:rPr>
              <a:t>, so there are </a:t>
            </a: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no single points of failure</a:t>
            </a:r>
            <a:r>
              <a:rPr lang="en-HK" sz="1200" b="0" i="0" dirty="0">
                <a:effectLst/>
                <a:latin typeface="Raleway" pitchFamily="2" charset="77"/>
              </a:rPr>
              <a:t>, and the system can </a:t>
            </a:r>
            <a:r>
              <a:rPr lang="en-HK" sz="1200" dirty="0">
                <a:solidFill>
                  <a:srgbClr val="C40C67"/>
                </a:solidFill>
                <a:latin typeface="Raleway" pitchFamily="2" charset="77"/>
              </a:rPr>
              <a:t>quickly recover from a failure </a:t>
            </a:r>
            <a:r>
              <a:rPr lang="en-HK" sz="1200" b="0" i="0" dirty="0">
                <a:effectLst/>
                <a:latin typeface="Raleway" pitchFamily="2" charset="77"/>
              </a:rPr>
              <a:t>of an individual node.</a:t>
            </a:r>
          </a:p>
        </p:txBody>
      </p:sp>
    </p:spTree>
    <p:extLst>
      <p:ext uri="{BB962C8B-B14F-4D97-AF65-F5344CB8AC3E}">
        <p14:creationId xmlns:p14="http://schemas.microsoft.com/office/powerpoint/2010/main" val="29499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US" dirty="0"/>
              <a:t>Recall: Horizontal Scaling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C0B8F6-D31D-0BE1-0C25-B3A28B1C65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4956639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ym typeface="Lato"/>
              </a:rPr>
              <a:t>Horizontal scaling - </a:t>
            </a:r>
            <a:r>
              <a:rPr lang="en-HK" sz="1400" dirty="0"/>
              <a:t>add nodes, get more power.</a:t>
            </a:r>
            <a:endParaRPr lang="en-US" sz="1400" dirty="0">
              <a:sym typeface="Lato"/>
            </a:endParaRP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Change in the number of instances (Add and remove instances as needed)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But how do you use 100 nodes for one database? </a:t>
            </a:r>
            <a:br>
              <a:rPr lang="en-US" sz="1400" dirty="0"/>
            </a:br>
            <a:r>
              <a:rPr lang="en-US" sz="1400" dirty="0"/>
              <a:t>There are two possible ways: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Partitioning (“sharding”): splitting the dataset </a:t>
            </a:r>
            <a:r>
              <a:rPr lang="en-HK" sz="1200" dirty="0"/>
              <a:t>across nodes</a:t>
            </a:r>
            <a:endParaRPr lang="en-US" sz="1200" dirty="0"/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Replication: </a:t>
            </a:r>
            <a:r>
              <a:rPr lang="en-HK" sz="1200" dirty="0"/>
              <a:t>copies each segment to multiple nodes (e.g. 3x in HDFS)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1987" y="1894545"/>
            <a:ext cx="3317523" cy="131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Clr>
                <a:schemeClr val="accent6"/>
              </a:buClr>
              <a:buSzPts val="2400"/>
              <a:buNone/>
            </a:pPr>
            <a:endParaRPr lang="en-US" sz="135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8891" y="3531923"/>
            <a:ext cx="489207" cy="526127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2176737" y="3560695"/>
            <a:ext cx="972459" cy="373627"/>
          </a:xfrm>
          <a:prstGeom prst="rightArrow">
            <a:avLst>
              <a:gd name="adj1" fmla="val 67075"/>
              <a:gd name="adj2" fmla="val 50000"/>
            </a:avLst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445032" y="2896310"/>
            <a:ext cx="1713963" cy="1740711"/>
            <a:chOff x="7277051" y="2869603"/>
            <a:chExt cx="1713962" cy="1740710"/>
          </a:xfrm>
        </p:grpSpPr>
        <p:grpSp>
          <p:nvGrpSpPr>
            <p:cNvPr id="29" name="Group 28"/>
            <p:cNvGrpSpPr/>
            <p:nvPr/>
          </p:nvGrpSpPr>
          <p:grpSpPr>
            <a:xfrm>
              <a:off x="7277051" y="2869603"/>
              <a:ext cx="1700085" cy="526127"/>
              <a:chOff x="7277051" y="2869603"/>
              <a:chExt cx="1700085" cy="52612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77051" y="2869603"/>
                <a:ext cx="489206" cy="52612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82491" y="2869603"/>
                <a:ext cx="489206" cy="52612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487930" y="2869603"/>
                <a:ext cx="489206" cy="526127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7281211" y="3478511"/>
              <a:ext cx="1700085" cy="526127"/>
              <a:chOff x="7277051" y="2869603"/>
              <a:chExt cx="1700085" cy="52612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77051" y="2869603"/>
                <a:ext cx="489206" cy="52612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82491" y="2869603"/>
                <a:ext cx="489206" cy="52612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487930" y="2869603"/>
                <a:ext cx="489206" cy="526127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7290928" y="4084186"/>
              <a:ext cx="1700085" cy="526127"/>
              <a:chOff x="7277051" y="2869603"/>
              <a:chExt cx="1700085" cy="52612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277051" y="2869603"/>
                <a:ext cx="489206" cy="52612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82491" y="2869603"/>
                <a:ext cx="489206" cy="52612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487930" y="2869603"/>
                <a:ext cx="489206" cy="5261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39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Amazon RDS Writes With Database Sharding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CFBB-FCC4-BEFB-620A-D810AED73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996751"/>
            <a:ext cx="5742882" cy="4209516"/>
          </a:xfrm>
        </p:spPr>
        <p:txBody>
          <a:bodyPr/>
          <a:lstStyle/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Without shards, all data resides in one partition.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Example: Users by last name, A to Z, in one database.</a:t>
            </a:r>
          </a:p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With sharding, split your data into large chunks (shards).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Example: Users by last name:</a:t>
            </a:r>
          </a:p>
          <a:p>
            <a:pPr marL="1200128" lvl="3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A through M, in one database; </a:t>
            </a:r>
          </a:p>
          <a:p>
            <a:pPr marL="1200128" lvl="3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N through Z in another database.</a:t>
            </a:r>
          </a:p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In many circumstances, sharding provide higher performance in terms of write, but break everything else (Read/ACID).</a:t>
            </a:r>
          </a:p>
          <a:p>
            <a:endParaRPr lang="en-US" dirty="0"/>
          </a:p>
        </p:txBody>
      </p:sp>
      <p:grpSp>
        <p:nvGrpSpPr>
          <p:cNvPr id="5" name="Group 3"/>
          <p:cNvGrpSpPr/>
          <p:nvPr/>
        </p:nvGrpSpPr>
        <p:grpSpPr>
          <a:xfrm>
            <a:off x="5545410" y="1996751"/>
            <a:ext cx="3472701" cy="1891367"/>
            <a:chOff x="753762" y="1420245"/>
            <a:chExt cx="3472701" cy="1891366"/>
          </a:xfrm>
        </p:grpSpPr>
        <p:sp>
          <p:nvSpPr>
            <p:cNvPr id="6" name="Rounded Rectangle 18"/>
            <p:cNvSpPr/>
            <p:nvPr/>
          </p:nvSpPr>
          <p:spPr>
            <a:xfrm>
              <a:off x="753762" y="1485746"/>
              <a:ext cx="3310283" cy="1825865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8" name="Picture 20" descr="Database_Amazon RDS MySQL DB Instan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471" y="1420245"/>
              <a:ext cx="897575" cy="897575"/>
            </a:xfrm>
            <a:prstGeom prst="rect">
              <a:avLst/>
            </a:prstGeom>
          </p:spPr>
        </p:pic>
        <p:pic>
          <p:nvPicPr>
            <p:cNvPr id="9" name="Picture 21" descr="Database_Amazon RDS MySQL DB Instan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470" y="2372868"/>
              <a:ext cx="897575" cy="897575"/>
            </a:xfrm>
            <a:prstGeom prst="rect">
              <a:avLst/>
            </a:prstGeom>
          </p:spPr>
        </p:pic>
        <p:pic>
          <p:nvPicPr>
            <p:cNvPr id="10" name="Picture 22" descr="EC2-Instanc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26" y="1973173"/>
              <a:ext cx="1013254" cy="1013254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1068858" y="2247587"/>
              <a:ext cx="803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err="1">
                  <a:solidFill>
                    <a:schemeClr val="bg1"/>
                  </a:solidFill>
                </a:rPr>
                <a:t>Sharding</a:t>
              </a:r>
              <a:r>
                <a:rPr lang="en-US" sz="1000" b="1">
                  <a:solidFill>
                    <a:schemeClr val="bg1"/>
                  </a:solidFill>
                </a:rPr>
                <a:t> software</a:t>
              </a: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920577" y="2840999"/>
              <a:ext cx="1099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App Server</a:t>
              </a: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2965652" y="2054891"/>
              <a:ext cx="1222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DB Server</a:t>
              </a:r>
            </a:p>
          </p:txBody>
        </p:sp>
        <p:sp>
          <p:nvSpPr>
            <p:cNvPr id="14" name="TextBox 26"/>
            <p:cNvSpPr txBox="1"/>
            <p:nvPr/>
          </p:nvSpPr>
          <p:spPr>
            <a:xfrm>
              <a:off x="3004050" y="2993751"/>
              <a:ext cx="1222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DB Server</a:t>
              </a:r>
            </a:p>
          </p:txBody>
        </p:sp>
        <p:cxnSp>
          <p:nvCxnSpPr>
            <p:cNvPr id="15" name="Straight Arrow Connector 27"/>
            <p:cNvCxnSpPr>
              <a:stCxn id="10" idx="3"/>
            </p:cNvCxnSpPr>
            <p:nvPr/>
          </p:nvCxnSpPr>
          <p:spPr>
            <a:xfrm flipV="1">
              <a:off x="1977080" y="1850493"/>
              <a:ext cx="1396315" cy="6293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8"/>
            <p:cNvCxnSpPr>
              <a:stCxn id="10" idx="3"/>
            </p:cNvCxnSpPr>
            <p:nvPr/>
          </p:nvCxnSpPr>
          <p:spPr>
            <a:xfrm>
              <a:off x="1977080" y="2479800"/>
              <a:ext cx="1396315" cy="3647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9"/>
            <p:cNvSpPr txBox="1"/>
            <p:nvPr/>
          </p:nvSpPr>
          <p:spPr>
            <a:xfrm rot="20130547">
              <a:off x="1895970" y="1899785"/>
              <a:ext cx="15133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lastName</a:t>
              </a:r>
              <a:r>
                <a:rPr lang="en-US" sz="1100" dirty="0"/>
                <a:t> = A to M</a:t>
              </a:r>
            </a:p>
          </p:txBody>
        </p:sp>
        <p:sp>
          <p:nvSpPr>
            <p:cNvPr id="18" name="TextBox 30"/>
            <p:cNvSpPr txBox="1"/>
            <p:nvPr/>
          </p:nvSpPr>
          <p:spPr>
            <a:xfrm rot="863196">
              <a:off x="1919921" y="2684805"/>
              <a:ext cx="15133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lastName = N to 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5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0224F-6247-3FB2-F7CF-5D48C85F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608368" cy="76147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RDBMS: A consistency bottleneck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2ED9D-E31F-19F6-96C6-DF59E25541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0998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Partitioning - Use multiple machines to distribute data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B050"/>
                </a:solidFill>
              </a:rPr>
              <a:t>Write performance ok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Read performance suffers!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Join across servers may have huge network IO cost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Replication - Create multiple copies of each database partition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B050"/>
                </a:solidFill>
              </a:rPr>
              <a:t>Improves fault tolerance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B050"/>
                </a:solidFill>
              </a:rPr>
              <a:t>Read performance ok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Write performance suffers!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Need to write same value to multiple servers</a:t>
            </a:r>
          </a:p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RDBMS scaling makes consistency hard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Partitioning- Need to coordinate server actions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Replication - Need to prevent inconsistent versions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516DA-EA02-5A70-D4CD-EEEC47D4DBAF}"/>
              </a:ext>
            </a:extLst>
          </p:cNvPr>
          <p:cNvSpPr txBox="1"/>
          <p:nvPr/>
        </p:nvSpPr>
        <p:spPr>
          <a:xfrm>
            <a:off x="4104984" y="5068607"/>
            <a:ext cx="326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20052"/>
                </a:solidFill>
                <a:latin typeface="Raleway" pitchFamily="2" charset="77"/>
              </a:rPr>
              <a:t>ACID is hard to maintain</a:t>
            </a:r>
          </a:p>
        </p:txBody>
      </p:sp>
    </p:spTree>
    <p:extLst>
      <p:ext uri="{BB962C8B-B14F-4D97-AF65-F5344CB8AC3E}">
        <p14:creationId xmlns:p14="http://schemas.microsoft.com/office/powerpoint/2010/main" val="3240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DDE-852E-88F6-48E0-49CCA36C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NoSQL?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091E-644C-E715-F43B-4920372987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NoSQL (Looser data model) refers to a non-relational database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stores data in a format other than relational tables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”SQL” refers to traditional relational database management systems (“DBMS”)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NoSQL systems can involve SQL-like querying languages in many cases.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NoSQL has come to stand for “Not Only SQL”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using relational and non-relational databases alongside one another, 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each for the tasks they are most suited for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Give up built-in ACID consistency - Availability more important than consistency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FC7C9-FED9-8602-8B99-11C6F1EB2E9F}"/>
              </a:ext>
            </a:extLst>
          </p:cNvPr>
          <p:cNvSpPr txBox="1"/>
          <p:nvPr/>
        </p:nvSpPr>
        <p:spPr>
          <a:xfrm>
            <a:off x="1861456" y="4735307"/>
            <a:ext cx="2514601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Raleway" pitchFamily="2" charset="77"/>
              </a:rPr>
              <a:t>Don’t care if I don’t see every “like” in real time</a:t>
            </a:r>
          </a:p>
          <a:p>
            <a:pPr marL="285750" lvl="4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Raleway" pitchFamily="2" charset="77"/>
              </a:rPr>
              <a:t>Do care if I can’t send a “like”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96277-4646-5155-1719-7D48C0F2E0AF}"/>
              </a:ext>
            </a:extLst>
          </p:cNvPr>
          <p:cNvSpPr txBox="1"/>
          <p:nvPr/>
        </p:nvSpPr>
        <p:spPr>
          <a:xfrm>
            <a:off x="5467220" y="4746981"/>
            <a:ext cx="251460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4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Raleway" pitchFamily="2" charset="77"/>
              </a:rPr>
              <a:t>Don’t care if my cart forgot an item</a:t>
            </a:r>
          </a:p>
          <a:p>
            <a:pPr marL="285750" lvl="4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latin typeface="Raleway" pitchFamily="2" charset="77"/>
              </a:rPr>
              <a:t>Do care if I can’t put an item into my cart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E2F56E2-1343-D41B-8A06-6B337679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35307"/>
            <a:ext cx="1008354" cy="10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82EF848A-20A8-4FA8-193F-87563213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1" y="4833195"/>
            <a:ext cx="718456" cy="7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73E6E-C509-7E56-593C-812608B3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We need to Sacrifice - CAP Theorem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3B30D-DE68-3857-F284-C8AC350F6B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In a distributed data store, </a:t>
            </a:r>
            <a:r>
              <a:rPr lang="en-US" sz="1600" dirty="0">
                <a:solidFill>
                  <a:srgbClr val="C40C67"/>
                </a:solidFill>
              </a:rPr>
              <a:t>can only provide </a:t>
            </a:r>
            <a:r>
              <a:rPr lang="en-US" sz="1600" u="sng" dirty="0">
                <a:solidFill>
                  <a:srgbClr val="C40C67"/>
                </a:solidFill>
              </a:rPr>
              <a:t>two of the following three guarantees</a:t>
            </a:r>
            <a:r>
              <a:rPr lang="en-US" sz="1600" dirty="0"/>
              <a:t>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Consistency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A read from any node results in the </a:t>
            </a:r>
            <a:r>
              <a:rPr lang="en-US" sz="1400" dirty="0">
                <a:solidFill>
                  <a:srgbClr val="C40C67"/>
                </a:solidFill>
              </a:rPr>
              <a:t>same data </a:t>
            </a:r>
            <a:r>
              <a:rPr lang="en-US" sz="1400" dirty="0"/>
              <a:t>across multiple nodes (i.e., </a:t>
            </a:r>
            <a:r>
              <a:rPr lang="en-US" sz="1400" dirty="0">
                <a:solidFill>
                  <a:srgbClr val="C40C67"/>
                </a:solidFill>
              </a:rPr>
              <a:t>data must be up-to-date, same data across nodes</a:t>
            </a:r>
            <a:r>
              <a:rPr lang="en-US" sz="1400" dirty="0"/>
              <a:t>)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Availability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a read/write request will always be noticed in the form of success or a failure  (i.e., nodes always </a:t>
            </a:r>
            <a:r>
              <a:rPr lang="en-US" sz="1400" dirty="0">
                <a:solidFill>
                  <a:srgbClr val="C40C67"/>
                </a:solidFill>
              </a:rPr>
              <a:t>available</a:t>
            </a:r>
            <a:r>
              <a:rPr lang="en-US" sz="1400" dirty="0"/>
              <a:t>) 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Partition tolerance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the system can </a:t>
            </a:r>
            <a:r>
              <a:rPr lang="en-US" sz="1400" dirty="0">
                <a:solidFill>
                  <a:srgbClr val="C40C67"/>
                </a:solidFill>
              </a:rPr>
              <a:t>continue to operate even there are message drop or delay </a:t>
            </a:r>
            <a:r>
              <a:rPr lang="en-US" sz="1400" dirty="0"/>
              <a:t>during data transmission between nodes (i.e., message drop/delay is okay)</a:t>
            </a:r>
          </a:p>
        </p:txBody>
      </p:sp>
    </p:spTree>
    <p:extLst>
      <p:ext uri="{BB962C8B-B14F-4D97-AF65-F5344CB8AC3E}">
        <p14:creationId xmlns:p14="http://schemas.microsoft.com/office/powerpoint/2010/main" val="37751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647B-C18C-5E60-7CDD-CF51CC62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vs CP vs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C176-3FA2-2225-2A50-2E696F264F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1931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CA</a:t>
            </a:r>
            <a:r>
              <a:rPr lang="en-US" sz="1600" dirty="0"/>
              <a:t>: When </a:t>
            </a:r>
            <a:r>
              <a:rPr lang="en-US" sz="1600" dirty="0">
                <a:solidFill>
                  <a:srgbClr val="C40C67"/>
                </a:solidFill>
              </a:rPr>
              <a:t>consistency (C)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C40C67"/>
                </a:solidFill>
              </a:rPr>
              <a:t>availability (A)</a:t>
            </a:r>
            <a:r>
              <a:rPr lang="en-US" sz="1600" dirty="0"/>
              <a:t> are needed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The system </a:t>
            </a:r>
            <a:r>
              <a:rPr lang="en-US" sz="1400" dirty="0">
                <a:solidFill>
                  <a:srgbClr val="C40C67"/>
                </a:solidFill>
              </a:rPr>
              <a:t>always has response</a:t>
            </a:r>
            <a:r>
              <a:rPr lang="en-US" sz="1400" dirty="0"/>
              <a:t>, with the </a:t>
            </a:r>
            <a:r>
              <a:rPr lang="en-US" sz="1400" dirty="0">
                <a:solidFill>
                  <a:srgbClr val="C40C67"/>
                </a:solidFill>
              </a:rPr>
              <a:t>latest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40C67"/>
                </a:solidFill>
              </a:rPr>
              <a:t>data</a:t>
            </a:r>
            <a:r>
              <a:rPr lang="en-US" sz="1400" dirty="0"/>
              <a:t>, 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Then </a:t>
            </a:r>
            <a:r>
              <a:rPr lang="en-US" sz="1400" dirty="0">
                <a:solidFill>
                  <a:srgbClr val="C40C67"/>
                </a:solidFill>
              </a:rPr>
              <a:t>partition tolerance (P) is not possible </a:t>
            </a:r>
            <a:r>
              <a:rPr lang="en-US" sz="1400" dirty="0"/>
              <a:t>(i.e., message delay/drop is NOT okay)</a:t>
            </a:r>
          </a:p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CP</a:t>
            </a:r>
            <a:r>
              <a:rPr lang="en-US" sz="1600" dirty="0"/>
              <a:t>: When </a:t>
            </a:r>
            <a:r>
              <a:rPr lang="en-US" sz="1600" dirty="0">
                <a:solidFill>
                  <a:srgbClr val="C40C67"/>
                </a:solidFill>
              </a:rPr>
              <a:t>consistency (C)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C40C67"/>
                </a:solidFill>
              </a:rPr>
              <a:t>partition tolerance (P) </a:t>
            </a:r>
            <a:r>
              <a:rPr lang="en-US" sz="1600" dirty="0"/>
              <a:t>are needed 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The system </a:t>
            </a:r>
            <a:r>
              <a:rPr lang="en-US" sz="1400" dirty="0">
                <a:solidFill>
                  <a:srgbClr val="C40C67"/>
                </a:solidFill>
              </a:rPr>
              <a:t>always</a:t>
            </a:r>
            <a:r>
              <a:rPr lang="en-US" sz="1400" dirty="0"/>
              <a:t> return </a:t>
            </a:r>
            <a:r>
              <a:rPr lang="en-US" sz="1400" dirty="0">
                <a:solidFill>
                  <a:srgbClr val="C40C67"/>
                </a:solidFill>
              </a:rPr>
              <a:t>latest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40C67"/>
                </a:solidFill>
              </a:rPr>
              <a:t>data</a:t>
            </a:r>
            <a:r>
              <a:rPr lang="en-US" sz="1400" dirty="0"/>
              <a:t>.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Then </a:t>
            </a:r>
            <a:r>
              <a:rPr lang="en-HK" sz="1400" dirty="0"/>
              <a:t>nodes </a:t>
            </a:r>
            <a:r>
              <a:rPr lang="en-HK" sz="1400" dirty="0">
                <a:solidFill>
                  <a:srgbClr val="C40C67"/>
                </a:solidFill>
              </a:rPr>
              <a:t>cannot remain available </a:t>
            </a:r>
            <a:r>
              <a:rPr lang="en-HK" sz="1400" dirty="0"/>
              <a:t>(A) </a:t>
            </a:r>
          </a:p>
          <a:p>
            <a:pPr marL="1200128" lvl="3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The nodes will become unavailable while achieving a state of consistency (C) </a:t>
            </a:r>
            <a:br>
              <a:rPr lang="en-HK" sz="1200" dirty="0"/>
            </a:br>
            <a:r>
              <a:rPr lang="en-HK" sz="1200" dirty="0"/>
              <a:t>(e.g., data may lock for update)</a:t>
            </a:r>
          </a:p>
          <a:p>
            <a:pPr marL="514346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>
                <a:solidFill>
                  <a:srgbClr val="C40C67"/>
                </a:solidFill>
              </a:rPr>
              <a:t>AP</a:t>
            </a:r>
            <a:r>
              <a:rPr lang="en-HK" sz="1600" dirty="0"/>
              <a:t>: ﻿When </a:t>
            </a:r>
            <a:r>
              <a:rPr lang="en-HK" sz="1600" dirty="0">
                <a:solidFill>
                  <a:srgbClr val="C40C67"/>
                </a:solidFill>
              </a:rPr>
              <a:t>availability (A) </a:t>
            </a:r>
            <a:r>
              <a:rPr lang="en-HK" sz="1600" dirty="0"/>
              <a:t>and </a:t>
            </a:r>
            <a:r>
              <a:rPr lang="en-HK" sz="1600" dirty="0">
                <a:solidFill>
                  <a:srgbClr val="C40C67"/>
                </a:solidFill>
              </a:rPr>
              <a:t>partition tolerance (P) </a:t>
            </a:r>
            <a:r>
              <a:rPr lang="en-HK" sz="1600" dirty="0"/>
              <a:t>are needed</a:t>
            </a:r>
          </a:p>
          <a:p>
            <a:pPr marL="857237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Then </a:t>
            </a:r>
            <a:r>
              <a:rPr lang="en-HK" sz="1400" dirty="0">
                <a:solidFill>
                  <a:srgbClr val="C40C67"/>
                </a:solidFill>
              </a:rPr>
              <a:t>consistency (C) is not possible </a:t>
            </a:r>
          </a:p>
          <a:p>
            <a:pPr marL="1200128" lvl="3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Because of the data communication requirement between the nodes. </a:t>
            </a:r>
          </a:p>
          <a:p>
            <a:pPr marL="1200128" lvl="3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The database can </a:t>
            </a:r>
            <a:r>
              <a:rPr lang="en-HK" sz="1200" dirty="0">
                <a:solidFill>
                  <a:srgbClr val="C40C67"/>
                </a:solidFill>
              </a:rPr>
              <a:t>remain available (A) but with inconsistent results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8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B07A-C6E9-5687-72F3-F7B20A0A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We need to Sacrifice - CAP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3451-FB60-9993-C527-8EA63C681E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In a distributed data store: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Partition tolerance is unavoidable (i.e., network failure)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We need to choose among Consistency or Availability</a:t>
            </a:r>
            <a:endParaRPr lang="en-HK" sz="16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Traditional SQL chose Consistency + </a:t>
            </a:r>
            <a:r>
              <a:rPr lang="en-US" sz="1600" dirty="0"/>
              <a:t>Partition tolerance</a:t>
            </a:r>
            <a:r>
              <a:rPr lang="en-HK" sz="1600" dirty="0"/>
              <a:t>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Strong consistency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But unavailable during outages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NoSQL chose Availability + </a:t>
            </a:r>
            <a:r>
              <a:rPr lang="en-US" sz="1600" dirty="0"/>
              <a:t>Partition tolerance</a:t>
            </a:r>
            <a:r>
              <a:rPr lang="en-HK" sz="1600" dirty="0"/>
              <a:t>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Always available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But eventually consistent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84BE-EA88-4EFD-6FCA-D7A67E4BC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7">
            <a:extLst>
              <a:ext uri="{FF2B5EF4-FFF2-40B4-BE49-F238E27FC236}">
                <a16:creationId xmlns:a16="http://schemas.microsoft.com/office/drawing/2014/main" id="{BAF4CEBB-FF72-5B56-9F66-A7B249AB2949}"/>
              </a:ext>
            </a:extLst>
          </p:cNvPr>
          <p:cNvSpPr txBox="1">
            <a:spLocks/>
          </p:cNvSpPr>
          <p:nvPr/>
        </p:nvSpPr>
        <p:spPr>
          <a:xfrm>
            <a:off x="4095824" y="2952993"/>
            <a:ext cx="4812505" cy="1251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Tx/>
              <a:buNone/>
              <a:defRPr lang="en-US" sz="1400" b="1" kern="1200">
                <a:solidFill>
                  <a:schemeClr val="tx2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342892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Recall Transactions and </a:t>
            </a:r>
            <a:br>
              <a:rPr lang="en-US" sz="2800" dirty="0"/>
            </a:br>
            <a:r>
              <a:rPr lang="en-US" sz="2800" dirty="0"/>
              <a:t>ACID property</a:t>
            </a:r>
            <a:endParaRPr lang="en-HK" sz="2800" dirty="0"/>
          </a:p>
        </p:txBody>
      </p:sp>
      <p:pic>
        <p:nvPicPr>
          <p:cNvPr id="3076" name="Picture 4" descr="Data transaction icon | Premium Vector">
            <a:extLst>
              <a:ext uri="{FF2B5EF4-FFF2-40B4-BE49-F238E27FC236}">
                <a16:creationId xmlns:a16="http://schemas.microsoft.com/office/drawing/2014/main" id="{A9BECA6F-8DD6-A25F-4E15-0E2A8ABD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0" y="1915949"/>
            <a:ext cx="3325449" cy="33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42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5D9ABE-27F2-57AC-5CDD-6CDBE8E9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7831" y="1571347"/>
            <a:ext cx="4196804" cy="24845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587AF2-1127-A604-0FD0-12A2C0E11828}"/>
              </a:ext>
            </a:extLst>
          </p:cNvPr>
          <p:cNvSpPr txBox="1"/>
          <p:nvPr/>
        </p:nvSpPr>
        <p:spPr>
          <a:xfrm>
            <a:off x="4616898" y="1872506"/>
            <a:ext cx="827471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4232E7-6B23-61BD-9706-E7B4D6574542}"/>
              </a:ext>
            </a:extLst>
          </p:cNvPr>
          <p:cNvSpPr txBox="1"/>
          <p:nvPr/>
        </p:nvSpPr>
        <p:spPr>
          <a:xfrm>
            <a:off x="4536749" y="2959187"/>
            <a:ext cx="997389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set balance = 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504592-411B-68DD-D387-8818D1AF29F4}"/>
              </a:ext>
            </a:extLst>
          </p:cNvPr>
          <p:cNvSpPr txBox="1"/>
          <p:nvPr/>
        </p:nvSpPr>
        <p:spPr>
          <a:xfrm>
            <a:off x="4536749" y="2959186"/>
            <a:ext cx="1007007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set balance = 200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D67E8-352C-E3C0-4410-3909C041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vs Eventual Consistency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D3B44-7116-16FD-DBA9-C9B32933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81" y="1571348"/>
            <a:ext cx="3886200" cy="2673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E33DB9-FE7C-6E64-E79E-96F51A71C9E8}"/>
              </a:ext>
            </a:extLst>
          </p:cNvPr>
          <p:cNvSpPr txBox="1"/>
          <p:nvPr/>
        </p:nvSpPr>
        <p:spPr>
          <a:xfrm>
            <a:off x="310244" y="4537817"/>
            <a:ext cx="39436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40C67"/>
                </a:solidFill>
                <a:latin typeface="Raleway" pitchFamily="2" charset="77"/>
              </a:rPr>
              <a:t>Strong consistency:</a:t>
            </a:r>
          </a:p>
          <a:p>
            <a:r>
              <a:rPr lang="en-HK" sz="1000" dirty="0">
                <a:latin typeface="Raleway" pitchFamily="2" charset="77"/>
              </a:rPr>
              <a:t>Any read operation that begins after a write has completed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will return the updated value</a:t>
            </a:r>
            <a:r>
              <a:rPr lang="en-HK" sz="1000" dirty="0">
                <a:latin typeface="Raleway" pitchFamily="2" charset="77"/>
              </a:rPr>
              <a:t>, as seen by all clients.</a:t>
            </a:r>
            <a:endParaRPr lang="en-HK" sz="1000" dirty="0">
              <a:effectLst/>
              <a:latin typeface="Raleway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135CD-4C71-AA46-2DB2-A52156BE11A8}"/>
              </a:ext>
            </a:extLst>
          </p:cNvPr>
          <p:cNvSpPr txBox="1"/>
          <p:nvPr/>
        </p:nvSpPr>
        <p:spPr>
          <a:xfrm>
            <a:off x="4377830" y="4537816"/>
            <a:ext cx="3943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40C67"/>
                </a:solidFill>
                <a:latin typeface="Raleway" pitchFamily="2" charset="77"/>
              </a:rPr>
              <a:t>Eventual consistency:</a:t>
            </a:r>
          </a:p>
          <a:p>
            <a:r>
              <a:rPr lang="en-HK" sz="1000" dirty="0">
                <a:latin typeface="Raleway" pitchFamily="2" charset="77"/>
              </a:rPr>
              <a:t>If the system is given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sufficient</a:t>
            </a:r>
            <a:r>
              <a:rPr lang="en-HK" sz="1000" dirty="0">
                <a:latin typeface="Raleway" pitchFamily="2" charset="77"/>
              </a:rPr>
              <a:t>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time</a:t>
            </a:r>
            <a:r>
              <a:rPr lang="en-HK" sz="1000" dirty="0">
                <a:latin typeface="Raleway" pitchFamily="2" charset="77"/>
              </a:rPr>
              <a:t> to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propagate</a:t>
            </a:r>
            <a:r>
              <a:rPr lang="en-HK" sz="1000" dirty="0">
                <a:latin typeface="Raleway" pitchFamily="2" charset="77"/>
              </a:rPr>
              <a:t> changes, all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subsequent</a:t>
            </a:r>
            <a:r>
              <a:rPr lang="en-HK" sz="1000" dirty="0">
                <a:latin typeface="Raleway" pitchFamily="2" charset="77"/>
              </a:rPr>
              <a:t>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reads</a:t>
            </a:r>
            <a:r>
              <a:rPr lang="en-HK" sz="1000" dirty="0">
                <a:latin typeface="Raleway" pitchFamily="2" charset="77"/>
              </a:rPr>
              <a:t> will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eventually</a:t>
            </a:r>
            <a:r>
              <a:rPr lang="en-HK" sz="1000" dirty="0">
                <a:latin typeface="Raleway" pitchFamily="2" charset="77"/>
              </a:rPr>
              <a:t>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return</a:t>
            </a:r>
            <a:r>
              <a:rPr lang="en-HK" sz="1000" dirty="0">
                <a:latin typeface="Raleway" pitchFamily="2" charset="77"/>
              </a:rPr>
              <a:t> the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most</a:t>
            </a:r>
            <a:r>
              <a:rPr lang="en-HK" sz="1000" dirty="0">
                <a:latin typeface="Raleway" pitchFamily="2" charset="77"/>
              </a:rPr>
              <a:t> </a:t>
            </a:r>
            <a:r>
              <a:rPr lang="en-HK" sz="1000" dirty="0">
                <a:solidFill>
                  <a:srgbClr val="C40C67"/>
                </a:solidFill>
                <a:latin typeface="Raleway" pitchFamily="2" charset="77"/>
              </a:rPr>
              <a:t>recent</a:t>
            </a:r>
            <a:r>
              <a:rPr lang="en-HK" sz="1000" dirty="0">
                <a:latin typeface="Raleway" pitchFamily="2" charset="77"/>
              </a:rPr>
              <a:t> written value.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809F9-C86D-AE68-ED68-8EC96F07930B}"/>
              </a:ext>
            </a:extLst>
          </p:cNvPr>
          <p:cNvSpPr txBox="1"/>
          <p:nvPr/>
        </p:nvSpPr>
        <p:spPr>
          <a:xfrm>
            <a:off x="1329352" y="2374412"/>
            <a:ext cx="827471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9D361F-6EF0-09C4-4295-82E652609DC6}"/>
              </a:ext>
            </a:extLst>
          </p:cNvPr>
          <p:cNvSpPr txBox="1"/>
          <p:nvPr/>
        </p:nvSpPr>
        <p:spPr>
          <a:xfrm>
            <a:off x="2584749" y="2189954"/>
            <a:ext cx="827471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1C665-5E01-7535-3684-589A930388A8}"/>
              </a:ext>
            </a:extLst>
          </p:cNvPr>
          <p:cNvSpPr txBox="1"/>
          <p:nvPr/>
        </p:nvSpPr>
        <p:spPr>
          <a:xfrm>
            <a:off x="449729" y="3348920"/>
            <a:ext cx="997389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set balance = 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A528FC-59FA-10F5-5B4E-BD5E0AFDE5A6}"/>
              </a:ext>
            </a:extLst>
          </p:cNvPr>
          <p:cNvSpPr txBox="1"/>
          <p:nvPr/>
        </p:nvSpPr>
        <p:spPr>
          <a:xfrm>
            <a:off x="440111" y="3351125"/>
            <a:ext cx="1007007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set balance =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266695-E59E-6DF3-1BBC-1BA1234E5419}"/>
              </a:ext>
            </a:extLst>
          </p:cNvPr>
          <p:cNvSpPr txBox="1"/>
          <p:nvPr/>
        </p:nvSpPr>
        <p:spPr>
          <a:xfrm>
            <a:off x="462834" y="1864111"/>
            <a:ext cx="827471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5B5DD-045C-DAF7-8368-81240E4FAAA7}"/>
              </a:ext>
            </a:extLst>
          </p:cNvPr>
          <p:cNvSpPr txBox="1"/>
          <p:nvPr/>
        </p:nvSpPr>
        <p:spPr>
          <a:xfrm>
            <a:off x="3279229" y="2482134"/>
            <a:ext cx="974652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HK" dirty="0"/>
              <a:t>The value will be outdated while the update is propagating.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24641-16D7-C49B-0007-43ADDA1BDFFF}"/>
              </a:ext>
            </a:extLst>
          </p:cNvPr>
          <p:cNvSpPr txBox="1"/>
          <p:nvPr/>
        </p:nvSpPr>
        <p:spPr>
          <a:xfrm>
            <a:off x="1566596" y="3800136"/>
            <a:ext cx="352982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BC3C0-BED2-46BE-8255-FCEF7D3B90C5}"/>
              </a:ext>
            </a:extLst>
          </p:cNvPr>
          <p:cNvSpPr txBox="1"/>
          <p:nvPr/>
        </p:nvSpPr>
        <p:spPr>
          <a:xfrm>
            <a:off x="1556978" y="3797325"/>
            <a:ext cx="362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43E4A-BD5C-C823-DF82-59E17DBE7A02}"/>
              </a:ext>
            </a:extLst>
          </p:cNvPr>
          <p:cNvSpPr txBox="1"/>
          <p:nvPr/>
        </p:nvSpPr>
        <p:spPr>
          <a:xfrm>
            <a:off x="2780007" y="3796694"/>
            <a:ext cx="362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753F5-06B0-5FE3-1C27-732501F567A9}"/>
              </a:ext>
            </a:extLst>
          </p:cNvPr>
          <p:cNvSpPr txBox="1"/>
          <p:nvPr/>
        </p:nvSpPr>
        <p:spPr>
          <a:xfrm>
            <a:off x="5672586" y="3584692"/>
            <a:ext cx="3692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96A6F8-FC75-D3B4-1D37-E454FE9576A6}"/>
              </a:ext>
            </a:extLst>
          </p:cNvPr>
          <p:cNvSpPr txBox="1"/>
          <p:nvPr/>
        </p:nvSpPr>
        <p:spPr>
          <a:xfrm>
            <a:off x="7336630" y="3584692"/>
            <a:ext cx="369289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DBFCBA-D860-01F2-3361-9A9B389C2272}"/>
              </a:ext>
            </a:extLst>
          </p:cNvPr>
          <p:cNvSpPr txBox="1"/>
          <p:nvPr/>
        </p:nvSpPr>
        <p:spPr>
          <a:xfrm>
            <a:off x="458024" y="1864659"/>
            <a:ext cx="8370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200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611B93-8C38-C56B-38DF-FC8CCFCFA612}"/>
              </a:ext>
            </a:extLst>
          </p:cNvPr>
          <p:cNvSpPr txBox="1"/>
          <p:nvPr/>
        </p:nvSpPr>
        <p:spPr>
          <a:xfrm>
            <a:off x="1318108" y="2371186"/>
            <a:ext cx="8370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200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1E529-B288-99C8-B02D-04DF2A896963}"/>
              </a:ext>
            </a:extLst>
          </p:cNvPr>
          <p:cNvSpPr txBox="1"/>
          <p:nvPr/>
        </p:nvSpPr>
        <p:spPr>
          <a:xfrm>
            <a:off x="2582030" y="2186512"/>
            <a:ext cx="8370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200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B270E2-985C-7772-86CD-65D852E4901E}"/>
              </a:ext>
            </a:extLst>
          </p:cNvPr>
          <p:cNvSpPr txBox="1"/>
          <p:nvPr/>
        </p:nvSpPr>
        <p:spPr>
          <a:xfrm>
            <a:off x="4612088" y="1864659"/>
            <a:ext cx="8370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200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252D8F-C34C-C83A-FC11-4A8A695E48D4}"/>
              </a:ext>
            </a:extLst>
          </p:cNvPr>
          <p:cNvSpPr txBox="1"/>
          <p:nvPr/>
        </p:nvSpPr>
        <p:spPr>
          <a:xfrm>
            <a:off x="5493179" y="2349474"/>
            <a:ext cx="827471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4BE0E-FAD5-9E35-214D-2C7101F52237}"/>
              </a:ext>
            </a:extLst>
          </p:cNvPr>
          <p:cNvSpPr txBox="1"/>
          <p:nvPr/>
        </p:nvSpPr>
        <p:spPr>
          <a:xfrm>
            <a:off x="5483561" y="2347075"/>
            <a:ext cx="8370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200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94304F-E335-8114-ACEE-ED2741008978}"/>
              </a:ext>
            </a:extLst>
          </p:cNvPr>
          <p:cNvSpPr txBox="1"/>
          <p:nvPr/>
        </p:nvSpPr>
        <p:spPr>
          <a:xfrm>
            <a:off x="7141963" y="2239353"/>
            <a:ext cx="827471" cy="21544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1D2FC-7BAE-52E9-2521-D758DA2F8148}"/>
              </a:ext>
            </a:extLst>
          </p:cNvPr>
          <p:cNvSpPr txBox="1"/>
          <p:nvPr/>
        </p:nvSpPr>
        <p:spPr>
          <a:xfrm>
            <a:off x="7141963" y="2239353"/>
            <a:ext cx="8370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balance = 200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B98191-5545-C8C4-052F-2C202F421783}"/>
              </a:ext>
            </a:extLst>
          </p:cNvPr>
          <p:cNvSpPr txBox="1"/>
          <p:nvPr/>
        </p:nvSpPr>
        <p:spPr>
          <a:xfrm>
            <a:off x="310244" y="5341936"/>
            <a:ext cx="3843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40C67"/>
                </a:solidFill>
                <a:latin typeface="Raleway" pitchFamily="2" charset="77"/>
              </a:rPr>
              <a:t>Implications:</a:t>
            </a:r>
            <a:br>
              <a:rPr lang="en-US" sz="1200" b="1" dirty="0">
                <a:solidFill>
                  <a:srgbClr val="C40C67"/>
                </a:solidFill>
                <a:latin typeface="Raleway" pitchFamily="2" charset="77"/>
              </a:rPr>
            </a:br>
            <a:r>
              <a:rPr lang="en-US" sz="1000" dirty="0">
                <a:latin typeface="Raleway" pitchFamily="2" charset="77"/>
              </a:rPr>
              <a:t>Eventual consistency </a:t>
            </a:r>
            <a:r>
              <a:rPr lang="en-US" sz="1000" dirty="0">
                <a:solidFill>
                  <a:srgbClr val="C40C67"/>
                </a:solidFill>
                <a:latin typeface="Raleway" pitchFamily="2" charset="77"/>
              </a:rPr>
              <a:t>offers</a:t>
            </a:r>
            <a:r>
              <a:rPr lang="en-US" sz="1000" dirty="0">
                <a:latin typeface="Raleway" pitchFamily="2" charset="77"/>
              </a:rPr>
              <a:t> </a:t>
            </a:r>
            <a:r>
              <a:rPr lang="en-US" sz="1000" dirty="0">
                <a:solidFill>
                  <a:srgbClr val="C40C67"/>
                </a:solidFill>
                <a:latin typeface="Raleway" pitchFamily="2" charset="77"/>
              </a:rPr>
              <a:t>better</a:t>
            </a:r>
            <a:r>
              <a:rPr lang="en-US" sz="1000" dirty="0">
                <a:latin typeface="Raleway" pitchFamily="2" charset="77"/>
              </a:rPr>
              <a:t> </a:t>
            </a:r>
            <a:r>
              <a:rPr lang="en-US" sz="1000" dirty="0">
                <a:solidFill>
                  <a:srgbClr val="C40C67"/>
                </a:solidFill>
                <a:latin typeface="Raleway" pitchFamily="2" charset="77"/>
              </a:rPr>
              <a:t>availability</a:t>
            </a:r>
            <a:r>
              <a:rPr lang="en-US" sz="1000" dirty="0">
                <a:latin typeface="Raleway" pitchFamily="2" charset="77"/>
              </a:rPr>
              <a:t> at the cost</a:t>
            </a:r>
          </a:p>
          <a:p>
            <a:r>
              <a:rPr lang="en-US" sz="1000" dirty="0">
                <a:latin typeface="Raleway" pitchFamily="2" charset="77"/>
              </a:rPr>
              <a:t>of a much </a:t>
            </a:r>
            <a:r>
              <a:rPr lang="en-US" sz="1000" dirty="0">
                <a:solidFill>
                  <a:srgbClr val="C40C67"/>
                </a:solidFill>
                <a:latin typeface="Raleway" pitchFamily="2" charset="77"/>
              </a:rPr>
              <a:t>weaker</a:t>
            </a:r>
            <a:r>
              <a:rPr lang="en-US" sz="1000" dirty="0">
                <a:latin typeface="Raleway" pitchFamily="2" charset="77"/>
              </a:rPr>
              <a:t> </a:t>
            </a:r>
            <a:r>
              <a:rPr lang="en-US" sz="1000" dirty="0">
                <a:solidFill>
                  <a:srgbClr val="C40C67"/>
                </a:solidFill>
                <a:latin typeface="Raleway" pitchFamily="2" charset="77"/>
              </a:rPr>
              <a:t>consistency</a:t>
            </a:r>
            <a:r>
              <a:rPr lang="en-US" sz="1000" dirty="0">
                <a:latin typeface="Raleway" pitchFamily="2" charset="77"/>
              </a:rPr>
              <a:t> </a:t>
            </a:r>
            <a:r>
              <a:rPr lang="en-US" sz="1000" dirty="0">
                <a:solidFill>
                  <a:srgbClr val="C40C67"/>
                </a:solidFill>
                <a:latin typeface="Raleway" pitchFamily="2" charset="77"/>
              </a:rPr>
              <a:t>guarantee</a:t>
            </a:r>
            <a:r>
              <a:rPr lang="en-US" sz="1000" dirty="0">
                <a:latin typeface="Raleway" pitchFamily="2" charset="77"/>
              </a:rPr>
              <a:t>. This may be acceptable for some applications (e.g. social network feed) but not for others (e.g. financial transactions)</a:t>
            </a:r>
          </a:p>
          <a:p>
            <a:endParaRPr lang="en-US" sz="1200" b="1" dirty="0">
              <a:solidFill>
                <a:srgbClr val="C40C67"/>
              </a:solidFill>
              <a:latin typeface="Ralew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BC8AB-5C84-23F6-C8E3-88FD2D5635C6}"/>
              </a:ext>
            </a:extLst>
          </p:cNvPr>
          <p:cNvSpPr txBox="1"/>
          <p:nvPr/>
        </p:nvSpPr>
        <p:spPr>
          <a:xfrm>
            <a:off x="7336630" y="3581250"/>
            <a:ext cx="369289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aleway" pitchFamily="2" charset="77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41385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28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3CA1-4408-E87C-4186-AE579966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BASE consistency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B94A-88C2-BC16-7519-8BDCFA6B3C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NoSQL system have the </a:t>
            </a:r>
            <a:r>
              <a:rPr lang="en-US" sz="1600" dirty="0">
                <a:solidFill>
                  <a:srgbClr val="C40C67"/>
                </a:solidFill>
              </a:rPr>
              <a:t>BASE consistency model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BASE is a database design principle based on the CAP theory and applied by database systems that use distributed technology. 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C40C67"/>
                </a:solidFill>
              </a:rPr>
              <a:t>B</a:t>
            </a:r>
            <a:r>
              <a:rPr lang="en-US" sz="1400" dirty="0">
                <a:solidFill>
                  <a:srgbClr val="C40C67"/>
                </a:solidFill>
              </a:rPr>
              <a:t>asically </a:t>
            </a:r>
            <a:r>
              <a:rPr lang="en-US" sz="1400" u="sng" dirty="0">
                <a:solidFill>
                  <a:srgbClr val="C40C67"/>
                </a:solidFill>
              </a:rPr>
              <a:t>A</a:t>
            </a:r>
            <a:r>
              <a:rPr lang="en-US" sz="1400" dirty="0">
                <a:solidFill>
                  <a:srgbClr val="C40C67"/>
                </a:solidFill>
              </a:rPr>
              <a:t>vailable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When a database is basically available (BA), it will </a:t>
            </a:r>
            <a:r>
              <a:rPr lang="en-US" sz="1200" dirty="0">
                <a:solidFill>
                  <a:srgbClr val="C40C67"/>
                </a:solidFill>
              </a:rPr>
              <a:t>always acknowledge requests</a:t>
            </a:r>
            <a:r>
              <a:rPr lang="en-US" sz="1200" dirty="0"/>
              <a:t>, no matter it is in the form of the requested data or a success/failure message 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C40C67"/>
                </a:solidFill>
              </a:rPr>
              <a:t>S</a:t>
            </a:r>
            <a:r>
              <a:rPr lang="en-US" sz="1400" dirty="0">
                <a:solidFill>
                  <a:srgbClr val="C40C67"/>
                </a:solidFill>
              </a:rPr>
              <a:t>oft state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It means that a database can be in an </a:t>
            </a:r>
            <a:r>
              <a:rPr lang="en-US" sz="1200" dirty="0">
                <a:solidFill>
                  <a:srgbClr val="C40C67"/>
                </a:solidFill>
              </a:rPr>
              <a:t>inconsistent</a:t>
            </a:r>
            <a:r>
              <a:rPr lang="en-US" sz="1200" dirty="0"/>
              <a:t> state, where some nodes contain the up-to-date data while some not 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C40C67"/>
                </a:solidFill>
              </a:rPr>
              <a:t>E</a:t>
            </a:r>
            <a:r>
              <a:rPr lang="en-US" sz="1400" dirty="0">
                <a:solidFill>
                  <a:srgbClr val="C40C67"/>
                </a:solidFill>
              </a:rPr>
              <a:t>ventually consistent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The database will </a:t>
            </a:r>
            <a:r>
              <a:rPr lang="en-US" sz="1200" dirty="0">
                <a:solidFill>
                  <a:srgbClr val="C40C67"/>
                </a:solidFill>
              </a:rPr>
              <a:t>attain consistency </a:t>
            </a:r>
            <a:r>
              <a:rPr lang="en-US" sz="1200" dirty="0"/>
              <a:t>when all changes have been propagated to all nodes</a:t>
            </a:r>
          </a:p>
        </p:txBody>
      </p:sp>
    </p:spTree>
    <p:extLst>
      <p:ext uri="{BB962C8B-B14F-4D97-AF65-F5344CB8AC3E}">
        <p14:creationId xmlns:p14="http://schemas.microsoft.com/office/powerpoint/2010/main" val="24442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F0DD2-2144-BDF9-1412-53EB8B5F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vs NoSQL Systems: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Consistency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D01DA7-AF39-AFF4-6E84-713D615929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CP: Consistency + Partition tolerance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Consistency</a:t>
            </a:r>
            <a:r>
              <a:rPr lang="en-US" sz="1400" dirty="0"/>
              <a:t>: Every read receives the </a:t>
            </a:r>
            <a:r>
              <a:rPr lang="en-US" sz="1400" dirty="0">
                <a:solidFill>
                  <a:srgbClr val="C40C67"/>
                </a:solidFill>
              </a:rPr>
              <a:t>most recent write or an error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Partition tolerance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C40C67"/>
                </a:solidFill>
              </a:rPr>
              <a:t>Continued operation in presence </a:t>
            </a:r>
            <a:r>
              <a:rPr lang="en-US" sz="1400" dirty="0"/>
              <a:t>of dropped or delayed messages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237EDB-8D96-4378-DA39-ED759D6DE1F8}"/>
              </a:ext>
            </a:extLst>
          </p:cNvPr>
          <p:cNvSpPr/>
          <p:nvPr/>
        </p:nvSpPr>
        <p:spPr>
          <a:xfrm>
            <a:off x="2719253" y="3369227"/>
            <a:ext cx="832071" cy="8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531F6F-2E93-423E-8DEC-E2353C7F653C}"/>
              </a:ext>
            </a:extLst>
          </p:cNvPr>
          <p:cNvSpPr/>
          <p:nvPr/>
        </p:nvSpPr>
        <p:spPr>
          <a:xfrm>
            <a:off x="4889042" y="3369227"/>
            <a:ext cx="832071" cy="8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E20199-0193-EB2A-F8BD-61E4AEED83BE}"/>
              </a:ext>
            </a:extLst>
          </p:cNvPr>
          <p:cNvGrpSpPr/>
          <p:nvPr/>
        </p:nvGrpSpPr>
        <p:grpSpPr>
          <a:xfrm>
            <a:off x="3811962" y="4809080"/>
            <a:ext cx="976367" cy="832070"/>
            <a:chOff x="1062488" y="3824500"/>
            <a:chExt cx="732275" cy="6240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CB007-D559-9756-FAD5-7BFF3B71E5FD}"/>
                </a:ext>
              </a:extLst>
            </p:cNvPr>
            <p:cNvSpPr/>
            <p:nvPr/>
          </p:nvSpPr>
          <p:spPr>
            <a:xfrm>
              <a:off x="1130617" y="3824500"/>
              <a:ext cx="624053" cy="6240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16D206-910D-FE0A-6082-0725C0AB4EEF}"/>
                </a:ext>
              </a:extLst>
            </p:cNvPr>
            <p:cNvSpPr txBox="1"/>
            <p:nvPr/>
          </p:nvSpPr>
          <p:spPr>
            <a:xfrm>
              <a:off x="1062488" y="3982637"/>
              <a:ext cx="732275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Client</a:t>
              </a:r>
              <a:endParaRPr lang="en-US" sz="240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4524C72-2DF4-4855-58B2-FD7A9E8A6750}"/>
              </a:ext>
            </a:extLst>
          </p:cNvPr>
          <p:cNvSpPr txBox="1"/>
          <p:nvPr/>
        </p:nvSpPr>
        <p:spPr>
          <a:xfrm>
            <a:off x="2596464" y="3040932"/>
            <a:ext cx="10054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DB Node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793EB-EEDF-C654-AC73-1AEA71E54D50}"/>
              </a:ext>
            </a:extLst>
          </p:cNvPr>
          <p:cNvSpPr txBox="1"/>
          <p:nvPr/>
        </p:nvSpPr>
        <p:spPr>
          <a:xfrm>
            <a:off x="4766253" y="3040932"/>
            <a:ext cx="10054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DB Node 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08BC4-8D9C-EB13-D217-5DC50CE0226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320106" y="4201298"/>
            <a:ext cx="704548" cy="72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D657E6-6AB3-3EBB-EEE5-1103511846BE}"/>
              </a:ext>
            </a:extLst>
          </p:cNvPr>
          <p:cNvCxnSpPr>
            <a:cxnSpLocks/>
            <a:stCxn id="6" idx="4"/>
            <a:endCxn id="7" idx="7"/>
          </p:cNvCxnSpPr>
          <p:nvPr/>
        </p:nvCxnSpPr>
        <p:spPr>
          <a:xfrm flipH="1">
            <a:off x="4613018" y="4201298"/>
            <a:ext cx="692060" cy="72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D0EE35-D36D-0638-9DF8-EEEAD1C6B62D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551323" y="3785263"/>
            <a:ext cx="1337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81958B-6783-C4CD-DD1A-2840E983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30" y="3494517"/>
            <a:ext cx="502617" cy="5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C4B34A-73D6-0DED-605D-F1CB5E91F319}"/>
              </a:ext>
            </a:extLst>
          </p:cNvPr>
          <p:cNvCxnSpPr>
            <a:cxnSpLocks/>
          </p:cNvCxnSpPr>
          <p:nvPr/>
        </p:nvCxnSpPr>
        <p:spPr>
          <a:xfrm>
            <a:off x="3315778" y="4201298"/>
            <a:ext cx="704548" cy="72963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16D106-4264-8825-5B03-F9EEA7C0F9F1}"/>
              </a:ext>
            </a:extLst>
          </p:cNvPr>
          <p:cNvSpPr txBox="1"/>
          <p:nvPr/>
        </p:nvSpPr>
        <p:spPr>
          <a:xfrm>
            <a:off x="3046898" y="4548659"/>
            <a:ext cx="7713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v</a:t>
            </a:r>
            <a:r>
              <a:rPr lang="en-US" sz="1333" baseline="-25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ABF126-FB84-100F-1991-F7DB477C0F76}"/>
              </a:ext>
            </a:extLst>
          </p:cNvPr>
          <p:cNvSpPr/>
          <p:nvPr/>
        </p:nvSpPr>
        <p:spPr>
          <a:xfrm>
            <a:off x="2727414" y="3369226"/>
            <a:ext cx="832071" cy="8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A131-3C4C-16CD-A60B-11102407384C}"/>
              </a:ext>
            </a:extLst>
          </p:cNvPr>
          <p:cNvCxnSpPr>
            <a:cxnSpLocks/>
            <a:stCxn id="6" idx="4"/>
            <a:endCxn id="7" idx="7"/>
          </p:cNvCxnSpPr>
          <p:nvPr/>
        </p:nvCxnSpPr>
        <p:spPr>
          <a:xfrm flipH="1">
            <a:off x="4613018" y="4201298"/>
            <a:ext cx="692060" cy="72963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A946DA6-5292-24BF-8286-1F7CB37F1601}"/>
              </a:ext>
            </a:extLst>
          </p:cNvPr>
          <p:cNvSpPr txBox="1"/>
          <p:nvPr/>
        </p:nvSpPr>
        <p:spPr>
          <a:xfrm>
            <a:off x="4982567" y="4453183"/>
            <a:ext cx="72167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V</a:t>
            </a:r>
            <a:endParaRPr lang="en-US" sz="1333" baseline="-25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D87224DD-FBC9-42B1-27B8-FEEF518D00A1}"/>
              </a:ext>
            </a:extLst>
          </p:cNvPr>
          <p:cNvSpPr/>
          <p:nvPr/>
        </p:nvSpPr>
        <p:spPr>
          <a:xfrm>
            <a:off x="6018143" y="3205080"/>
            <a:ext cx="1906676" cy="964641"/>
          </a:xfrm>
          <a:prstGeom prst="wedgeRectCallout">
            <a:avLst>
              <a:gd name="adj1" fmla="val -60434"/>
              <a:gd name="adj2" fmla="val 1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Tries, but fails, to</a:t>
            </a:r>
          </a:p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check consistency</a:t>
            </a:r>
          </a:p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V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19F4A1-7995-765F-D12D-EA5E33F060DD}"/>
              </a:ext>
            </a:extLst>
          </p:cNvPr>
          <p:cNvCxnSpPr>
            <a:cxnSpLocks/>
          </p:cNvCxnSpPr>
          <p:nvPr/>
        </p:nvCxnSpPr>
        <p:spPr>
          <a:xfrm flipV="1">
            <a:off x="4506250" y="4168656"/>
            <a:ext cx="702057" cy="725499"/>
          </a:xfrm>
          <a:prstGeom prst="line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87E3C1-F30D-8664-9540-0F5F91D2C2BF}"/>
              </a:ext>
            </a:extLst>
          </p:cNvPr>
          <p:cNvSpPr txBox="1"/>
          <p:nvPr/>
        </p:nvSpPr>
        <p:spPr>
          <a:xfrm rot="18776777">
            <a:off x="4146139" y="4325679"/>
            <a:ext cx="113845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b="1">
                <a:solidFill>
                  <a:srgbClr val="F200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Error / Timeout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197F58-05D3-B858-772A-7304F3D168BE}"/>
              </a:ext>
            </a:extLst>
          </p:cNvPr>
          <p:cNvSpPr txBox="1"/>
          <p:nvPr/>
        </p:nvSpPr>
        <p:spPr>
          <a:xfrm>
            <a:off x="984464" y="3062414"/>
            <a:ext cx="1197764" cy="297454"/>
          </a:xfrm>
          <a:prstGeom prst="rect">
            <a:avLst/>
          </a:prstGeom>
          <a:noFill/>
          <a:ln>
            <a:solidFill>
              <a:srgbClr val="F20052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>
                <a:solidFill>
                  <a:srgbClr val="F200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RDMS Model</a:t>
            </a:r>
          </a:p>
        </p:txBody>
      </p:sp>
    </p:spTree>
    <p:extLst>
      <p:ext uri="{BB962C8B-B14F-4D97-AF65-F5344CB8AC3E}">
        <p14:creationId xmlns:p14="http://schemas.microsoft.com/office/powerpoint/2010/main" val="403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1" grpId="0"/>
      <p:bldP spid="35" grpId="0" animBg="1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57D20C-0B5B-1538-7360-13E5BFF2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vs NoSQL Systems: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Availability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D7D77-DB30-291E-A3CD-844766B571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AP: Availability + Partition tolerance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Availability</a:t>
            </a:r>
            <a:r>
              <a:rPr lang="en-US" sz="1400" dirty="0"/>
              <a:t>: Every request must </a:t>
            </a:r>
            <a:r>
              <a:rPr lang="en-US" sz="1400" dirty="0">
                <a:solidFill>
                  <a:srgbClr val="C40C67"/>
                </a:solidFill>
              </a:rPr>
              <a:t>respond with a non-error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</a:rPr>
              <a:t>Partition tolerance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C40C67"/>
                </a:solidFill>
              </a:rPr>
              <a:t>Continued operation in presence </a:t>
            </a:r>
            <a:r>
              <a:rPr lang="en-US" sz="1400" dirty="0"/>
              <a:t>of dropped or delayed messages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4EE4E-A4E4-A0BF-A290-CC0405B71A1D}"/>
              </a:ext>
            </a:extLst>
          </p:cNvPr>
          <p:cNvSpPr/>
          <p:nvPr/>
        </p:nvSpPr>
        <p:spPr>
          <a:xfrm>
            <a:off x="3071070" y="3593161"/>
            <a:ext cx="832071" cy="8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00539B-65BE-0753-C1B4-6331192C0952}"/>
              </a:ext>
            </a:extLst>
          </p:cNvPr>
          <p:cNvSpPr/>
          <p:nvPr/>
        </p:nvSpPr>
        <p:spPr>
          <a:xfrm>
            <a:off x="5240859" y="3593161"/>
            <a:ext cx="832071" cy="8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75D5FB-0115-15CD-4128-AD2423F41EDE}"/>
              </a:ext>
            </a:extLst>
          </p:cNvPr>
          <p:cNvGrpSpPr/>
          <p:nvPr/>
        </p:nvGrpSpPr>
        <p:grpSpPr>
          <a:xfrm>
            <a:off x="4163779" y="5033014"/>
            <a:ext cx="976367" cy="832070"/>
            <a:chOff x="1062488" y="3824500"/>
            <a:chExt cx="732275" cy="62405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B57464-8A71-B543-017B-AA423186BE97}"/>
                </a:ext>
              </a:extLst>
            </p:cNvPr>
            <p:cNvSpPr/>
            <p:nvPr/>
          </p:nvSpPr>
          <p:spPr>
            <a:xfrm>
              <a:off x="1130617" y="3824500"/>
              <a:ext cx="624053" cy="6240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7CC6AD-4319-8C90-B36B-18F45A5071AF}"/>
                </a:ext>
              </a:extLst>
            </p:cNvPr>
            <p:cNvSpPr txBox="1"/>
            <p:nvPr/>
          </p:nvSpPr>
          <p:spPr>
            <a:xfrm>
              <a:off x="1062488" y="3982637"/>
              <a:ext cx="732275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Client</a:t>
              </a:r>
              <a:endParaRPr lang="en-US" sz="240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4B1862-4E06-DD16-6990-E6B862D59B10}"/>
              </a:ext>
            </a:extLst>
          </p:cNvPr>
          <p:cNvSpPr txBox="1"/>
          <p:nvPr/>
        </p:nvSpPr>
        <p:spPr>
          <a:xfrm>
            <a:off x="2948281" y="3264866"/>
            <a:ext cx="10054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DB Node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0A2A5-7034-B053-52BE-120D2083312C}"/>
              </a:ext>
            </a:extLst>
          </p:cNvPr>
          <p:cNvSpPr txBox="1"/>
          <p:nvPr/>
        </p:nvSpPr>
        <p:spPr>
          <a:xfrm>
            <a:off x="5118070" y="3264866"/>
            <a:ext cx="10054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/>
              <a:t>DB Node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8B7F61-C725-BD0A-072F-81FA6ABE388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671923" y="4425232"/>
            <a:ext cx="704548" cy="72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F9D5BC-00AE-7B13-581E-72EE94749AE6}"/>
              </a:ext>
            </a:extLst>
          </p:cNvPr>
          <p:cNvCxnSpPr>
            <a:cxnSpLocks/>
            <a:stCxn id="6" idx="4"/>
            <a:endCxn id="8" idx="7"/>
          </p:cNvCxnSpPr>
          <p:nvPr/>
        </p:nvCxnSpPr>
        <p:spPr>
          <a:xfrm flipH="1">
            <a:off x="4964835" y="4425232"/>
            <a:ext cx="692060" cy="72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845705-C965-27B1-C150-33AA173D0A12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903140" y="4009197"/>
            <a:ext cx="1337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7BA0C89C-D9E2-0179-D23B-71EFC9CE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47" y="3718451"/>
            <a:ext cx="502617" cy="5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4D4193-9CD2-AA71-438B-21A15F90DE49}"/>
              </a:ext>
            </a:extLst>
          </p:cNvPr>
          <p:cNvCxnSpPr>
            <a:cxnSpLocks/>
          </p:cNvCxnSpPr>
          <p:nvPr/>
        </p:nvCxnSpPr>
        <p:spPr>
          <a:xfrm>
            <a:off x="3667595" y="4425232"/>
            <a:ext cx="704548" cy="72963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129325-2D87-9E02-6246-254AC2A8A623}"/>
              </a:ext>
            </a:extLst>
          </p:cNvPr>
          <p:cNvSpPr txBox="1"/>
          <p:nvPr/>
        </p:nvSpPr>
        <p:spPr>
          <a:xfrm>
            <a:off x="3398715" y="4772593"/>
            <a:ext cx="7713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v</a:t>
            </a:r>
            <a:r>
              <a:rPr lang="en-US" sz="1333" baseline="-25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D64BE8-6A5A-EF87-B296-0A3A79F056DE}"/>
              </a:ext>
            </a:extLst>
          </p:cNvPr>
          <p:cNvSpPr/>
          <p:nvPr/>
        </p:nvSpPr>
        <p:spPr>
          <a:xfrm>
            <a:off x="3079231" y="3593160"/>
            <a:ext cx="832071" cy="8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010713-83A4-77AD-BFB3-6CC70CFEBE1A}"/>
              </a:ext>
            </a:extLst>
          </p:cNvPr>
          <p:cNvCxnSpPr>
            <a:cxnSpLocks/>
            <a:stCxn id="6" idx="4"/>
            <a:endCxn id="8" idx="7"/>
          </p:cNvCxnSpPr>
          <p:nvPr/>
        </p:nvCxnSpPr>
        <p:spPr>
          <a:xfrm flipH="1">
            <a:off x="4964835" y="4425232"/>
            <a:ext cx="692060" cy="72963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2FF7C1-525A-6888-6269-7D38C5FB5EE5}"/>
              </a:ext>
            </a:extLst>
          </p:cNvPr>
          <p:cNvSpPr txBox="1"/>
          <p:nvPr/>
        </p:nvSpPr>
        <p:spPr>
          <a:xfrm>
            <a:off x="5334384" y="4677117"/>
            <a:ext cx="72167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V</a:t>
            </a:r>
            <a:endParaRPr lang="en-US" sz="1333" baseline="-25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9E5A014B-A89F-4F19-9662-5EDA5525DAB1}"/>
              </a:ext>
            </a:extLst>
          </p:cNvPr>
          <p:cNvSpPr/>
          <p:nvPr/>
        </p:nvSpPr>
        <p:spPr>
          <a:xfrm>
            <a:off x="6369960" y="3429014"/>
            <a:ext cx="1906676" cy="964641"/>
          </a:xfrm>
          <a:prstGeom prst="wedgeRectCallout">
            <a:avLst>
              <a:gd name="adj1" fmla="val -60434"/>
              <a:gd name="adj2" fmla="val 1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Tries, but fails, to</a:t>
            </a:r>
          </a:p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check consistency</a:t>
            </a:r>
          </a:p>
          <a:p>
            <a:pPr algn="ctr"/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V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4FF35A-DDF9-BB2C-5CBB-3E8F7980A7D4}"/>
              </a:ext>
            </a:extLst>
          </p:cNvPr>
          <p:cNvCxnSpPr>
            <a:cxnSpLocks/>
          </p:cNvCxnSpPr>
          <p:nvPr/>
        </p:nvCxnSpPr>
        <p:spPr>
          <a:xfrm flipV="1">
            <a:off x="4858067" y="4392590"/>
            <a:ext cx="702057" cy="725499"/>
          </a:xfrm>
          <a:prstGeom prst="line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3E6CD6-07D4-78F0-A90A-F797A9A3B798}"/>
              </a:ext>
            </a:extLst>
          </p:cNvPr>
          <p:cNvSpPr txBox="1"/>
          <p:nvPr/>
        </p:nvSpPr>
        <p:spPr>
          <a:xfrm rot="18776777">
            <a:off x="4901110" y="4549613"/>
            <a:ext cx="33214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b="1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1067" b="1" baseline="-2500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11289E-BF0F-809B-46F6-BE5F00DC2358}"/>
              </a:ext>
            </a:extLst>
          </p:cNvPr>
          <p:cNvSpPr txBox="1"/>
          <p:nvPr/>
        </p:nvSpPr>
        <p:spPr>
          <a:xfrm>
            <a:off x="1336281" y="3286348"/>
            <a:ext cx="1252266" cy="297454"/>
          </a:xfrm>
          <a:prstGeom prst="rect">
            <a:avLst/>
          </a:prstGeom>
          <a:noFill/>
          <a:ln>
            <a:solidFill>
              <a:srgbClr val="F20052"/>
            </a:solidFill>
          </a:ln>
        </p:spPr>
        <p:txBody>
          <a:bodyPr wrap="none" rtlCol="0">
            <a:spAutoFit/>
          </a:bodyPr>
          <a:lstStyle/>
          <a:p>
            <a:r>
              <a:rPr lang="en-US" sz="1333">
                <a:solidFill>
                  <a:srgbClr val="F200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NoSQL Model</a:t>
            </a:r>
          </a:p>
        </p:txBody>
      </p:sp>
    </p:spTree>
    <p:extLst>
      <p:ext uri="{BB962C8B-B14F-4D97-AF65-F5344CB8AC3E}">
        <p14:creationId xmlns:p14="http://schemas.microsoft.com/office/powerpoint/2010/main" val="5909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1" grpId="0" animBg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C2DC0B-D90A-0C70-DAE6-D0221648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767E2-E7B5-2C57-8141-3E3D58FA7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76" y="1442297"/>
            <a:ext cx="7739162" cy="5144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C36B1-913C-DF15-8247-7CD61011F7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353" y="1958899"/>
            <a:ext cx="687779" cy="228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90F46-2C0F-A1E4-B118-3D3E7F8C44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0553" y="1552730"/>
            <a:ext cx="1020840" cy="387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C5889-AC69-A1C0-1298-EBEA66A1D7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1292" y="2468197"/>
            <a:ext cx="635305" cy="416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94A8B-E81D-F63B-167F-40D5508203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298" y="3032242"/>
            <a:ext cx="712357" cy="484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C5359-B191-6525-07E1-62407FCB69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5786" y="4287270"/>
            <a:ext cx="1138666" cy="381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C521FF-06DC-B019-3BE0-E5758FDB3A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2255" y="4677836"/>
            <a:ext cx="635305" cy="57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9054E5-3F31-1FC3-B253-9531B225F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1234" y="4373036"/>
            <a:ext cx="117475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F1257F-2A90-5F19-D6B2-6E4E7FE25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353" y="4548463"/>
            <a:ext cx="867240" cy="8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2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840E-6C97-DF2A-13B3-3E908A10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Key-Value Stores: Data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905E-60A2-15C9-BB49-528CE57A6C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4302369"/>
            <a:ext cx="8367942" cy="1903898"/>
          </a:xfrm>
        </p:spPr>
        <p:txBody>
          <a:bodyPr>
            <a:normAutofit fontScale="77500" lnSpcReduction="20000"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900" dirty="0">
                <a:solidFill>
                  <a:srgbClr val="C40C67"/>
                </a:solidFill>
              </a:rPr>
              <a:t>Stores associations between keys and values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700" dirty="0">
                <a:solidFill>
                  <a:srgbClr val="C40C67"/>
                </a:solidFill>
              </a:rPr>
              <a:t>Keys</a:t>
            </a:r>
            <a:r>
              <a:rPr lang="en-HK" sz="1700" dirty="0"/>
              <a:t> are usually primitives and can be queried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For example, </a:t>
            </a:r>
            <a:r>
              <a:rPr lang="en-HK" sz="1500" dirty="0" err="1"/>
              <a:t>ints</a:t>
            </a:r>
            <a:r>
              <a:rPr lang="en-HK" sz="1500" dirty="0"/>
              <a:t>, strings, raw bytes, etc.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700" dirty="0">
                <a:solidFill>
                  <a:srgbClr val="C40C67"/>
                </a:solidFill>
              </a:rPr>
              <a:t>Values</a:t>
            </a:r>
            <a:r>
              <a:rPr lang="en-HK" sz="1700" dirty="0"/>
              <a:t> can be primitive or complex; usually cannot be queried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Examples: </a:t>
            </a:r>
            <a:r>
              <a:rPr lang="en-HK" sz="1500" dirty="0" err="1"/>
              <a:t>ints</a:t>
            </a:r>
            <a:r>
              <a:rPr lang="en-HK" sz="1500" dirty="0"/>
              <a:t>, strings, lists, JSON, HTML fragments, BLOB (basic large object), etc.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500" dirty="0"/>
          </a:p>
          <a:p>
            <a:endParaRPr lang="en-HK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A71BC-5F60-4642-F670-8BD705B9EE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1789234"/>
            <a:ext cx="8364412" cy="20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76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2AD7-1F7F-2A87-1FE0-306597AD24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5038134"/>
          </a:xfrm>
        </p:spPr>
        <p:txBody>
          <a:bodyPr>
            <a:normAutofit lnSpcReduction="10000"/>
          </a:bodyPr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/>
              <a:t>Represent all Flights as Key-Value pairs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/>
              <a:t>Potential schema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500" dirty="0"/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/>
              <a:t>Isn’t that there is a </a:t>
            </a:r>
            <a:r>
              <a:rPr lang="en-US" sz="1500" dirty="0">
                <a:solidFill>
                  <a:srgbClr val="C40C67"/>
                </a:solidFill>
              </a:rPr>
              <a:t>lot of duplicated data </a:t>
            </a:r>
            <a:r>
              <a:rPr lang="en-US" sz="1500" dirty="0"/>
              <a:t>?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300" dirty="0"/>
              <a:t>A single flight is stored in 3 different rows.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How to update a flight’s duration?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C40C67"/>
                </a:solidFill>
              </a:rPr>
              <a:t>Key-Value Store: Optimized for Serving</a:t>
            </a:r>
            <a:r>
              <a:rPr lang="en-US" sz="1500" dirty="0"/>
              <a:t>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300" dirty="0"/>
              <a:t>Find and serve flight info quickly. 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No need to self-joins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Key-Value stores are great for serving (relatively) static data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D6D20-154C-9C39-8C16-26FCE380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Key-Value Store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42CE92E-5BFF-CBED-F88A-95031E1E5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23473"/>
              </p:ext>
            </p:extLst>
          </p:nvPr>
        </p:nvGraphicFramePr>
        <p:xfrm>
          <a:off x="1002116" y="2497434"/>
          <a:ext cx="2468775" cy="7357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8818">
                  <a:extLst>
                    <a:ext uri="{9D8B030D-6E8A-4147-A177-3AD203B41FA5}">
                      <a16:colId xmlns:a16="http://schemas.microsoft.com/office/drawing/2014/main" val="2474520341"/>
                    </a:ext>
                  </a:extLst>
                </a:gridCol>
                <a:gridCol w="1769957">
                  <a:extLst>
                    <a:ext uri="{9D8B030D-6E8A-4147-A177-3AD203B41FA5}">
                      <a16:colId xmlns:a16="http://schemas.microsoft.com/office/drawing/2014/main" val="921525411"/>
                    </a:ext>
                  </a:extLst>
                </a:gridCol>
              </a:tblGrid>
              <a:tr h="430961">
                <a:tc>
                  <a:txBody>
                    <a:bodyPr/>
                    <a:lstStyle/>
                    <a:p>
                      <a:r>
                        <a:rPr lang="en-US" sz="1200"/>
                        <a:t>Key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26578"/>
                  </a:ext>
                </a:extLst>
              </a:tr>
              <a:tr h="185195">
                <a:tc>
                  <a:txBody>
                    <a:bodyPr/>
                    <a:lstStyle/>
                    <a:p>
                      <a:r>
                        <a:rPr lang="en-US" sz="1200"/>
                        <a:t>FID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flight record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8571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CD445D-451D-6443-893A-53DB02A62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24549"/>
              </p:ext>
            </p:extLst>
          </p:nvPr>
        </p:nvGraphicFramePr>
        <p:xfrm>
          <a:off x="1002116" y="2491219"/>
          <a:ext cx="3069500" cy="1097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9821">
                  <a:extLst>
                    <a:ext uri="{9D8B030D-6E8A-4147-A177-3AD203B41FA5}">
                      <a16:colId xmlns:a16="http://schemas.microsoft.com/office/drawing/2014/main" val="2474520341"/>
                    </a:ext>
                  </a:extLst>
                </a:gridCol>
                <a:gridCol w="2469679">
                  <a:extLst>
                    <a:ext uri="{9D8B030D-6E8A-4147-A177-3AD203B41FA5}">
                      <a16:colId xmlns:a16="http://schemas.microsoft.com/office/drawing/2014/main" val="92152541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200"/>
                        <a:t>Key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2657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200"/>
                        <a:t>FID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flight record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57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Date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flight records on that 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907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80E745-997C-C83E-C4DD-E0F8FAE02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36500"/>
              </p:ext>
            </p:extLst>
          </p:nvPr>
        </p:nvGraphicFramePr>
        <p:xfrm>
          <a:off x="1002116" y="2486435"/>
          <a:ext cx="4230942" cy="1493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93215">
                  <a:extLst>
                    <a:ext uri="{9D8B030D-6E8A-4147-A177-3AD203B41FA5}">
                      <a16:colId xmlns:a16="http://schemas.microsoft.com/office/drawing/2014/main" val="2474520341"/>
                    </a:ext>
                  </a:extLst>
                </a:gridCol>
                <a:gridCol w="2637727">
                  <a:extLst>
                    <a:ext uri="{9D8B030D-6E8A-4147-A177-3AD203B41FA5}">
                      <a16:colId xmlns:a16="http://schemas.microsoft.com/office/drawing/2014/main" val="92152541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200" dirty="0"/>
                        <a:t>Key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2657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200"/>
                        <a:t>FID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Single flight record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5717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200"/>
                        <a:t>Date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flight records on that 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90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(origin, destination)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flight records between the cities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9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414A31-9BB7-5861-4EE4-6DB2D95D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686757"/>
            <a:ext cx="4329277" cy="5068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1A0E4-41E6-1FE8-DFBE-C1FF3CFEB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Key-Value Stores: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620B-B72D-24B4-AF1A-F9BD7E3B52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119396" cy="5068764"/>
          </a:xfrm>
        </p:spPr>
        <p:txBody>
          <a:bodyPr>
            <a:normAutofit fontScale="92500" lnSpcReduction="10000"/>
          </a:bodyPr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Simple API: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>
                <a:solidFill>
                  <a:srgbClr val="C40C67"/>
                </a:solidFill>
              </a:rPr>
              <a:t>Get</a:t>
            </a:r>
            <a:r>
              <a:rPr lang="en-HK" sz="1300" dirty="0"/>
              <a:t> – fetch value associated with key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>
                <a:solidFill>
                  <a:srgbClr val="C40C67"/>
                </a:solidFill>
              </a:rPr>
              <a:t>Put</a:t>
            </a:r>
            <a:r>
              <a:rPr lang="en-HK" sz="1300" dirty="0"/>
              <a:t> – set value associated with key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Optional operations: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>
                <a:solidFill>
                  <a:srgbClr val="C40C67"/>
                </a:solidFill>
              </a:rPr>
              <a:t>Multi-get</a:t>
            </a:r>
            <a:r>
              <a:rPr lang="en-HK" sz="1300" dirty="0"/>
              <a:t>: </a:t>
            </a:r>
            <a:r>
              <a:rPr lang="en-HK" sz="1400" dirty="0"/>
              <a:t>retrieve multiple key-value pairs in a single request</a:t>
            </a:r>
            <a:endParaRPr lang="en-HK" sz="13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>
                <a:solidFill>
                  <a:srgbClr val="C40C67"/>
                </a:solidFill>
              </a:rPr>
              <a:t>Multi-put</a:t>
            </a:r>
            <a:r>
              <a:rPr lang="en-HK" sz="1300" dirty="0"/>
              <a:t>: </a:t>
            </a:r>
            <a:r>
              <a:rPr lang="en-HK" sz="1400" dirty="0"/>
              <a:t>insert or update multiple key-value pairs in a single request</a:t>
            </a:r>
            <a:endParaRPr lang="en-HK" sz="13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>
                <a:solidFill>
                  <a:srgbClr val="C40C67"/>
                </a:solidFill>
              </a:rPr>
              <a:t>Range queries</a:t>
            </a:r>
            <a:r>
              <a:rPr lang="en-HK" sz="1300" dirty="0"/>
              <a:t>: </a:t>
            </a:r>
            <a:r>
              <a:rPr lang="en-HK" sz="1400" dirty="0"/>
              <a:t>Retrieve keys in a certain range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Suitable for: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Small continuous read and writes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Storing ‘basic’ information or </a:t>
            </a:r>
            <a:r>
              <a:rPr lang="en-HK" sz="1300" dirty="0">
                <a:solidFill>
                  <a:srgbClr val="C40C67"/>
                </a:solidFill>
              </a:rPr>
              <a:t>no clear schema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When </a:t>
            </a:r>
            <a:r>
              <a:rPr lang="en-HK" sz="1300" dirty="0">
                <a:solidFill>
                  <a:srgbClr val="C40C67"/>
                </a:solidFill>
              </a:rPr>
              <a:t>complex queries are not required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Example of usages: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Storing user sessions, cache memory, etc.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F012-BBF2-E7C9-296A-434128A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Stores: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E2CF-0369-3F90-AA9A-7297C61EE5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Non-persistent: A big in-memory hash table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600" dirty="0"/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600" dirty="0"/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600" dirty="0"/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600" dirty="0"/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Persistent: Data is stored persistently to disk</a:t>
            </a:r>
          </a:p>
        </p:txBody>
      </p:sp>
      <p:pic>
        <p:nvPicPr>
          <p:cNvPr id="11266" name="Picture 2" descr="What is Redis? – mySoftKey">
            <a:extLst>
              <a:ext uri="{FF2B5EF4-FFF2-40B4-BE49-F238E27FC236}">
                <a16:creationId xmlns:a16="http://schemas.microsoft.com/office/drawing/2014/main" id="{539ADE78-D835-96DA-2EA2-82994C93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7" y="2139709"/>
            <a:ext cx="1527314" cy="12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ocksDB with Dhruba Borthakur and Igor Canadi - Software Engineering Daily">
            <a:extLst>
              <a:ext uri="{FF2B5EF4-FFF2-40B4-BE49-F238E27FC236}">
                <a16:creationId xmlns:a16="http://schemas.microsoft.com/office/drawing/2014/main" id="{D8C5D369-704D-B972-DF2E-D8E929F9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83" y="4089955"/>
            <a:ext cx="2910711" cy="14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y Experience with Amazon DynamoDB | by Nir Yosef | DynamicYield Tech Blog">
            <a:extLst>
              <a:ext uri="{FF2B5EF4-FFF2-40B4-BE49-F238E27FC236}">
                <a16:creationId xmlns:a16="http://schemas.microsoft.com/office/drawing/2014/main" id="{8B421221-F053-921E-2134-EB8879EC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7" y="4089955"/>
            <a:ext cx="2513439" cy="14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0E43D-69FC-3AD1-CEEC-07E43C2308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577" y="2384064"/>
            <a:ext cx="3302901" cy="9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82E80-B0F2-2D86-A77D-3950F68F83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 document is a</a:t>
            </a:r>
            <a:r>
              <a:rPr lang="en-US" sz="1600" dirty="0">
                <a:solidFill>
                  <a:srgbClr val="C40C67"/>
                </a:solidFill>
              </a:rPr>
              <a:t> </a:t>
            </a:r>
            <a:r>
              <a:rPr lang="en-HK" sz="1600" dirty="0">
                <a:solidFill>
                  <a:srgbClr val="C40C67"/>
                </a:solidFill>
              </a:rPr>
              <a:t>Self-contained JSON/BSON object</a:t>
            </a:r>
            <a:endParaRPr lang="en-US" sz="1600" dirty="0">
              <a:solidFill>
                <a:srgbClr val="C40C67"/>
              </a:solidFill>
            </a:endParaRP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Document contains explicit tags to indicate metadata such as type or name</a:t>
            </a:r>
          </a:p>
          <a:p>
            <a:pPr marL="857237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Documents are self-describing!</a:t>
            </a:r>
          </a:p>
          <a:p>
            <a:pPr marL="857237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Schema is contained within the document body 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MongoDB</a:t>
            </a:r>
            <a:r>
              <a:rPr lang="en-US" sz="1600" dirty="0"/>
              <a:t> can handle CSV files</a:t>
            </a:r>
          </a:p>
          <a:p>
            <a:pPr marL="857237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MongoDB stores data as BSON documents (CSV must be converted)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2732D-B860-932C-CB81-1B68481C5722}"/>
              </a:ext>
            </a:extLst>
          </p:cNvPr>
          <p:cNvSpPr txBox="1"/>
          <p:nvPr/>
        </p:nvSpPr>
        <p:spPr>
          <a:xfrm>
            <a:off x="4794191" y="453955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  <a:latin typeface="Raleway" pitchFamily="2" charset="77"/>
              </a:rPr>
              <a:t>Document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890B5-452D-A9B2-5433-986D5050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Semi-Structured Document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31B765-AE85-75B8-F0E6-6A765102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07" y="3983661"/>
            <a:ext cx="3209999" cy="237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D7740-EBB1-F05D-6777-73B383CA6A50}"/>
              </a:ext>
            </a:extLst>
          </p:cNvPr>
          <p:cNvSpPr txBox="1"/>
          <p:nvPr/>
        </p:nvSpPr>
        <p:spPr>
          <a:xfrm>
            <a:off x="355555" y="466574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40C67"/>
                </a:solidFill>
                <a:latin typeface="Raleway" pitchFamily="2" charset="77"/>
              </a:defRPr>
            </a:lvl1pPr>
          </a:lstStyle>
          <a:p>
            <a:r>
              <a:rPr lang="en-US" dirty="0"/>
              <a:t>Fields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D2E27F7-A9E8-6B46-1BB3-44730B9A84B8}"/>
              </a:ext>
            </a:extLst>
          </p:cNvPr>
          <p:cNvSpPr/>
          <p:nvPr/>
        </p:nvSpPr>
        <p:spPr>
          <a:xfrm>
            <a:off x="4550975" y="4247260"/>
            <a:ext cx="243216" cy="923983"/>
          </a:xfrm>
          <a:prstGeom prst="rightBrace">
            <a:avLst>
              <a:gd name="adj1" fmla="val 61038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1D5A2-F780-97BE-926A-124ED204BE69}"/>
              </a:ext>
            </a:extLst>
          </p:cNvPr>
          <p:cNvSpPr txBox="1"/>
          <p:nvPr/>
        </p:nvSpPr>
        <p:spPr>
          <a:xfrm>
            <a:off x="4815216" y="559845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  <a:latin typeface="Raleway" pitchFamily="2" charset="77"/>
              </a:rPr>
              <a:t>Document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6C4585D-9DAE-FC47-5237-3B9CA24E70FD}"/>
              </a:ext>
            </a:extLst>
          </p:cNvPr>
          <p:cNvSpPr/>
          <p:nvPr/>
        </p:nvSpPr>
        <p:spPr>
          <a:xfrm>
            <a:off x="4572000" y="5306166"/>
            <a:ext cx="243216" cy="812624"/>
          </a:xfrm>
          <a:prstGeom prst="rightBrace">
            <a:avLst>
              <a:gd name="adj1" fmla="val 61038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F63D141-84FE-47FD-F98F-A5E12B59AD76}"/>
              </a:ext>
            </a:extLst>
          </p:cNvPr>
          <p:cNvSpPr/>
          <p:nvPr/>
        </p:nvSpPr>
        <p:spPr>
          <a:xfrm flipH="1">
            <a:off x="1025703" y="4468026"/>
            <a:ext cx="243216" cy="703217"/>
          </a:xfrm>
          <a:prstGeom prst="rightBrace">
            <a:avLst>
              <a:gd name="adj1" fmla="val 61038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14795-A073-BE77-4064-E9A656B1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Motivation</a:t>
            </a:r>
            <a:r>
              <a:rPr lang="en-US" dirty="0"/>
              <a:t> of Transactions</a:t>
            </a:r>
            <a:endParaRPr lang="en-JP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EC61F-A2E8-589B-B4B9-E153748E8E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If two users modify the same record in a table at the same time. How to avoid race condition ?</a:t>
            </a:r>
            <a:r>
              <a:rPr lang="en-US" sz="1600" dirty="0">
                <a:solidFill>
                  <a:srgbClr val="F20052"/>
                </a:solidFill>
              </a:rPr>
              <a:t>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Problem: Lost Updates </a:t>
            </a:r>
            <a:endParaRPr lang="en-US" sz="1400" dirty="0">
              <a:solidFill>
                <a:srgbClr val="C40C67"/>
              </a:solidFill>
            </a:endParaRP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Mechanism: Concurrency Control</a:t>
            </a:r>
            <a:endParaRPr lang="en-US" sz="1400" dirty="0">
              <a:solidFill>
                <a:srgbClr val="C40C67"/>
              </a:solidFill>
            </a:endParaRP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E.g. Suppose you are transferring $100 between two bank accounts, but there is a power failure. </a:t>
            </a:r>
            <a:endParaRPr lang="en-US" sz="16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What is the </a:t>
            </a:r>
            <a:r>
              <a:rPr lang="en-JP" sz="1400">
                <a:solidFill>
                  <a:srgbClr val="C40C67"/>
                </a:solidFill>
              </a:rPr>
              <a:t>correct database state </a:t>
            </a:r>
            <a:r>
              <a:rPr lang="en-JP" sz="1400"/>
              <a:t>?</a:t>
            </a:r>
            <a:endParaRPr lang="en-US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Database needs to achieve </a:t>
            </a:r>
            <a:r>
              <a:rPr lang="en-JP" sz="1400">
                <a:solidFill>
                  <a:srgbClr val="C40C67"/>
                </a:solidFill>
              </a:rPr>
              <a:t>Durability</a:t>
            </a:r>
            <a:endParaRPr lang="en-US" sz="1400" dirty="0">
              <a:solidFill>
                <a:srgbClr val="C40C67"/>
              </a:solidFill>
            </a:endParaRP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Mechanism: Recovery</a:t>
            </a:r>
          </a:p>
        </p:txBody>
      </p:sp>
    </p:spTree>
    <p:extLst>
      <p:ext uri="{BB962C8B-B14F-4D97-AF65-F5344CB8AC3E}">
        <p14:creationId xmlns:p14="http://schemas.microsoft.com/office/powerpoint/2010/main" val="4897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12CC-9F07-4441-4C4B-5ABDAB16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Semi-Structured Document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C4B5-5DE7-9B3D-9857-9291C0A093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4521190" cy="4519510"/>
          </a:xfrm>
        </p:spPr>
        <p:txBody>
          <a:bodyPr/>
          <a:lstStyle/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 database can have </a:t>
            </a:r>
            <a:r>
              <a:rPr lang="en-US" sz="1600" dirty="0">
                <a:solidFill>
                  <a:srgbClr val="C40C67"/>
                </a:solidFill>
              </a:rPr>
              <a:t>multiple collections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Collections have </a:t>
            </a:r>
            <a:r>
              <a:rPr lang="en-HK" sz="1600" dirty="0">
                <a:solidFill>
                  <a:srgbClr val="C40C67"/>
                </a:solidFill>
              </a:rPr>
              <a:t>multiple documents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 document is a </a:t>
            </a:r>
            <a:r>
              <a:rPr lang="en-US" sz="1600" dirty="0">
                <a:solidFill>
                  <a:srgbClr val="C40C67"/>
                </a:solidFill>
              </a:rPr>
              <a:t>JSON-like object</a:t>
            </a:r>
            <a:r>
              <a:rPr lang="en-US" sz="1600" dirty="0"/>
              <a:t>: it has fields and values</a:t>
            </a:r>
          </a:p>
          <a:p>
            <a:pPr marL="857237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Different documents can have different fields</a:t>
            </a:r>
          </a:p>
          <a:p>
            <a:pPr marL="1200128" lvl="3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Can be nested: </a:t>
            </a:r>
          </a:p>
          <a:p>
            <a:pPr marL="1200128" lvl="3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JSON objects as values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F8EB3-2056-79D8-B6BD-7BF76500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3483" y="1686757"/>
            <a:ext cx="4063513" cy="213496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DEC748-D11D-4D1D-1747-348F584FD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7777"/>
              </p:ext>
            </p:extLst>
          </p:nvPr>
        </p:nvGraphicFramePr>
        <p:xfrm>
          <a:off x="4932948" y="3914530"/>
          <a:ext cx="3624581" cy="2133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76257">
                  <a:extLst>
                    <a:ext uri="{9D8B030D-6E8A-4147-A177-3AD203B41FA5}">
                      <a16:colId xmlns:a16="http://schemas.microsoft.com/office/drawing/2014/main" val="3822315892"/>
                    </a:ext>
                  </a:extLst>
                </a:gridCol>
                <a:gridCol w="2248324">
                  <a:extLst>
                    <a:ext uri="{9D8B030D-6E8A-4147-A177-3AD203B41FA5}">
                      <a16:colId xmlns:a16="http://schemas.microsoft.com/office/drawing/2014/main" val="3001925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RDBMS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MongoDB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67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Table, View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Collection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45663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1200" dirty="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Row</a:t>
                      </a:r>
                      <a:endParaRPr lang="en-US" sz="1200" dirty="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Document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11942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Column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 dirty="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Field</a:t>
                      </a:r>
                      <a:endParaRPr lang="en-US" sz="1200" dirty="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29342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Join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Embedded Document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88433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Foreign Key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Reference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5086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120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Partition</a:t>
                      </a:r>
                      <a:endParaRPr lang="en-US" sz="120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HK" sz="1200" dirty="0">
                          <a:latin typeface="Raleway" pitchFamily="2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Shard</a:t>
                      </a:r>
                      <a:endParaRPr lang="en-US" sz="1200" dirty="0">
                        <a:latin typeface="Raleway" pitchFamily="2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8966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65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78448-D2E5-9AD6-EB7A-23A1982C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Examples: Semi-Structured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652F9-BC5F-9A91-E926-C34AB1AE65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01" y="2484011"/>
            <a:ext cx="2419176" cy="252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26E49-C81B-C600-45F8-3DD7A9366D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7089" y="2479633"/>
            <a:ext cx="2902273" cy="2334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76C94-65EA-67C7-7C76-963A1C2B3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671" y="2999602"/>
            <a:ext cx="2788123" cy="1209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84E9D-F6DB-1D63-E066-2C9E899DA33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791" y="1735510"/>
            <a:ext cx="1271345" cy="1355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998B7F-D2CF-FBC5-2560-98387F1D1D48}"/>
              </a:ext>
            </a:extLst>
          </p:cNvPr>
          <p:cNvSpPr txBox="1"/>
          <p:nvPr/>
        </p:nvSpPr>
        <p:spPr>
          <a:xfrm>
            <a:off x="0" y="5145652"/>
            <a:ext cx="3385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387" lvl="1" indent="0">
              <a:buNone/>
            </a:pPr>
            <a:r>
              <a:rPr lang="en-US" sz="1400" dirty="0">
                <a:solidFill>
                  <a:srgbClr val="C40C67"/>
                </a:solidFill>
                <a:latin typeface="Raleway" pitchFamily="2" charset="77"/>
              </a:rPr>
              <a:t>Tags surround respective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AE5B-E067-58DA-9EDA-F8CD313BDE5D}"/>
              </a:ext>
            </a:extLst>
          </p:cNvPr>
          <p:cNvSpPr txBox="1"/>
          <p:nvPr/>
        </p:nvSpPr>
        <p:spPr>
          <a:xfrm>
            <a:off x="3050354" y="2027239"/>
            <a:ext cx="1531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C40C67"/>
                </a:solidFill>
                <a:latin typeface="Raleway" pitchFamily="2" charset="77"/>
              </a:rPr>
              <a:t>Protobuf</a:t>
            </a:r>
            <a:endParaRPr lang="en-US" sz="1800" dirty="0">
              <a:solidFill>
                <a:srgbClr val="C40C67"/>
              </a:solidFill>
              <a:latin typeface="Raleway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F9B7B-3CCA-4CED-2EB9-09016B12A96A}"/>
              </a:ext>
            </a:extLst>
          </p:cNvPr>
          <p:cNvSpPr txBox="1"/>
          <p:nvPr/>
        </p:nvSpPr>
        <p:spPr>
          <a:xfrm>
            <a:off x="560759" y="2029428"/>
            <a:ext cx="1531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40C67"/>
                </a:solidFill>
                <a:latin typeface="Raleway" pitchFamily="2" charset="77"/>
              </a:rPr>
              <a:t>XML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7B4CD3-391E-6E33-4CD9-013162723C93}"/>
              </a:ext>
            </a:extLst>
          </p:cNvPr>
          <p:cNvSpPr txBox="1"/>
          <p:nvPr/>
        </p:nvSpPr>
        <p:spPr>
          <a:xfrm>
            <a:off x="6046471" y="2027239"/>
            <a:ext cx="1531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40C67"/>
                </a:solidFill>
                <a:latin typeface="Raleway" pitchFamily="2" charset="77"/>
              </a:rPr>
              <a:t>JSON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7C2EED-5DCA-EC29-EC4B-FA50ACB76FF7}"/>
              </a:ext>
            </a:extLst>
          </p:cNvPr>
          <p:cNvSpPr txBox="1"/>
          <p:nvPr/>
        </p:nvSpPr>
        <p:spPr>
          <a:xfrm>
            <a:off x="3073656" y="4812093"/>
            <a:ext cx="2613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533387" lvl="1" indent="0">
              <a:buNone/>
              <a:defRPr sz="1400">
                <a:solidFill>
                  <a:srgbClr val="C40C67"/>
                </a:solidFill>
                <a:latin typeface="Raleway" pitchFamily="2" charset="77"/>
              </a:defRPr>
            </a:lvl2pPr>
          </a:lstStyle>
          <a:p>
            <a:pPr lvl="1"/>
            <a:r>
              <a:rPr lang="en-US" dirty="0"/>
              <a:t>Not human-readable in serialized format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F6DCD8-DAB0-6B28-B330-D1FEB96C80B6}"/>
              </a:ext>
            </a:extLst>
          </p:cNvPr>
          <p:cNvSpPr txBox="1"/>
          <p:nvPr/>
        </p:nvSpPr>
        <p:spPr>
          <a:xfrm>
            <a:off x="5375451" y="4850159"/>
            <a:ext cx="34939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533387" lvl="1" indent="0">
              <a:buNone/>
              <a:defRPr sz="1400">
                <a:solidFill>
                  <a:srgbClr val="C40C67"/>
                </a:solidFill>
                <a:latin typeface="Raleway" pitchFamily="2" charset="77"/>
              </a:defRPr>
            </a:lvl2pPr>
          </a:lstStyle>
          <a:p>
            <a:pPr lvl="1"/>
            <a:r>
              <a:rPr lang="en-US" dirty="0"/>
              <a:t>Tags introduce respective data</a:t>
            </a:r>
            <a:br>
              <a:rPr lang="en-US" dirty="0"/>
            </a:br>
            <a:r>
              <a:rPr lang="en-US" dirty="0"/>
              <a:t>(Many applications have phased out XML in favor of JSON)</a:t>
            </a:r>
          </a:p>
        </p:txBody>
      </p:sp>
    </p:spTree>
    <p:extLst>
      <p:ext uri="{BB962C8B-B14F-4D97-AF65-F5344CB8AC3E}">
        <p14:creationId xmlns:p14="http://schemas.microsoft.com/office/powerpoint/2010/main" val="22913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1D4C-A048-E50F-F3FF-B51DC276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Wide Column Stores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D7B1-7A52-095A-EECC-88DE2BAF14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4138245"/>
            <a:ext cx="8367942" cy="2068021"/>
          </a:xfrm>
        </p:spPr>
        <p:txBody>
          <a:bodyPr>
            <a:normAutofit fontScale="92500" lnSpcReduction="20000"/>
          </a:bodyPr>
          <a:lstStyle/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40C67"/>
                </a:solidFill>
              </a:rPr>
              <a:t>Row</a:t>
            </a:r>
            <a:r>
              <a:rPr lang="en-US" sz="1600" dirty="0"/>
              <a:t> describe </a:t>
            </a:r>
            <a:r>
              <a:rPr lang="en-US" sz="1600" dirty="0">
                <a:solidFill>
                  <a:srgbClr val="C40C67"/>
                </a:solidFill>
              </a:rPr>
              <a:t>entities</a:t>
            </a:r>
            <a:r>
              <a:rPr lang="en-US" sz="1600" dirty="0"/>
              <a:t> 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Related groups of columns are grouped as </a:t>
            </a:r>
            <a:r>
              <a:rPr lang="en-HK" sz="1600" dirty="0">
                <a:solidFill>
                  <a:srgbClr val="C40C67"/>
                </a:solidFill>
              </a:rPr>
              <a:t>column families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Sparsity: if a </a:t>
            </a:r>
            <a:r>
              <a:rPr lang="en-HK" sz="1600" dirty="0">
                <a:solidFill>
                  <a:srgbClr val="C40C67"/>
                </a:solidFill>
              </a:rPr>
              <a:t>column is not used for a row</a:t>
            </a:r>
            <a:r>
              <a:rPr lang="en-HK" sz="1600" dirty="0"/>
              <a:t>, it </a:t>
            </a:r>
            <a:r>
              <a:rPr lang="en-HK" sz="1600" dirty="0">
                <a:solidFill>
                  <a:srgbClr val="C40C67"/>
                </a:solidFill>
              </a:rPr>
              <a:t>doesn’t use space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Able to store a huge number of columns.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We may think of </a:t>
            </a:r>
            <a:r>
              <a:rPr lang="en-HK" sz="1600" dirty="0">
                <a:solidFill>
                  <a:srgbClr val="C40C67"/>
                </a:solidFill>
              </a:rPr>
              <a:t>row as hash tables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600" dirty="0"/>
              <a:t>Examples: </a:t>
            </a:r>
            <a:r>
              <a:rPr lang="en-HK" sz="1600" dirty="0" err="1"/>
              <a:t>BigTable</a:t>
            </a:r>
            <a:r>
              <a:rPr lang="en-HK" sz="1600" dirty="0"/>
              <a:t>, Cassandra, HBase</a:t>
            </a:r>
          </a:p>
          <a:p>
            <a:pPr marL="514346" lvl="1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665A8-3CE6-7883-A277-695C0A44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04" y="1651777"/>
            <a:ext cx="7772400" cy="22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3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BC82-BD73-FB40-5D99-D94B5B69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F7147-7D43-7DA3-8864-7A46CB88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015" y="1348153"/>
            <a:ext cx="6587336" cy="53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9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B8B8-96FE-EF60-583F-6701E227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Transactions</a:t>
            </a:r>
          </a:p>
        </p:txBody>
      </p:sp>
      <p:pic>
        <p:nvPicPr>
          <p:cNvPr id="2052" name="Picture 4" descr="diagram">
            <a:extLst>
              <a:ext uri="{FF2B5EF4-FFF2-40B4-BE49-F238E27FC236}">
                <a16:creationId xmlns:a16="http://schemas.microsoft.com/office/drawing/2014/main" id="{823C06EE-1DCF-2B79-55BF-25356EA4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2" y="1688680"/>
            <a:ext cx="7912359" cy="37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8459B8-2077-9E95-29C9-A9497085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Transactions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A6956-CCEC-7F68-A0F8-71A57C7655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A </a:t>
            </a:r>
            <a:r>
              <a:rPr lang="en-JP" sz="1400">
                <a:solidFill>
                  <a:srgbClr val="C40C67"/>
                </a:solidFill>
              </a:rPr>
              <a:t>transaction</a:t>
            </a:r>
            <a:r>
              <a:rPr lang="en-JP" sz="1400"/>
              <a:t> is the execution of a sequence of one or more operations (</a:t>
            </a:r>
            <a:r>
              <a:rPr lang="en-US" sz="1400" dirty="0"/>
              <a:t>e.g.,</a:t>
            </a:r>
            <a:r>
              <a:rPr lang="en-JP" sz="1400"/>
              <a:t> SQL queries) on a database to perform some </a:t>
            </a:r>
            <a:r>
              <a:rPr lang="en-JP" sz="1400">
                <a:solidFill>
                  <a:srgbClr val="C40C67"/>
                </a:solidFill>
              </a:rPr>
              <a:t>higher-level function</a:t>
            </a:r>
            <a:r>
              <a:rPr lang="en-JP" sz="1400"/>
              <a:t>. </a:t>
            </a: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E.g.,</a:t>
            </a:r>
            <a:r>
              <a:rPr lang="en-JP" sz="1400"/>
              <a:t> transfer $100 from bank account A to bank account B</a:t>
            </a:r>
            <a:endParaRPr lang="en-US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200"/>
              <a:t>This operation needs to be completed by series of SQLs by certain order. </a:t>
            </a:r>
            <a:endParaRPr lang="en-US" sz="1200" dirty="0"/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Check whether the balance of account A &gt; 100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D</a:t>
            </a:r>
            <a:r>
              <a:rPr lang="en-JP" sz="1200"/>
              <a:t>educt 100 from account A</a:t>
            </a:r>
            <a:endParaRPr lang="en-US" sz="1200" dirty="0"/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200"/>
              <a:t>Increment the balance of account B by 100.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C0CC2-C397-2AA0-65B7-85A6A5EC54AF}"/>
              </a:ext>
            </a:extLst>
          </p:cNvPr>
          <p:cNvSpPr txBox="1"/>
          <p:nvPr/>
        </p:nvSpPr>
        <p:spPr>
          <a:xfrm>
            <a:off x="534113" y="4328252"/>
            <a:ext cx="7268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JP">
                <a:solidFill>
                  <a:srgbClr val="F20052"/>
                </a:solidFill>
                <a:latin typeface="Raleway" pitchFamily="2" charset="77"/>
              </a:rPr>
              <a:t>Database not allow transactions to be executed partially</a:t>
            </a:r>
            <a:r>
              <a:rPr lang="en-JP">
                <a:latin typeface="Raleway" pitchFamily="2" charset="77"/>
              </a:rPr>
              <a:t>. </a:t>
            </a:r>
            <a:br>
              <a:rPr lang="en-JP">
                <a:latin typeface="Raleway" pitchFamily="2" charset="77"/>
              </a:rPr>
            </a:br>
            <a:r>
              <a:rPr lang="en-JP">
                <a:solidFill>
                  <a:srgbClr val="2185C5"/>
                </a:solidFill>
                <a:latin typeface="Raleway" pitchFamily="2" charset="77"/>
              </a:rPr>
              <a:t>Should execute ALL or NOTHING.</a:t>
            </a:r>
          </a:p>
        </p:txBody>
      </p:sp>
    </p:spTree>
    <p:extLst>
      <p:ext uri="{BB962C8B-B14F-4D97-AF65-F5344CB8AC3E}">
        <p14:creationId xmlns:p14="http://schemas.microsoft.com/office/powerpoint/2010/main" val="18761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A92A8-0319-AFF4-BBBA-6D172456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Traditional Approach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1A9579-0463-2436-8C2E-F69B483011A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Execute each transactions </a:t>
            </a:r>
            <a:r>
              <a:rPr lang="en-JP" sz="1600">
                <a:solidFill>
                  <a:srgbClr val="C40C67"/>
                </a:solidFill>
              </a:rPr>
              <a:t>one by one </a:t>
            </a:r>
            <a:r>
              <a:rPr lang="en-JP" sz="1600"/>
              <a:t>(i.e serial order) as they arrive at the DBMS. </a:t>
            </a:r>
            <a:endParaRPr lang="en-US" sz="16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One and only one transaction can be executed at the same time </a:t>
            </a:r>
            <a:r>
              <a:rPr lang="en-JP" sz="1400"/>
              <a:t>in the DBMS</a:t>
            </a:r>
            <a:endParaRPr lang="en-US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Before the transaction executes,</a:t>
            </a:r>
            <a:r>
              <a:rPr lang="en-JP" sz="1400">
                <a:solidFill>
                  <a:srgbClr val="C40C67"/>
                </a:solidFill>
              </a:rPr>
              <a:t> back up the entire database by copying the files, and make changes in the new copied files</a:t>
            </a:r>
            <a:r>
              <a:rPr lang="en-JP" sz="1400"/>
              <a:t>. </a:t>
            </a:r>
            <a:endParaRPr lang="en-US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If the transaction </a:t>
            </a:r>
            <a:r>
              <a:rPr lang="en-JP" sz="1400">
                <a:solidFill>
                  <a:srgbClr val="2185C5"/>
                </a:solidFill>
              </a:rPr>
              <a:t>complete successfully</a:t>
            </a:r>
            <a:r>
              <a:rPr lang="en-JP" sz="1400"/>
              <a:t>, </a:t>
            </a:r>
            <a:r>
              <a:rPr lang="en-JP" sz="1400">
                <a:solidFill>
                  <a:srgbClr val="2185C5"/>
                </a:solidFill>
              </a:rPr>
              <a:t>overwrite the original file </a:t>
            </a:r>
            <a:r>
              <a:rPr lang="en-JP" sz="1400"/>
              <a:t>with the new one. </a:t>
            </a:r>
            <a:endParaRPr lang="en-US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If the </a:t>
            </a:r>
            <a:r>
              <a:rPr lang="en-JP" sz="1400">
                <a:solidFill>
                  <a:srgbClr val="C40C67"/>
                </a:solidFill>
              </a:rPr>
              <a:t>transaction failures, remove the new copy</a:t>
            </a:r>
            <a:r>
              <a:rPr lang="en-JP" sz="1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42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7BA8B2-2AC2-44BD-B4E1-46BD4B41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JP"/>
              <a:t>Problems with the Traditional Approach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927EE-7AE7-6AA5-7066-E5F4F3E804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700"/>
              <a:t>Problem with the </a:t>
            </a:r>
            <a:r>
              <a:rPr lang="en-JP" sz="1700">
                <a:solidFill>
                  <a:srgbClr val="2185C5"/>
                </a:solidFill>
              </a:rPr>
              <a:t>traditional approach </a:t>
            </a:r>
            <a:r>
              <a:rPr lang="en-JP" sz="1700"/>
              <a:t>?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500">
                <a:solidFill>
                  <a:srgbClr val="C40C67"/>
                </a:solidFill>
              </a:rPr>
              <a:t>Running time is slow</a:t>
            </a:r>
            <a:endParaRPr lang="en-US" sz="1500" dirty="0">
              <a:solidFill>
                <a:srgbClr val="C40C67"/>
              </a:solidFill>
            </a:endParaRP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700"/>
              <a:t>A better approach is to </a:t>
            </a:r>
            <a:r>
              <a:rPr lang="en-JP" sz="1700">
                <a:solidFill>
                  <a:srgbClr val="C40C67"/>
                </a:solidFill>
              </a:rPr>
              <a:t>allow concurrent execution of independent transactions</a:t>
            </a:r>
            <a:r>
              <a:rPr lang="en-JP" sz="1700"/>
              <a:t>. </a:t>
            </a:r>
            <a:endParaRPr lang="en-US" sz="17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Why do we want that ?</a:t>
            </a:r>
            <a:endParaRPr lang="en-US" sz="1400" dirty="0"/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Better utilization </a:t>
            </a:r>
            <a:endParaRPr lang="en-US" sz="1400" dirty="0">
              <a:solidFill>
                <a:srgbClr val="C40C67"/>
              </a:solidFill>
            </a:endParaRP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Increased response times </a:t>
            </a:r>
            <a:r>
              <a:rPr lang="en-JP" sz="1400"/>
              <a:t>to users. </a:t>
            </a:r>
            <a:endParaRPr lang="en-US" sz="14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But we need to ensure:</a:t>
            </a:r>
            <a:endParaRPr lang="en-US" sz="1400" dirty="0"/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Correctness</a:t>
            </a:r>
            <a:endParaRPr lang="en-US" sz="1400" dirty="0">
              <a:solidFill>
                <a:srgbClr val="C40C67"/>
              </a:solidFill>
            </a:endParaRP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>
                <a:solidFill>
                  <a:srgbClr val="C40C67"/>
                </a:solidFill>
              </a:rPr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3051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07656-4428-0615-FEA1-543DFCA4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Definition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4766D-F05E-B8EA-3DE1-95D28D7AFA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A transaction may </a:t>
            </a:r>
            <a:r>
              <a:rPr lang="en-JP" sz="1600">
                <a:solidFill>
                  <a:srgbClr val="C40C67"/>
                </a:solidFill>
              </a:rPr>
              <a:t>carry out multiple operations </a:t>
            </a:r>
            <a:r>
              <a:rPr lang="en-JP" sz="1600"/>
              <a:t>on the data retrieved from the database. </a:t>
            </a:r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The database is only concerned about what data is </a:t>
            </a:r>
            <a:r>
              <a:rPr lang="en-JP" sz="1600">
                <a:solidFill>
                  <a:srgbClr val="C40C67"/>
                </a:solidFill>
              </a:rPr>
              <a:t>READ / WRITTEN FROM/TO </a:t>
            </a:r>
            <a:r>
              <a:rPr lang="en-JP" sz="1600"/>
              <a:t>the database. </a:t>
            </a:r>
            <a:endParaRPr lang="en-US" sz="1600" dirty="0"/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600"/>
              <a:t>Database: A fixed set of named data objects (e.g. A, B, C … )</a:t>
            </a:r>
            <a:endParaRPr lang="en-US" sz="16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Transactions: A sequence of read and write operations</a:t>
            </a:r>
            <a:r>
              <a:rPr lang="en-US" sz="1400" dirty="0"/>
              <a:t> </a:t>
            </a:r>
            <a:r>
              <a:rPr lang="en-JP" sz="1400"/>
              <a:t>(R(A), W(B), … )</a:t>
            </a:r>
            <a:endParaRPr lang="en-US" sz="1400" dirty="0"/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JP" sz="1400"/>
              <a:t>DBMS’s abstract view of a user program.</a:t>
            </a:r>
          </a:p>
        </p:txBody>
      </p:sp>
    </p:spTree>
    <p:extLst>
      <p:ext uri="{BB962C8B-B14F-4D97-AF65-F5344CB8AC3E}">
        <p14:creationId xmlns:p14="http://schemas.microsoft.com/office/powerpoint/2010/main" val="25583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D100F2-74DD-462C-BBFE-2504278ADF7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29911</TotalTime>
  <Words>3079</Words>
  <Application>Microsoft Macintosh PowerPoint</Application>
  <PresentationFormat>On-screen Show (4:3)</PresentationFormat>
  <Paragraphs>423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inherit</vt:lpstr>
      <vt:lpstr>Segoe UI </vt:lpstr>
      <vt:lpstr>Arial</vt:lpstr>
      <vt:lpstr>Calibri</vt:lpstr>
      <vt:lpstr>Courier</vt:lpstr>
      <vt:lpstr>Courier New</vt:lpstr>
      <vt:lpstr>Lato</vt:lpstr>
      <vt:lpstr>Raleway</vt:lpstr>
      <vt:lpstr>Wingdings</vt:lpstr>
      <vt:lpstr>powerpoint tutorial</vt:lpstr>
      <vt:lpstr>PowerPoint Presentation</vt:lpstr>
      <vt:lpstr>Agenda</vt:lpstr>
      <vt:lpstr>PowerPoint Presentation</vt:lpstr>
      <vt:lpstr>Motivation of Transactions</vt:lpstr>
      <vt:lpstr>Database Transactions</vt:lpstr>
      <vt:lpstr>Transactions</vt:lpstr>
      <vt:lpstr>Traditional Approach</vt:lpstr>
      <vt:lpstr>Problems with the Traditional Approach</vt:lpstr>
      <vt:lpstr>Definition</vt:lpstr>
      <vt:lpstr>Transactions</vt:lpstr>
      <vt:lpstr>Transaction Example</vt:lpstr>
      <vt:lpstr>Transaction Example</vt:lpstr>
      <vt:lpstr>Transaction Example</vt:lpstr>
      <vt:lpstr>Correctness of a database: ACID</vt:lpstr>
      <vt:lpstr>Atomicity of Transactions</vt:lpstr>
      <vt:lpstr>Consistency - From one valid state to another</vt:lpstr>
      <vt:lpstr>Isolation of Transactions</vt:lpstr>
      <vt:lpstr>What is OLTP ?</vt:lpstr>
      <vt:lpstr>Client-Server Application</vt:lpstr>
      <vt:lpstr>3-Tiered Web Architecture</vt:lpstr>
      <vt:lpstr>Web 2.0</vt:lpstr>
      <vt:lpstr>Shared-nothing architecture </vt:lpstr>
      <vt:lpstr>Recall: Horizontal Scaling</vt:lpstr>
      <vt:lpstr>Scaling Amazon RDS Writes With Database Sharding</vt:lpstr>
      <vt:lpstr>Distributed RDBMS: A consistency bottleneck</vt:lpstr>
      <vt:lpstr>What is NoSQL?</vt:lpstr>
      <vt:lpstr>We need to Sacrifice - CAP Theorem</vt:lpstr>
      <vt:lpstr>CA vs CP vs AP</vt:lpstr>
      <vt:lpstr>We need to Sacrifice - CAP Theorem</vt:lpstr>
      <vt:lpstr>Strong vs Eventual Consistency</vt:lpstr>
      <vt:lpstr>BASE consistency model</vt:lpstr>
      <vt:lpstr>RDBMS vs NoSQL Systems: Consistency</vt:lpstr>
      <vt:lpstr>RDBMS vs NoSQL Systems: Availability</vt:lpstr>
      <vt:lpstr>NoSQL Data Models</vt:lpstr>
      <vt:lpstr>Key-Value Stores: Data Model</vt:lpstr>
      <vt:lpstr>Example of Key-Value Store</vt:lpstr>
      <vt:lpstr>Key-Value Stores: Operations</vt:lpstr>
      <vt:lpstr>Key-Value Stores: Implementation</vt:lpstr>
      <vt:lpstr>Semi-Structured Document Model</vt:lpstr>
      <vt:lpstr>Semi-Structured Document Model</vt:lpstr>
      <vt:lpstr>Examples: Semi-Structured Documents</vt:lpstr>
      <vt:lpstr>Wide Column Stores </vt:lpstr>
      <vt:lpstr>Graph Databases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95</cp:revision>
  <dcterms:created xsi:type="dcterms:W3CDTF">2022-08-24T19:45:33Z</dcterms:created>
  <dcterms:modified xsi:type="dcterms:W3CDTF">2026-03-24T00:03:23Z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