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71"/>
  </p:notesMasterIdLst>
  <p:handoutMasterIdLst>
    <p:handoutMasterId r:id="rId72"/>
  </p:handoutMasterIdLst>
  <p:sldIdLst>
    <p:sldId id="1938" r:id="rId5"/>
    <p:sldId id="269" r:id="rId6"/>
    <p:sldId id="1059" r:id="rId7"/>
    <p:sldId id="1060" r:id="rId8"/>
    <p:sldId id="1061" r:id="rId9"/>
    <p:sldId id="1063" r:id="rId10"/>
    <p:sldId id="1064" r:id="rId11"/>
    <p:sldId id="1054" r:id="rId12"/>
    <p:sldId id="912" r:id="rId13"/>
    <p:sldId id="1055" r:id="rId14"/>
    <p:sldId id="2001" r:id="rId15"/>
    <p:sldId id="1058" r:id="rId16"/>
    <p:sldId id="1057" r:id="rId17"/>
    <p:sldId id="1062" r:id="rId18"/>
    <p:sldId id="931" r:id="rId19"/>
    <p:sldId id="1065" r:id="rId20"/>
    <p:sldId id="1067" r:id="rId21"/>
    <p:sldId id="1987" r:id="rId22"/>
    <p:sldId id="1070" r:id="rId23"/>
    <p:sldId id="1071" r:id="rId24"/>
    <p:sldId id="1072" r:id="rId25"/>
    <p:sldId id="1073" r:id="rId26"/>
    <p:sldId id="1074" r:id="rId27"/>
    <p:sldId id="1075" r:id="rId28"/>
    <p:sldId id="1077" r:id="rId29"/>
    <p:sldId id="1076" r:id="rId30"/>
    <p:sldId id="2002" r:id="rId31"/>
    <p:sldId id="2003" r:id="rId32"/>
    <p:sldId id="937" r:id="rId33"/>
    <p:sldId id="1053" r:id="rId34"/>
    <p:sldId id="2004" r:id="rId35"/>
    <p:sldId id="2005" r:id="rId36"/>
    <p:sldId id="938" r:id="rId37"/>
    <p:sldId id="941" r:id="rId38"/>
    <p:sldId id="2006" r:id="rId39"/>
    <p:sldId id="2007" r:id="rId40"/>
    <p:sldId id="2008" r:id="rId41"/>
    <p:sldId id="2009" r:id="rId42"/>
    <p:sldId id="2010" r:id="rId43"/>
    <p:sldId id="2011" r:id="rId44"/>
    <p:sldId id="2012" r:id="rId45"/>
    <p:sldId id="1066" r:id="rId46"/>
    <p:sldId id="2013" r:id="rId47"/>
    <p:sldId id="1078" r:id="rId48"/>
    <p:sldId id="1079" r:id="rId49"/>
    <p:sldId id="1080" r:id="rId50"/>
    <p:sldId id="1081" r:id="rId51"/>
    <p:sldId id="1082" r:id="rId52"/>
    <p:sldId id="2018" r:id="rId53"/>
    <p:sldId id="1069" r:id="rId54"/>
    <p:sldId id="1084" r:id="rId55"/>
    <p:sldId id="2014" r:id="rId56"/>
    <p:sldId id="1085" r:id="rId57"/>
    <p:sldId id="1068" r:id="rId58"/>
    <p:sldId id="1086" r:id="rId59"/>
    <p:sldId id="1089" r:id="rId60"/>
    <p:sldId id="1090" r:id="rId61"/>
    <p:sldId id="1087" r:id="rId62"/>
    <p:sldId id="1092" r:id="rId63"/>
    <p:sldId id="1091" r:id="rId64"/>
    <p:sldId id="1093" r:id="rId65"/>
    <p:sldId id="952" r:id="rId66"/>
    <p:sldId id="945" r:id="rId67"/>
    <p:sldId id="953" r:id="rId68"/>
    <p:sldId id="955" r:id="rId69"/>
    <p:sldId id="200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5065E-90D7-1F40-8A00-6D832650E982}">
          <p14:sldIdLst>
            <p14:sldId id="1938"/>
            <p14:sldId id="269"/>
            <p14:sldId id="1059"/>
            <p14:sldId id="1060"/>
            <p14:sldId id="1061"/>
            <p14:sldId id="1063"/>
            <p14:sldId id="1064"/>
            <p14:sldId id="1054"/>
            <p14:sldId id="912"/>
            <p14:sldId id="1055"/>
            <p14:sldId id="2001"/>
            <p14:sldId id="1058"/>
            <p14:sldId id="1057"/>
            <p14:sldId id="1062"/>
            <p14:sldId id="931"/>
            <p14:sldId id="1065"/>
            <p14:sldId id="1067"/>
            <p14:sldId id="1987"/>
            <p14:sldId id="1070"/>
            <p14:sldId id="1071"/>
            <p14:sldId id="1072"/>
            <p14:sldId id="1073"/>
            <p14:sldId id="1074"/>
            <p14:sldId id="1075"/>
            <p14:sldId id="1077"/>
            <p14:sldId id="1076"/>
            <p14:sldId id="2002"/>
            <p14:sldId id="2003"/>
            <p14:sldId id="937"/>
            <p14:sldId id="1053"/>
            <p14:sldId id="2004"/>
            <p14:sldId id="2005"/>
            <p14:sldId id="938"/>
            <p14:sldId id="941"/>
            <p14:sldId id="2006"/>
            <p14:sldId id="2007"/>
            <p14:sldId id="2008"/>
            <p14:sldId id="2009"/>
            <p14:sldId id="2010"/>
            <p14:sldId id="2011"/>
            <p14:sldId id="2012"/>
            <p14:sldId id="1066"/>
            <p14:sldId id="2013"/>
            <p14:sldId id="1078"/>
            <p14:sldId id="1079"/>
            <p14:sldId id="1080"/>
            <p14:sldId id="1081"/>
            <p14:sldId id="1082"/>
            <p14:sldId id="2018"/>
            <p14:sldId id="1069"/>
            <p14:sldId id="1084"/>
            <p14:sldId id="2014"/>
            <p14:sldId id="1085"/>
            <p14:sldId id="1068"/>
            <p14:sldId id="1086"/>
            <p14:sldId id="1089"/>
            <p14:sldId id="1090"/>
            <p14:sldId id="1087"/>
            <p14:sldId id="1092"/>
            <p14:sldId id="1091"/>
            <p14:sldId id="1093"/>
            <p14:sldId id="952"/>
            <p14:sldId id="945"/>
            <p14:sldId id="953"/>
            <p14:sldId id="955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FFD6D5"/>
    <a:srgbClr val="FF2727"/>
    <a:srgbClr val="FF7675"/>
    <a:srgbClr val="F7D6D6"/>
    <a:srgbClr val="EEC7E8"/>
    <a:srgbClr val="C7FFE9"/>
    <a:srgbClr val="0000FF"/>
    <a:srgbClr val="E5E5E5"/>
    <a:srgbClr val="82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2" autoAdjust="0"/>
    <p:restoredTop sz="95374" autoAdjust="0"/>
  </p:normalViewPr>
  <p:slideViewPr>
    <p:cSldViewPr snapToGrid="0">
      <p:cViewPr varScale="1">
        <p:scale>
          <a:sx n="122" d="100"/>
          <a:sy n="122" d="100"/>
        </p:scale>
        <p:origin x="2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delSld modSld modSection">
      <pc:chgData name="FONG, Chi Kit Ken [DSAI]" userId="960785e9-9efa-43e3-981a-c495c07125dc" providerId="ADAL" clId="{0ACE0F11-CA0F-5A84-BFCB-F7A5E414E4DA}" dt="2026-03-24T01:52:20.857" v="24" actId="2696"/>
      <pc:docMkLst>
        <pc:docMk/>
      </pc:docMkLst>
      <pc:sldChg chg="del">
        <pc:chgData name="FONG, Chi Kit Ken [DSAI]" userId="960785e9-9efa-43e3-981a-c495c07125dc" providerId="ADAL" clId="{0ACE0F11-CA0F-5A84-BFCB-F7A5E414E4DA}" dt="2026-03-24T00:01:33.175" v="7" actId="2696"/>
        <pc:sldMkLst>
          <pc:docMk/>
          <pc:sldMk cId="0" sldId="261"/>
        </pc:sldMkLst>
      </pc:sldChg>
      <pc:sldChg chg="modSp">
        <pc:chgData name="FONG, Chi Kit Ken [DSAI]" userId="960785e9-9efa-43e3-981a-c495c07125dc" providerId="ADAL" clId="{0ACE0F11-CA0F-5A84-BFCB-F7A5E414E4DA}" dt="2026-03-11T14:08:17.375" v="0"/>
        <pc:sldMkLst>
          <pc:docMk/>
          <pc:sldMk cId="296537824" sldId="1063"/>
        </pc:sldMkLst>
        <pc:picChg chg="mod">
          <ac:chgData name="FONG, Chi Kit Ken [DSAI]" userId="960785e9-9efa-43e3-981a-c495c07125dc" providerId="ADAL" clId="{0ACE0F11-CA0F-5A84-BFCB-F7A5E414E4DA}" dt="2026-03-11T14:08:17.375" v="0"/>
          <ac:picMkLst>
            <pc:docMk/>
            <pc:sldMk cId="296537824" sldId="1063"/>
            <ac:picMk id="6" creationId="{41D6E75D-11B1-C786-8063-91A634DFD96D}"/>
          </ac:picMkLst>
        </pc:picChg>
      </pc:sldChg>
      <pc:sldChg chg="del">
        <pc:chgData name="FONG, Chi Kit Ken [DSAI]" userId="960785e9-9efa-43e3-981a-c495c07125dc" providerId="ADAL" clId="{0ACE0F11-CA0F-5A84-BFCB-F7A5E414E4DA}" dt="2026-03-24T01:52:07.772" v="19" actId="2696"/>
        <pc:sldMkLst>
          <pc:docMk/>
          <pc:sldMk cId="1766451115" sldId="1094"/>
        </pc:sldMkLst>
      </pc:sldChg>
      <pc:sldChg chg="del">
        <pc:chgData name="FONG, Chi Kit Ken [DSAI]" userId="960785e9-9efa-43e3-981a-c495c07125dc" providerId="ADAL" clId="{0ACE0F11-CA0F-5A84-BFCB-F7A5E414E4DA}" dt="2026-03-24T01:52:07.864" v="20" actId="2696"/>
        <pc:sldMkLst>
          <pc:docMk/>
          <pc:sldMk cId="2426931641" sldId="1095"/>
        </pc:sldMkLst>
      </pc:sldChg>
      <pc:sldChg chg="del">
        <pc:chgData name="FONG, Chi Kit Ken [DSAI]" userId="960785e9-9efa-43e3-981a-c495c07125dc" providerId="ADAL" clId="{0ACE0F11-CA0F-5A84-BFCB-F7A5E414E4DA}" dt="2026-03-24T01:52:07.921" v="21" actId="2696"/>
        <pc:sldMkLst>
          <pc:docMk/>
          <pc:sldMk cId="1363100760" sldId="1096"/>
        </pc:sldMkLst>
      </pc:sldChg>
      <pc:sldChg chg="del">
        <pc:chgData name="FONG, Chi Kit Ken [DSAI]" userId="960785e9-9efa-43e3-981a-c495c07125dc" providerId="ADAL" clId="{0ACE0F11-CA0F-5A84-BFCB-F7A5E414E4DA}" dt="2026-03-24T01:52:07.943" v="22" actId="2696"/>
        <pc:sldMkLst>
          <pc:docMk/>
          <pc:sldMk cId="3047856669" sldId="1097"/>
        </pc:sldMkLst>
      </pc:sldChg>
      <pc:sldChg chg="del">
        <pc:chgData name="FONG, Chi Kit Ken [DSAI]" userId="960785e9-9efa-43e3-981a-c495c07125dc" providerId="ADAL" clId="{0ACE0F11-CA0F-5A84-BFCB-F7A5E414E4DA}" dt="2026-03-24T01:52:07.950" v="23" actId="2696"/>
        <pc:sldMkLst>
          <pc:docMk/>
          <pc:sldMk cId="2761813170" sldId="1098"/>
        </pc:sldMkLst>
      </pc:sldChg>
      <pc:sldChg chg="del">
        <pc:chgData name="FONG, Chi Kit Ken [DSAI]" userId="960785e9-9efa-43e3-981a-c495c07125dc" providerId="ADAL" clId="{0ACE0F11-CA0F-5A84-BFCB-F7A5E414E4DA}" dt="2026-03-24T00:01:33.009" v="3" actId="2696"/>
        <pc:sldMkLst>
          <pc:docMk/>
          <pc:sldMk cId="1324741689" sldId="1984"/>
        </pc:sldMkLst>
      </pc:sldChg>
      <pc:sldChg chg="del">
        <pc:chgData name="FONG, Chi Kit Ken [DSAI]" userId="960785e9-9efa-43e3-981a-c495c07125dc" providerId="ADAL" clId="{0ACE0F11-CA0F-5A84-BFCB-F7A5E414E4DA}" dt="2026-03-24T00:01:33.275" v="12" actId="2696"/>
        <pc:sldMkLst>
          <pc:docMk/>
          <pc:sldMk cId="809117718" sldId="1988"/>
        </pc:sldMkLst>
      </pc:sldChg>
      <pc:sldChg chg="del">
        <pc:chgData name="FONG, Chi Kit Ken [DSAI]" userId="960785e9-9efa-43e3-981a-c495c07125dc" providerId="ADAL" clId="{0ACE0F11-CA0F-5A84-BFCB-F7A5E414E4DA}" dt="2026-03-24T00:01:33.371" v="16" actId="2696"/>
        <pc:sldMkLst>
          <pc:docMk/>
          <pc:sldMk cId="3736750224" sldId="1989"/>
        </pc:sldMkLst>
      </pc:sldChg>
      <pc:sldChg chg="del">
        <pc:chgData name="FONG, Chi Kit Ken [DSAI]" userId="960785e9-9efa-43e3-981a-c495c07125dc" providerId="ADAL" clId="{0ACE0F11-CA0F-5A84-BFCB-F7A5E414E4DA}" dt="2026-03-24T00:01:33.178" v="10" actId="2696"/>
        <pc:sldMkLst>
          <pc:docMk/>
          <pc:sldMk cId="4128932680" sldId="1990"/>
        </pc:sldMkLst>
      </pc:sldChg>
      <pc:sldChg chg="del">
        <pc:chgData name="FONG, Chi Kit Ken [DSAI]" userId="960785e9-9efa-43e3-981a-c495c07125dc" providerId="ADAL" clId="{0ACE0F11-CA0F-5A84-BFCB-F7A5E414E4DA}" dt="2026-03-24T00:01:33.372" v="17" actId="2696"/>
        <pc:sldMkLst>
          <pc:docMk/>
          <pc:sldMk cId="2205634857" sldId="1994"/>
        </pc:sldMkLst>
      </pc:sldChg>
      <pc:sldChg chg="del">
        <pc:chgData name="FONG, Chi Kit Ken [DSAI]" userId="960785e9-9efa-43e3-981a-c495c07125dc" providerId="ADAL" clId="{0ACE0F11-CA0F-5A84-BFCB-F7A5E414E4DA}" dt="2026-03-24T00:01:33.172" v="6" actId="2696"/>
        <pc:sldMkLst>
          <pc:docMk/>
          <pc:sldMk cId="2686980721" sldId="1996"/>
        </pc:sldMkLst>
      </pc:sldChg>
      <pc:sldChg chg="del">
        <pc:chgData name="FONG, Chi Kit Ken [DSAI]" userId="960785e9-9efa-43e3-981a-c495c07125dc" providerId="ADAL" clId="{0ACE0F11-CA0F-5A84-BFCB-F7A5E414E4DA}" dt="2026-03-24T00:01:33.176" v="8" actId="2696"/>
        <pc:sldMkLst>
          <pc:docMk/>
          <pc:sldMk cId="3219869685" sldId="1998"/>
        </pc:sldMkLst>
      </pc:sldChg>
      <pc:sldChg chg="del">
        <pc:chgData name="FONG, Chi Kit Ken [DSAI]" userId="960785e9-9efa-43e3-981a-c495c07125dc" providerId="ADAL" clId="{0ACE0F11-CA0F-5A84-BFCB-F7A5E414E4DA}" dt="2026-03-24T00:01:33.177" v="9" actId="2696"/>
        <pc:sldMkLst>
          <pc:docMk/>
          <pc:sldMk cId="3472359535" sldId="1999"/>
        </pc:sldMkLst>
      </pc:sldChg>
      <pc:sldChg chg="del">
        <pc:chgData name="FONG, Chi Kit Ken [DSAI]" userId="960785e9-9efa-43e3-981a-c495c07125dc" providerId="ADAL" clId="{0ACE0F11-CA0F-5A84-BFCB-F7A5E414E4DA}" dt="2026-03-24T01:52:20.857" v="24" actId="2696"/>
        <pc:sldMkLst>
          <pc:docMk/>
          <pc:sldMk cId="3336702309" sldId="2016"/>
        </pc:sldMkLst>
      </pc:sldChg>
      <pc:sldChg chg="del">
        <pc:chgData name="FONG, Chi Kit Ken [DSAI]" userId="960785e9-9efa-43e3-981a-c495c07125dc" providerId="ADAL" clId="{0ACE0F11-CA0F-5A84-BFCB-F7A5E414E4DA}" dt="2026-03-24T00:01:33.374" v="18" actId="2696"/>
        <pc:sldMkLst>
          <pc:docMk/>
          <pc:sldMk cId="4282813480" sldId="2019"/>
        </pc:sldMkLst>
      </pc:sldChg>
      <pc:sldChg chg="del">
        <pc:chgData name="FONG, Chi Kit Ken [DSAI]" userId="960785e9-9efa-43e3-981a-c495c07125dc" providerId="ADAL" clId="{0ACE0F11-CA0F-5A84-BFCB-F7A5E414E4DA}" dt="2026-03-24T00:01:33.369" v="15" actId="2696"/>
        <pc:sldMkLst>
          <pc:docMk/>
          <pc:sldMk cId="931401938" sldId="2033"/>
        </pc:sldMkLst>
      </pc:sldChg>
      <pc:sldChg chg="del">
        <pc:chgData name="FONG, Chi Kit Ken [DSAI]" userId="960785e9-9efa-43e3-981a-c495c07125dc" providerId="ADAL" clId="{0ACE0F11-CA0F-5A84-BFCB-F7A5E414E4DA}" dt="2026-03-24T00:01:33.273" v="11" actId="2696"/>
        <pc:sldMkLst>
          <pc:docMk/>
          <pc:sldMk cId="2583294919" sldId="2046"/>
        </pc:sldMkLst>
      </pc:sldChg>
      <pc:sldChg chg="del">
        <pc:chgData name="FONG, Chi Kit Ken [DSAI]" userId="960785e9-9efa-43e3-981a-c495c07125dc" providerId="ADAL" clId="{0ACE0F11-CA0F-5A84-BFCB-F7A5E414E4DA}" dt="2026-03-24T00:01:33.368" v="14" actId="2696"/>
        <pc:sldMkLst>
          <pc:docMk/>
          <pc:sldMk cId="2251067758" sldId="2048"/>
        </pc:sldMkLst>
      </pc:sldChg>
      <pc:sldChg chg="del">
        <pc:chgData name="FONG, Chi Kit Ken [DSAI]" userId="960785e9-9efa-43e3-981a-c495c07125dc" providerId="ADAL" clId="{0ACE0F11-CA0F-5A84-BFCB-F7A5E414E4DA}" dt="2026-03-24T00:01:33.013" v="5" actId="2696"/>
        <pc:sldMkLst>
          <pc:docMk/>
          <pc:sldMk cId="1755251217" sldId="2049"/>
        </pc:sldMkLst>
      </pc:sldChg>
      <pc:sldChg chg="del">
        <pc:chgData name="FONG, Chi Kit Ken [DSAI]" userId="960785e9-9efa-43e3-981a-c495c07125dc" providerId="ADAL" clId="{0ACE0F11-CA0F-5A84-BFCB-F7A5E414E4DA}" dt="2026-03-24T00:01:32.655" v="1" actId="2696"/>
        <pc:sldMkLst>
          <pc:docMk/>
          <pc:sldMk cId="2142271392" sldId="2050"/>
        </pc:sldMkLst>
      </pc:sldChg>
      <pc:sldChg chg="del">
        <pc:chgData name="FONG, Chi Kit Ken [DSAI]" userId="960785e9-9efa-43e3-981a-c495c07125dc" providerId="ADAL" clId="{0ACE0F11-CA0F-5A84-BFCB-F7A5E414E4DA}" dt="2026-03-24T00:01:33.008" v="2" actId="2696"/>
        <pc:sldMkLst>
          <pc:docMk/>
          <pc:sldMk cId="675963416" sldId="2069"/>
        </pc:sldMkLst>
      </pc:sldChg>
      <pc:sldChg chg="del">
        <pc:chgData name="FONG, Chi Kit Ken [DSAI]" userId="960785e9-9efa-43e3-981a-c495c07125dc" providerId="ADAL" clId="{0ACE0F11-CA0F-5A84-BFCB-F7A5E414E4DA}" dt="2026-03-24T00:01:33.312" v="13" actId="2696"/>
        <pc:sldMkLst>
          <pc:docMk/>
          <pc:sldMk cId="313754060" sldId="2070"/>
        </pc:sldMkLst>
      </pc:sldChg>
      <pc:sldChg chg="del">
        <pc:chgData name="FONG, Chi Kit Ken [DSAI]" userId="960785e9-9efa-43e3-981a-c495c07125dc" providerId="ADAL" clId="{0ACE0F11-CA0F-5A84-BFCB-F7A5E414E4DA}" dt="2026-03-24T00:01:33.010" v="4" actId="2696"/>
        <pc:sldMkLst>
          <pc:docMk/>
          <pc:sldMk cId="1879841325" sldId="20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3/24/26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7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365-3B45-F945-87EA-72599E0EB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365-3B45-F945-87EA-72599E0EB1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卡茨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365-3B45-F945-87EA-72599E0EB17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365-3B45-F945-87EA-72599E0EB17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2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53799-02D1-A0F9-27CE-B97F9934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567" y="2299093"/>
            <a:ext cx="3003624" cy="2521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E3A98-6BAF-DC2B-4F26-9862079EA2CC}"/>
              </a:ext>
            </a:extLst>
          </p:cNvPr>
          <p:cNvSpPr txBox="1"/>
          <p:nvPr/>
        </p:nvSpPr>
        <p:spPr>
          <a:xfrm>
            <a:off x="4124921" y="3971762"/>
            <a:ext cx="4628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sp>
        <p:nvSpPr>
          <p:cNvPr id="3" name="Subtitle 17">
            <a:extLst>
              <a:ext uri="{FF2B5EF4-FFF2-40B4-BE49-F238E27FC236}">
                <a16:creationId xmlns:a16="http://schemas.microsoft.com/office/drawing/2014/main" id="{56A478CA-1D96-B5AB-E421-5A64D8D6CA9B}"/>
              </a:ext>
            </a:extLst>
          </p:cNvPr>
          <p:cNvSpPr txBox="1">
            <a:spLocks/>
          </p:cNvSpPr>
          <p:nvPr/>
        </p:nvSpPr>
        <p:spPr>
          <a:xfrm>
            <a:off x="4095824" y="2952993"/>
            <a:ext cx="4812505" cy="125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1400" b="1" kern="1200">
                <a:solidFill>
                  <a:schemeClr val="tx2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342892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sz="2800"/>
              <a:t>Lecture 8: </a:t>
            </a:r>
            <a:br>
              <a:rPr lang="en-HK" sz="2800" dirty="0"/>
            </a:br>
            <a:r>
              <a:rPr lang="en-HK" sz="2800" dirty="0"/>
              <a:t>Graph Analytics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208A801-DD13-460A-560B-FB682300118D}"/>
              </a:ext>
            </a:extLst>
          </p:cNvPr>
          <p:cNvSpPr txBox="1">
            <a:spLocks/>
          </p:cNvSpPr>
          <p:nvPr/>
        </p:nvSpPr>
        <p:spPr>
          <a:xfrm>
            <a:off x="4095823" y="2446922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400" dirty="0"/>
              <a:t>DSAI4205 Big Data Analytics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D9604-46E1-D626-3AE0-68D576A5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B8E4434-25A1-8604-21D0-1E06FDB38D3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sz="1600" dirty="0"/>
                  <a:t>A </a:t>
                </a:r>
                <a:r>
                  <a:rPr lang="en-HK" sz="1600" dirty="0">
                    <a:solidFill>
                      <a:srgbClr val="C40C67"/>
                    </a:solidFill>
                  </a:rPr>
                  <a:t>path</a:t>
                </a:r>
                <a:r>
                  <a:rPr lang="en-HK" sz="1600" dirty="0"/>
                  <a:t> is a </a:t>
                </a:r>
                <a:r>
                  <a:rPr lang="en-HK" sz="1600" dirty="0">
                    <a:solidFill>
                      <a:srgbClr val="C40C67"/>
                    </a:solidFill>
                  </a:rPr>
                  <a:t>sequence of nodes </a:t>
                </a:r>
                <a:r>
                  <a:rPr lang="en-HK" sz="1600" dirty="0"/>
                  <a:t>in which each node is linked to the next one.</a:t>
                </a:r>
                <a:endParaRPr lang="en-US" sz="1600" b="0" dirty="0"/>
              </a:p>
              <a:p>
                <a:pPr lvl="2"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), 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, (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), …, (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400" b="0" dirty="0"/>
              </a:p>
              <a:p>
                <a:r>
                  <a:rPr lang="en-US" sz="1600" dirty="0"/>
                  <a:t>Path can intersect itself and pass through the same edge multiple times. </a:t>
                </a:r>
              </a:p>
              <a:p>
                <a:pPr lvl="2">
                  <a:buSzPct val="120000"/>
                </a:pPr>
                <a:r>
                  <a:rPr lang="en-US" sz="1400" b="0" dirty="0"/>
                  <a:t>E.g. ACB</a:t>
                </a:r>
                <a:r>
                  <a:rPr lang="en-US" sz="1400" b="0" dirty="0">
                    <a:solidFill>
                      <a:srgbClr val="C40C67"/>
                    </a:solidFill>
                  </a:rPr>
                  <a:t>DCD</a:t>
                </a:r>
                <a:r>
                  <a:rPr lang="en-US" sz="1400" b="0" dirty="0"/>
                  <a:t>EG</a:t>
                </a:r>
              </a:p>
              <a:p>
                <a:pPr lvl="2">
                  <a:buSzPct val="120000"/>
                </a:pPr>
                <a:r>
                  <a:rPr lang="en-US" sz="1400" dirty="0"/>
                  <a:t>In a </a:t>
                </a:r>
                <a:r>
                  <a:rPr lang="en-US" sz="1400" dirty="0">
                    <a:solidFill>
                      <a:srgbClr val="C40C67"/>
                    </a:solidFill>
                  </a:rPr>
                  <a:t>directed graph</a:t>
                </a:r>
                <a:r>
                  <a:rPr lang="en-US" sz="1400" dirty="0"/>
                  <a:t>, a path can </a:t>
                </a:r>
                <a:r>
                  <a:rPr lang="en-US" sz="1400" dirty="0">
                    <a:solidFill>
                      <a:srgbClr val="C40C67"/>
                    </a:solidFill>
                  </a:rPr>
                  <a:t>only follow the direction of the “arrow”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B8E4434-25A1-8604-21D0-1E06FDB38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FD7C02F-D1FD-4462-89A9-730380F7D9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2023" y="3818400"/>
            <a:ext cx="3438134" cy="20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2B8E-6207-D5D0-2AE3-2256B46EE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D1943-A929-7B70-0F46-630D8827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Distance in a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F0BBB6E-B789-1A22-4E5E-871C6FA5D03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</p:spPr>
            <p:txBody>
              <a:bodyPr>
                <a:normAutofit/>
              </a:bodyPr>
              <a:lstStyle/>
              <a:p>
                <a:r>
                  <a:rPr lang="en-HK" sz="1600" dirty="0"/>
                  <a:t>In </a:t>
                </a:r>
                <a:r>
                  <a:rPr lang="en-HK" sz="1600" dirty="0">
                    <a:solidFill>
                      <a:srgbClr val="C40C67"/>
                    </a:solidFill>
                  </a:rPr>
                  <a:t>undirected</a:t>
                </a:r>
                <a:r>
                  <a:rPr lang="en-HK" sz="1600" dirty="0"/>
                  <a:t> graphs</a:t>
                </a:r>
              </a:p>
              <a:p>
                <a:pPr lvl="2"/>
                <a:r>
                  <a:rPr lang="en-HK" sz="1400" dirty="0">
                    <a:solidFill>
                      <a:srgbClr val="C40C67"/>
                    </a:solidFill>
                  </a:rPr>
                  <a:t>Distance</a:t>
                </a:r>
                <a:r>
                  <a:rPr lang="en-HK" sz="1400" dirty="0"/>
                  <a:t> (shortest path) </a:t>
                </a:r>
              </a:p>
              <a:p>
                <a:pPr lvl="3"/>
                <a:r>
                  <a:rPr lang="en-HK" sz="1400" dirty="0"/>
                  <a:t>The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distance between a pair of nodes </a:t>
                </a:r>
                <a:r>
                  <a:rPr lang="en-HK" sz="1400" dirty="0"/>
                  <a:t>is defined as the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number of edges </a:t>
                </a:r>
                <a:r>
                  <a:rPr lang="en-HK" sz="1400" dirty="0"/>
                  <a:t>along the shortest path connecting the nodes</a:t>
                </a:r>
              </a:p>
              <a:p>
                <a:pPr lvl="4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HK" dirty="0"/>
              </a:p>
              <a:p>
                <a:pPr lvl="3"/>
                <a:r>
                  <a:rPr lang="en-HK" sz="1400" dirty="0"/>
                  <a:t>If the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two nodes are not connected</a:t>
                </a:r>
                <a:r>
                  <a:rPr lang="en-HK" sz="1400" dirty="0"/>
                  <a:t>, the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distance is usually defined as infinite</a:t>
                </a:r>
                <a:r>
                  <a:rPr lang="en-HK" sz="1400" dirty="0"/>
                  <a:t>. </a:t>
                </a:r>
              </a:p>
              <a:p>
                <a:pPr lvl="4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∞</m:t>
                    </m:r>
                  </m:oMath>
                </a14:m>
                <a:endParaRPr lang="en-US" dirty="0"/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F0BBB6E-B789-1A22-4E5E-871C6FA5D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7537181-10B9-D09F-6543-0A894D21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05" y="4123982"/>
            <a:ext cx="16764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221D1-5D0E-27F1-1F71-3ECACD022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421" y="4725115"/>
            <a:ext cx="474133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AE432-D9AA-EB77-4616-FBFBF1C6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Distance in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A92D576-83A8-A434-317C-65E098BE17C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</p:spPr>
            <p:txBody>
              <a:bodyPr>
                <a:normAutofit/>
              </a:bodyPr>
              <a:lstStyle/>
              <a:p>
                <a:r>
                  <a:rPr lang="en-HK" sz="1600" dirty="0"/>
                  <a:t>In </a:t>
                </a:r>
                <a:r>
                  <a:rPr lang="en-HK" sz="1600" dirty="0">
                    <a:solidFill>
                      <a:srgbClr val="C40C67"/>
                    </a:solidFill>
                  </a:rPr>
                  <a:t>directed</a:t>
                </a:r>
                <a:r>
                  <a:rPr lang="en-HK" sz="1600" dirty="0"/>
                  <a:t> graphs</a:t>
                </a:r>
              </a:p>
              <a:p>
                <a:pPr lvl="2"/>
                <a:r>
                  <a:rPr lang="en-HK" sz="1400" dirty="0"/>
                  <a:t>Each </a:t>
                </a:r>
                <a:r>
                  <a:rPr lang="en-HK" sz="1400" dirty="0">
                    <a:solidFill>
                      <a:srgbClr val="C40C67"/>
                    </a:solidFill>
                  </a:rPr>
                  <a:t>paths need to follow the direction </a:t>
                </a:r>
                <a:r>
                  <a:rPr lang="en-HK" sz="1400" dirty="0"/>
                  <a:t>of the arrows</a:t>
                </a:r>
              </a:p>
              <a:p>
                <a:pPr lvl="3"/>
                <a:r>
                  <a:rPr lang="en-HK" sz="1400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HK" sz="1400" dirty="0"/>
              </a:p>
              <a:p>
                <a:pPr lvl="2"/>
                <a:r>
                  <a:rPr lang="en-HK" sz="1400" dirty="0"/>
                  <a:t>Distance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is not symmetric</a:t>
                </a:r>
              </a:p>
              <a:p>
                <a:pPr lvl="3"/>
                <a:r>
                  <a:rPr lang="en-HK" sz="1400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HK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HK" sz="1400" dirty="0"/>
              </a:p>
              <a:p>
                <a:pPr lvl="2"/>
                <a:endParaRPr lang="en-HK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A92D576-83A8-A434-317C-65E098BE1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519510"/>
              </a:xfrm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0BF6414-076F-A2F5-BFAF-084222643B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356" y="3062023"/>
            <a:ext cx="1659467" cy="17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BA438-E5CC-74C5-BC44-B79BCB91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D1DEE6-38CF-AB00-09B3-4D9504F12BE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>
                    <a:solidFill>
                      <a:srgbClr val="C40C67"/>
                    </a:solidFill>
                  </a:rPr>
                  <a:t>Diameter</a:t>
                </a:r>
                <a:r>
                  <a:rPr lang="en-US" sz="1600" dirty="0"/>
                  <a:t>: </a:t>
                </a:r>
                <a:r>
                  <a:rPr lang="en-HK" sz="1600" dirty="0"/>
                  <a:t>The </a:t>
                </a:r>
                <a:r>
                  <a:rPr lang="en-HK" sz="1600" dirty="0">
                    <a:solidFill>
                      <a:srgbClr val="C40C67"/>
                    </a:solidFill>
                  </a:rPr>
                  <a:t>maximum (shortest path) distance between any pair of nodes </a:t>
                </a:r>
                <a:r>
                  <a:rPr lang="en-HK" sz="1600" dirty="0"/>
                  <a:t>in a graph</a:t>
                </a:r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>
                    <a:solidFill>
                      <a:srgbClr val="C40C67"/>
                    </a:solidFill>
                  </a:rPr>
                  <a:t>Average path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40C67"/>
                    </a:solidFill>
                  </a:rPr>
                  <a:t>:</a:t>
                </a:r>
              </a:p>
              <a:p>
                <a:pPr lvl="2">
                  <a:buSzPct val="120000"/>
                </a:pPr>
                <a:r>
                  <a:rPr lang="en-US" sz="1400" dirty="0"/>
                  <a:t>For a connected graph or a strongly connected directed graph</a:t>
                </a:r>
              </a:p>
              <a:p>
                <a:pPr lvl="3">
                  <a:buSzPct val="120000"/>
                </a:pPr>
                <a:r>
                  <a:rPr lang="en-US" sz="1400" dirty="0"/>
                  <a:t>The average distance between any two nodes in a graph.</a:t>
                </a:r>
              </a:p>
              <a:p>
                <a:pPr lvl="3"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D1DEE6-38CF-AB00-09B3-4D9504F12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342E066-AE99-CD74-F816-90B56DCC05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2496" y="2122007"/>
            <a:ext cx="1593197" cy="15638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D98410-13FD-2D71-3AF3-28F04E566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9" b="1895"/>
          <a:stretch/>
        </p:blipFill>
        <p:spPr bwMode="auto">
          <a:xfrm>
            <a:off x="6746653" y="4388607"/>
            <a:ext cx="1729040" cy="16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F3DE4-4EA7-0054-F475-0D83E6E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40C67"/>
                </a:solidFill>
              </a:rPr>
              <a:t>Motivation of Average path length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3E4D9-E313-CD7F-7A7F-111E1A50FD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HK" sz="1600" dirty="0"/>
              <a:t>In </a:t>
            </a:r>
            <a:r>
              <a:rPr lang="en-HK" sz="1600" dirty="0">
                <a:solidFill>
                  <a:srgbClr val="C40C67"/>
                </a:solidFill>
              </a:rPr>
              <a:t>Internet</a:t>
            </a:r>
            <a:r>
              <a:rPr lang="en-HK" sz="1600" dirty="0"/>
              <a:t>, a </a:t>
            </a:r>
            <a:r>
              <a:rPr lang="en-HK" sz="1600" dirty="0">
                <a:solidFill>
                  <a:srgbClr val="C40C67"/>
                </a:solidFill>
              </a:rPr>
              <a:t>short average path </a:t>
            </a:r>
            <a:r>
              <a:rPr lang="en-HK" sz="1600" dirty="0"/>
              <a:t>length facilitates the </a:t>
            </a:r>
            <a:r>
              <a:rPr lang="en-HK" sz="1600" dirty="0">
                <a:solidFill>
                  <a:srgbClr val="C40C67"/>
                </a:solidFill>
              </a:rPr>
              <a:t>quick</a:t>
            </a:r>
            <a:r>
              <a:rPr lang="en-HK" sz="1600" dirty="0">
                <a:solidFill>
                  <a:srgbClr val="2185C5"/>
                </a:solidFill>
              </a:rPr>
              <a:t> </a:t>
            </a:r>
            <a:r>
              <a:rPr lang="en-HK" sz="1600" dirty="0">
                <a:solidFill>
                  <a:srgbClr val="C40C67"/>
                </a:solidFill>
              </a:rPr>
              <a:t>transfer</a:t>
            </a:r>
            <a:r>
              <a:rPr lang="en-HK" sz="1600" dirty="0"/>
              <a:t> of information and reduces costs.</a:t>
            </a:r>
          </a:p>
          <a:p>
            <a:r>
              <a:rPr lang="en-HK" sz="1600" dirty="0"/>
              <a:t>A </a:t>
            </a:r>
            <a:r>
              <a:rPr lang="en-HK" sz="1600" dirty="0">
                <a:solidFill>
                  <a:srgbClr val="C40C67"/>
                </a:solidFill>
              </a:rPr>
              <a:t>power grid network </a:t>
            </a:r>
            <a:r>
              <a:rPr lang="en-HK" sz="1600" dirty="0"/>
              <a:t>will have </a:t>
            </a:r>
            <a:r>
              <a:rPr lang="en-HK" sz="1600" dirty="0">
                <a:solidFill>
                  <a:srgbClr val="C40C67"/>
                </a:solidFill>
              </a:rPr>
              <a:t>fewer losses if its average path length is minimized</a:t>
            </a:r>
            <a:r>
              <a:rPr lang="en-HK" sz="1600" dirty="0"/>
              <a:t>.</a:t>
            </a:r>
            <a:endParaRPr lang="en-US" sz="1600" dirty="0"/>
          </a:p>
          <a:p>
            <a:endParaRPr lang="en-HK" sz="1600" dirty="0"/>
          </a:p>
          <a:p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9245F4-982E-A137-3DDC-B2457D40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78" y="3016451"/>
            <a:ext cx="4869260" cy="31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2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BDED2-61F1-CFC7-83D2-9C096E67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33509-940D-F851-66D5-7096A619A1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006" y="1927470"/>
            <a:ext cx="2451976" cy="2864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5EFC8-3BC3-5382-22EE-8D9E19BE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592" y="1912738"/>
            <a:ext cx="2451976" cy="2993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B3CA9-9704-93CC-3A23-D072FD3FE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06" y="5092998"/>
            <a:ext cx="2451976" cy="674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9837B-9211-839E-B9ED-3218CC1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524" y="5092010"/>
            <a:ext cx="2090889" cy="675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604C9-F704-9734-6EE7-8C4E92F30A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4753" y="1912738"/>
            <a:ext cx="2939095" cy="2954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4801-BF5E-B359-CFC2-41AB83850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638" y="5092010"/>
            <a:ext cx="2090889" cy="6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A2680-34DD-DFBD-E6E1-29DA225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C374DC-FBF4-2BE8-34B9-AB24AB882007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buSzPct val="120000"/>
                </a:pPr>
                <a:r>
                  <a:rPr lang="en-US" sz="1600" dirty="0">
                    <a:solidFill>
                      <a:srgbClr val="C40C67"/>
                    </a:solidFill>
                  </a:rPr>
                  <a:t>What portion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C40C67"/>
                    </a:solidFill>
                  </a:rPr>
                  <a:t> neighbors are connected ?</a:t>
                </a:r>
              </a:p>
              <a:p>
                <a:pPr lvl="2">
                  <a:buSzPct val="120000"/>
                </a:pPr>
                <a:r>
                  <a:rPr lang="en-US" sz="1400" dirty="0"/>
                  <a:t>Node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with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lvl="2"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sz="1400" dirty="0">
                    <a:solidFill>
                      <a:srgbClr val="C40C67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 dirty="0" err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 dirty="0" err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4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14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sz="1400" dirty="0"/>
              </a:p>
              <a:p>
                <a:pPr lvl="1">
                  <a:buSzPct val="120000"/>
                </a:pPr>
                <a:endParaRPr lang="en-US" sz="1600" dirty="0"/>
              </a:p>
              <a:p>
                <a:pPr lvl="1">
                  <a:buSzPct val="120000"/>
                </a:pPr>
                <a:endParaRPr lang="en-US" sz="1600" dirty="0"/>
              </a:p>
              <a:p>
                <a:pPr marL="0" lvl="1" indent="0">
                  <a:buSzPct val="120000"/>
                  <a:buNone/>
                </a:pPr>
                <a:endParaRPr lang="en-US" sz="1600" dirty="0"/>
              </a:p>
              <a:p>
                <a:pPr lvl="2">
                  <a:buSzPct val="120000"/>
                </a:pPr>
                <a:r>
                  <a:rPr lang="en-US" sz="1400" dirty="0"/>
                  <a:t>Average clustering coefficient: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C374DC-FBF4-2BE8-34B9-AB24AB882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455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44F2176-7EF3-FF38-8734-6A01496082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382" y="3211476"/>
            <a:ext cx="1032933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AA401-8D5F-13D3-264E-DFB5002929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391" y="3211476"/>
            <a:ext cx="948267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F8281-313B-B04E-83DD-D8A2DAE859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2629" y="3247552"/>
            <a:ext cx="982133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B6B947-2974-3DF1-55FD-88942E39EACF}"/>
                  </a:ext>
                </a:extLst>
              </p:cNvPr>
              <p:cNvSpPr txBox="1"/>
              <p:nvPr/>
            </p:nvSpPr>
            <p:spPr>
              <a:xfrm>
                <a:off x="2961553" y="2556835"/>
                <a:ext cx="409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C40C67"/>
                    </a:solidFill>
                    <a:latin typeface="Lato"/>
                    <a:ea typeface="Lato"/>
                    <a:cs typeface="Lato"/>
                    <a:sym typeface="Lato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n-US" sz="12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𝑒</m:t>
                        </m:r>
                      </m:e>
                      <m:sub>
                        <m:r>
                          <a:rPr lang="en-US" sz="12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C40C67"/>
                    </a:solidFill>
                    <a:latin typeface="Lato"/>
                    <a:ea typeface="Lato"/>
                    <a:cs typeface="Lato"/>
                    <a:sym typeface="Lato"/>
                  </a:rPr>
                  <a:t> is the number of edges between the neighbors of node 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𝑖</m:t>
                    </m:r>
                  </m:oMath>
                </a14:m>
                <a:endParaRPr lang="en-US" sz="1200" dirty="0">
                  <a:solidFill>
                    <a:srgbClr val="C40C67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B6B947-2974-3DF1-55FD-88942E39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53" y="2556835"/>
                <a:ext cx="4096945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5B6A2-E34E-79AD-7CB0-F8E3F22497EB}"/>
                  </a:ext>
                </a:extLst>
              </p:cNvPr>
              <p:cNvSpPr txBox="1"/>
              <p:nvPr/>
            </p:nvSpPr>
            <p:spPr>
              <a:xfrm>
                <a:off x="879820" y="4111673"/>
                <a:ext cx="7754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5B6A2-E34E-79AD-7CB0-F8E3F2249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20" y="4111673"/>
                <a:ext cx="7754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92381D-1223-C3A3-72F6-168D4CF1FCCF}"/>
                  </a:ext>
                </a:extLst>
              </p:cNvPr>
              <p:cNvSpPr txBox="1"/>
              <p:nvPr/>
            </p:nvSpPr>
            <p:spPr>
              <a:xfrm>
                <a:off x="2030657" y="4106458"/>
                <a:ext cx="930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=0.5</m:t>
                      </m:r>
                    </m:oMath>
                  </m:oMathPara>
                </a14:m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92381D-1223-C3A3-72F6-168D4CF1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57" y="4106458"/>
                <a:ext cx="930896" cy="338554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2611D6-FFC2-CF2A-3207-1ABDEDC2FCF9}"/>
                  </a:ext>
                </a:extLst>
              </p:cNvPr>
              <p:cNvSpPr txBox="1"/>
              <p:nvPr/>
            </p:nvSpPr>
            <p:spPr>
              <a:xfrm>
                <a:off x="3314953" y="4095169"/>
                <a:ext cx="7754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2611D6-FFC2-CF2A-3207-1ABDEDC2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53" y="4095169"/>
                <a:ext cx="775405" cy="338554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AA1B05-D55A-642F-6423-CEE99A8D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C6DE3-D7FC-BC1A-AFF7-19A0E8C1BB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Size of the largest connected component</a:t>
            </a:r>
          </a:p>
          <a:p>
            <a:pPr lvl="2">
              <a:buSzPct val="120000"/>
            </a:pPr>
            <a:r>
              <a:rPr lang="en-US" sz="1400" dirty="0"/>
              <a:t>Largest set where any two vertices can be joined by a path</a:t>
            </a:r>
          </a:p>
          <a:p>
            <a:pPr lvl="2">
              <a:buSzPct val="120000"/>
            </a:pPr>
            <a:r>
              <a:rPr lang="en-US" sz="1400" dirty="0">
                <a:solidFill>
                  <a:srgbClr val="C40C67"/>
                </a:solidFill>
              </a:rPr>
              <a:t>Largest component = Giant component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652F3-AEBD-FBE2-8132-73F5B5A2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063" y="2969987"/>
            <a:ext cx="2472267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3264F-E63C-AE79-5314-4FA50B762338}"/>
              </a:ext>
            </a:extLst>
          </p:cNvPr>
          <p:cNvSpPr txBox="1"/>
          <p:nvPr/>
        </p:nvSpPr>
        <p:spPr>
          <a:xfrm>
            <a:off x="3634457" y="3051506"/>
            <a:ext cx="4573537" cy="22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dirty="0">
                <a:latin typeface="Raleway" pitchFamily="2" charset="77"/>
              </a:rPr>
              <a:t>How to find connected components ?</a:t>
            </a:r>
          </a:p>
          <a:p>
            <a:pPr marL="380990" indent="-38099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67" dirty="0">
                <a:latin typeface="Raleway" pitchFamily="2" charset="77"/>
              </a:rPr>
              <a:t>Start from </a:t>
            </a:r>
            <a:r>
              <a:rPr lang="en-US" sz="1467" dirty="0">
                <a:solidFill>
                  <a:srgbClr val="C40C67"/>
                </a:solidFill>
                <a:latin typeface="Raleway" pitchFamily="2" charset="77"/>
              </a:rPr>
              <a:t>random node </a:t>
            </a:r>
            <a:r>
              <a:rPr lang="en-US" sz="1467" dirty="0">
                <a:latin typeface="Raleway" pitchFamily="2" charset="77"/>
              </a:rPr>
              <a:t>and perform </a:t>
            </a:r>
            <a:r>
              <a:rPr lang="en-US" sz="1467" dirty="0">
                <a:solidFill>
                  <a:srgbClr val="C40C67"/>
                </a:solidFill>
                <a:latin typeface="Raleway" pitchFamily="2" charset="77"/>
              </a:rPr>
              <a:t>BFS</a:t>
            </a:r>
            <a:r>
              <a:rPr lang="en-US" sz="1467" dirty="0">
                <a:latin typeface="Raleway" pitchFamily="2" charset="77"/>
              </a:rPr>
              <a:t> (Breadth First Search)</a:t>
            </a:r>
          </a:p>
          <a:p>
            <a:pPr marL="380990" indent="-38099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67" dirty="0">
                <a:latin typeface="Raleway" pitchFamily="2" charset="77"/>
              </a:rPr>
              <a:t>Label the nodes BFS visited</a:t>
            </a:r>
          </a:p>
          <a:p>
            <a:pPr marL="380990" indent="-38099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67" dirty="0">
                <a:solidFill>
                  <a:srgbClr val="C40C67"/>
                </a:solidFill>
                <a:latin typeface="Raleway" pitchFamily="2" charset="77"/>
              </a:rPr>
              <a:t>If all nodes are visited, the network is connected. </a:t>
            </a:r>
          </a:p>
          <a:p>
            <a:pPr marL="380990" indent="-38099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67" dirty="0">
                <a:latin typeface="Raleway" pitchFamily="2" charset="77"/>
              </a:rPr>
              <a:t>Otherwise, </a:t>
            </a:r>
            <a:r>
              <a:rPr lang="en-US" sz="1467" dirty="0">
                <a:solidFill>
                  <a:srgbClr val="C40C67"/>
                </a:solidFill>
                <a:latin typeface="Raleway" pitchFamily="2" charset="77"/>
              </a:rPr>
              <a:t>find an unvisited node and repeat BFS.</a:t>
            </a:r>
          </a:p>
        </p:txBody>
      </p:sp>
    </p:spTree>
    <p:extLst>
      <p:ext uri="{BB962C8B-B14F-4D97-AF65-F5344CB8AC3E}">
        <p14:creationId xmlns:p14="http://schemas.microsoft.com/office/powerpoint/2010/main" val="29027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EF02-7B17-A65C-F77C-B187F1E6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56" y="2169539"/>
            <a:ext cx="4827627" cy="1764792"/>
          </a:xfrm>
        </p:spPr>
        <p:txBody>
          <a:bodyPr anchor="t">
            <a:normAutofit/>
          </a:bodyPr>
          <a:lstStyle/>
          <a:p>
            <a:r>
              <a:rPr lang="en-US" dirty="0"/>
              <a:t>Visualize network properties in real network</a:t>
            </a:r>
          </a:p>
        </p:txBody>
      </p:sp>
      <p:pic>
        <p:nvPicPr>
          <p:cNvPr id="2050" name="Picture 2" descr="MSN Messenger Logo PNG Vector (EPS) Free Download">
            <a:extLst>
              <a:ext uri="{FF2B5EF4-FFF2-40B4-BE49-F238E27FC236}">
                <a16:creationId xmlns:a16="http://schemas.microsoft.com/office/drawing/2014/main" id="{E8D27FD1-27EB-65A4-A505-A1066476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7" y="2028137"/>
            <a:ext cx="2938806" cy="29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5337E-4DC6-859C-3250-FFDE1071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MSN Messenger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EEF97-816B-8FBE-DE24-CE77E7C30D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5015992" cy="4518025"/>
          </a:xfrm>
        </p:spPr>
        <p:txBody>
          <a:bodyPr>
            <a:normAutofit/>
          </a:bodyPr>
          <a:lstStyle/>
          <a:p>
            <a:r>
              <a:rPr lang="en-US" sz="1600" dirty="0"/>
              <a:t>1 month activity:</a:t>
            </a:r>
          </a:p>
          <a:p>
            <a:pPr lvl="2"/>
            <a:r>
              <a:rPr lang="en-US" sz="1400" dirty="0"/>
              <a:t>245 million users logged in </a:t>
            </a:r>
          </a:p>
          <a:p>
            <a:pPr lvl="2"/>
            <a:r>
              <a:rPr lang="en-US" sz="1400" dirty="0"/>
              <a:t>180 million users engaged in conversations</a:t>
            </a:r>
          </a:p>
          <a:p>
            <a:pPr lvl="2"/>
            <a:r>
              <a:rPr lang="en-US" sz="1400" dirty="0"/>
              <a:t>More than 30 billion conversations</a:t>
            </a:r>
          </a:p>
          <a:p>
            <a:pPr lvl="2"/>
            <a:r>
              <a:rPr lang="en-US" sz="1400" dirty="0"/>
              <a:t>More than 255 billion exchanged messages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33B44-EE2D-7C68-E371-B67CFB13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31" y="1687513"/>
            <a:ext cx="1845733" cy="425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CA093-90F3-0C88-F5DE-9810E7B4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20" y="2593446"/>
            <a:ext cx="279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1. the basics of Graph Theory</a:t>
            </a:r>
          </a:p>
          <a:p>
            <a:pPr algn="l"/>
            <a:r>
              <a:rPr lang="en-US" dirty="0"/>
              <a:t>2. Network Properties </a:t>
            </a:r>
          </a:p>
          <a:p>
            <a:pPr algn="l">
              <a:lnSpc>
                <a:spcPct val="100000"/>
              </a:lnSpc>
            </a:pPr>
            <a:r>
              <a:rPr lang="en-US" sz="1000" dirty="0"/>
              <a:t>   2.1 </a:t>
            </a:r>
            <a:r>
              <a:rPr lang="en-HK" sz="1000" dirty="0"/>
              <a:t>Degree distributions</a:t>
            </a:r>
          </a:p>
          <a:p>
            <a:pPr algn="l">
              <a:lnSpc>
                <a:spcPct val="100000"/>
              </a:lnSpc>
            </a:pPr>
            <a:r>
              <a:rPr lang="en-HK" sz="1000" dirty="0"/>
              <a:t>   2.2 Diameter and Average Path Length</a:t>
            </a:r>
          </a:p>
          <a:p>
            <a:pPr algn="l">
              <a:lnSpc>
                <a:spcPct val="100000"/>
              </a:lnSpc>
            </a:pPr>
            <a:r>
              <a:rPr lang="en-HK" sz="1000" dirty="0"/>
              <a:t>   2.3 Clustering Coefficient</a:t>
            </a:r>
          </a:p>
          <a:p>
            <a:pPr algn="l">
              <a:lnSpc>
                <a:spcPct val="100000"/>
              </a:lnSpc>
            </a:pPr>
            <a:r>
              <a:rPr lang="en-HK" sz="1000" dirty="0"/>
              <a:t>   2.4 Connectivity</a:t>
            </a:r>
            <a:endParaRPr lang="en-US" sz="1000" dirty="0"/>
          </a:p>
          <a:p>
            <a:pPr algn="l"/>
            <a:r>
              <a:rPr lang="en-US" dirty="0"/>
              <a:t>3. Visualize network properties in real network</a:t>
            </a:r>
          </a:p>
          <a:p>
            <a:pPr algn="l"/>
            <a:r>
              <a:rPr lang="en-US" dirty="0"/>
              <a:t>4. Network centrality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07A489-DC06-75CC-42BF-F0372D8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7A5D9-71F1-A12E-81A9-DC1F80E1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796" y="1740133"/>
            <a:ext cx="7481711" cy="385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C6E7C-130B-D4C7-0744-F944F4C2DD9B}"/>
              </a:ext>
            </a:extLst>
          </p:cNvPr>
          <p:cNvSpPr txBox="1"/>
          <p:nvPr/>
        </p:nvSpPr>
        <p:spPr>
          <a:xfrm>
            <a:off x="1448234" y="5760887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aleway" pitchFamily="2" charset="77"/>
              </a:rPr>
              <a:t>Network: 180 Million people, 1.3 Billion edges</a:t>
            </a:r>
          </a:p>
        </p:txBody>
      </p:sp>
    </p:spTree>
    <p:extLst>
      <p:ext uri="{BB962C8B-B14F-4D97-AF65-F5344CB8AC3E}">
        <p14:creationId xmlns:p14="http://schemas.microsoft.com/office/powerpoint/2010/main" val="11352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A85938-614A-9E43-F42A-14A5073A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Construction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AAF1-7706-92E6-89AA-3AFAB4E022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029" y="4753702"/>
            <a:ext cx="8367942" cy="164096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Messaging as an undirected graph</a:t>
            </a:r>
          </a:p>
          <a:p>
            <a:pPr marL="380990" marR="0" lvl="0" indent="-38099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ea typeface="+mn-ea"/>
                <a:cs typeface="+mn-cs"/>
              </a:rPr>
              <a:t>form an edge (u, v) if users u and v exchanged at least one message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 = 180 million people</a:t>
            </a:r>
          </a:p>
          <a:p>
            <a:pPr marL="380990" marR="0" lvl="0" indent="-38099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 = 1.3 billion edges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8A0B3-2F84-6517-D8F8-03339E8A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12" y="1571348"/>
            <a:ext cx="5021661" cy="29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95B09-AA3E-A181-00C9-0C5121C8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MSN: Degree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EBD11-A05D-3A54-837E-8D374432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291" y="2416465"/>
            <a:ext cx="4526844" cy="305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C0E2D-DF64-7FBC-637A-103B72F5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7741" y="2560814"/>
            <a:ext cx="4162180" cy="29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3ED2E-2F0A-CF46-EE24-461DF44B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MSN: Clustering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374D0-9F66-0C26-B5F5-3414ABD1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46" y="1707591"/>
            <a:ext cx="5557476" cy="4135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FC6FA6-62F8-8D9A-2A75-BF5AA76BAEBF}"/>
                  </a:ext>
                </a:extLst>
              </p:cNvPr>
              <p:cNvSpPr txBox="1"/>
              <p:nvPr/>
            </p:nvSpPr>
            <p:spPr>
              <a:xfrm>
                <a:off x="367681" y="5979293"/>
                <a:ext cx="8153195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40C67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Average clustering coefficient of nodes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C40C67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of degree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C40C67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solidFill>
                    <a:srgbClr val="C40C67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FC6FA6-62F8-8D9A-2A75-BF5AA76BA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1" y="5979293"/>
                <a:ext cx="8153195" cy="574901"/>
              </a:xfrm>
              <a:prstGeom prst="rect">
                <a:avLst/>
              </a:prstGeom>
              <a:blipFill>
                <a:blip r:embed="rId3"/>
                <a:stretch>
                  <a:fillRect l="-621" t="-69565" b="-10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2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0C9DD-5C81-9B9A-77F6-612D34BB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MSN: Connected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801A0-8931-E241-2CDC-659C4E85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699" y="1761646"/>
            <a:ext cx="6534391" cy="46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34A48-83A3-422F-F503-D2491087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MSN: Diameter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E28A4-19D1-0832-378A-AF5A9142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93" y="1621051"/>
            <a:ext cx="5497648" cy="412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2D0A8-BC90-E792-CA59-06E4DD94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75" y="928584"/>
            <a:ext cx="1443365" cy="5577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6F39F-D05E-4088-CA31-E5F65B146DA1}"/>
              </a:ext>
            </a:extLst>
          </p:cNvPr>
          <p:cNvSpPr txBox="1"/>
          <p:nvPr/>
        </p:nvSpPr>
        <p:spPr>
          <a:xfrm>
            <a:off x="1744473" y="5797974"/>
            <a:ext cx="4819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40C67"/>
                </a:solidFill>
                <a:ea typeface="Lato" panose="020F0502020204030203" pitchFamily="34" charset="0"/>
                <a:cs typeface="Lato" panose="020F0502020204030203" pitchFamily="34" charset="0"/>
              </a:rPr>
              <a:t>Average path length: 6.6</a:t>
            </a:r>
          </a:p>
          <a:p>
            <a:r>
              <a:rPr lang="en-US" sz="2000" dirty="0">
                <a:solidFill>
                  <a:srgbClr val="C40C67"/>
                </a:solidFill>
                <a:ea typeface="Lato" panose="020F0502020204030203" pitchFamily="34" charset="0"/>
                <a:cs typeface="Lato" panose="020F0502020204030203" pitchFamily="34" charset="0"/>
              </a:rPr>
              <a:t>90% of nodes can be reached in &lt;8 hops</a:t>
            </a:r>
          </a:p>
        </p:txBody>
      </p:sp>
    </p:spTree>
    <p:extLst>
      <p:ext uri="{BB962C8B-B14F-4D97-AF65-F5344CB8AC3E}">
        <p14:creationId xmlns:p14="http://schemas.microsoft.com/office/powerpoint/2010/main" val="404616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7B814-3A29-BCDF-02E6-FD44350D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Key network properties of MSN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E0AF5-D557-03EB-7045-F2A5C016B1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/>
          <a:p>
            <a:r>
              <a:rPr lang="en-US" sz="1600" dirty="0"/>
              <a:t>Degree distributions            Heavily skewed, average degree = 14.4</a:t>
            </a:r>
          </a:p>
          <a:p>
            <a:r>
              <a:rPr lang="en-US" sz="1600" dirty="0"/>
              <a:t>Average Path length:            6.6</a:t>
            </a:r>
          </a:p>
          <a:p>
            <a:r>
              <a:rPr lang="en-US" sz="1600" dirty="0"/>
              <a:t>Clustering Coefficient:         0.11</a:t>
            </a:r>
          </a:p>
          <a:p>
            <a:r>
              <a:rPr lang="en-US" sz="1600" dirty="0"/>
              <a:t>Connectivity:                        giant component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A83B6-594C-B4A5-66AC-4427B256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54" y="3620473"/>
            <a:ext cx="2523067" cy="246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5D471-E8FD-752D-9980-0128CFA925D3}"/>
              </a:ext>
            </a:extLst>
          </p:cNvPr>
          <p:cNvSpPr txBox="1"/>
          <p:nvPr/>
        </p:nvSpPr>
        <p:spPr>
          <a:xfrm>
            <a:off x="3178396" y="3651722"/>
            <a:ext cx="57070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Another example: PPI Network</a:t>
            </a:r>
            <a:b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Undirected network,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Nodes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2018 proteins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Edges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2930 binding interactions as links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Degree distribution:      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Skewed, average degree = 2.9</a:t>
            </a: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Path Length:    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5.8</a:t>
            </a:r>
            <a:b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Clustering Coefficient:   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0.12</a:t>
            </a:r>
            <a:b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Connectivity:                  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185 components, </a:t>
            </a:r>
            <a:br>
              <a:rPr lang="en-US" sz="1600" dirty="0">
                <a:solidFill>
                  <a:srgbClr val="C40C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C40C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             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the largest component 1647 nodes</a:t>
            </a:r>
            <a:b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C40C67"/>
                </a:solidFill>
                <a:latin typeface="Raleway" pitchFamily="2" charset="77"/>
                <a:ea typeface="Lato" panose="020F0502020204030203" pitchFamily="34" charset="0"/>
                <a:cs typeface="Lato" panose="020F0502020204030203" pitchFamily="34" charset="0"/>
              </a:rPr>
              <a:t>                                          (81% of nodes)</a:t>
            </a:r>
          </a:p>
        </p:txBody>
      </p:sp>
    </p:spTree>
    <p:extLst>
      <p:ext uri="{BB962C8B-B14F-4D97-AF65-F5344CB8AC3E}">
        <p14:creationId xmlns:p14="http://schemas.microsoft.com/office/powerpoint/2010/main" val="30808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8DA0A-28D5-0220-0BD0-333971540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6487-9FB4-9462-3C9D-83E29889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56" y="3157979"/>
            <a:ext cx="4827627" cy="776352"/>
          </a:xfrm>
        </p:spPr>
        <p:txBody>
          <a:bodyPr anchor="t">
            <a:normAutofit/>
          </a:bodyPr>
          <a:lstStyle/>
          <a:p>
            <a:r>
              <a:rPr lang="en-US" dirty="0"/>
              <a:t>Network Centrality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9A2B90-8E4D-EFF0-EE56-E2E4933B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" y="2563051"/>
            <a:ext cx="3404127" cy="19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3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AF04B-5F6B-B9C5-3A5A-CDCCF5F6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measuring Node Importance 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A3C3E-3B5B-93A4-A1DE-EF0F6FDB4D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/>
              <a:t>Many</a:t>
            </a:r>
            <a:r>
              <a:rPr lang="zh-CN" altLang="en-US" sz="1600" dirty="0"/>
              <a:t> </a:t>
            </a:r>
            <a:r>
              <a:rPr lang="en-US" altLang="zh-CN" sz="1600" dirty="0"/>
              <a:t>networks</a:t>
            </a:r>
            <a:r>
              <a:rPr lang="zh-CN" altLang="en-US" sz="1600" dirty="0"/>
              <a:t> </a:t>
            </a:r>
            <a:r>
              <a:rPr lang="en-US" altLang="zh-CN" sz="1600" dirty="0"/>
              <a:t>require</a:t>
            </a:r>
            <a:r>
              <a:rPr lang="zh-CN" altLang="en-US" sz="1600" dirty="0"/>
              <a:t> </a:t>
            </a:r>
            <a:r>
              <a:rPr lang="en-US" altLang="zh-CN" sz="1600" dirty="0"/>
              <a:t>knowledge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node</a:t>
            </a:r>
            <a:r>
              <a:rPr lang="zh-CN" altLang="en-US" sz="1600" dirty="0"/>
              <a:t> </a:t>
            </a:r>
            <a:r>
              <a:rPr lang="en-US" altLang="zh-CN" sz="1600" dirty="0"/>
              <a:t>importance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endParaRPr lang="en-HK" altLang="zh-CN" sz="1600" dirty="0"/>
          </a:p>
          <a:p>
            <a:pPr lvl="2">
              <a:buSzPct val="120000"/>
            </a:pPr>
            <a:r>
              <a:rPr lang="en-US" altLang="zh-CN" sz="1400" dirty="0"/>
              <a:t>Find</a:t>
            </a:r>
            <a:r>
              <a:rPr lang="zh-CN" altLang="en-US" sz="1400" dirty="0"/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appropriate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rankings</a:t>
            </a:r>
          </a:p>
          <a:p>
            <a:pPr lvl="2">
              <a:buSzPct val="120000"/>
            </a:pPr>
            <a:r>
              <a:rPr lang="en-US" altLang="zh-CN" sz="1400" dirty="0">
                <a:solidFill>
                  <a:srgbClr val="C40C67"/>
                </a:solidFill>
              </a:rPr>
              <a:t>Avoid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single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point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of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failure</a:t>
            </a:r>
          </a:p>
          <a:p>
            <a:pPr lvl="2">
              <a:buSzPct val="120000"/>
            </a:pPr>
            <a:r>
              <a:rPr lang="en-US" altLang="zh-CN" sz="1400" dirty="0"/>
              <a:t>…</a:t>
            </a:r>
            <a:endParaRPr lang="en-US" sz="1400" dirty="0"/>
          </a:p>
          <a:p>
            <a:r>
              <a:rPr lang="en-US" altLang="zh-CN" sz="1600" dirty="0"/>
              <a:t>Applications</a:t>
            </a:r>
            <a:endParaRPr lang="en-US" sz="1600" dirty="0"/>
          </a:p>
          <a:p>
            <a:pPr lvl="2">
              <a:buSzPct val="120000"/>
            </a:pPr>
            <a:r>
              <a:rPr lang="en-US" sz="1400" dirty="0"/>
              <a:t>Finding </a:t>
            </a:r>
            <a:r>
              <a:rPr lang="en-US" sz="1400" dirty="0">
                <a:solidFill>
                  <a:srgbClr val="C40C67"/>
                </a:solidFill>
              </a:rPr>
              <a:t>most vital node </a:t>
            </a:r>
            <a:r>
              <a:rPr lang="en-US" sz="1400" dirty="0"/>
              <a:t>in satellite communication network</a:t>
            </a:r>
          </a:p>
          <a:p>
            <a:pPr lvl="2">
              <a:buSzPct val="120000"/>
            </a:pPr>
            <a:r>
              <a:rPr lang="en-US" altLang="zh-CN" sz="1400" dirty="0"/>
              <a:t>Finding</a:t>
            </a:r>
            <a:r>
              <a:rPr lang="zh-CN" altLang="en-US" sz="1400" dirty="0"/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most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influential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node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social</a:t>
            </a:r>
            <a:r>
              <a:rPr lang="zh-CN" altLang="en-US" sz="1400" dirty="0"/>
              <a:t> </a:t>
            </a:r>
            <a:r>
              <a:rPr lang="en-US" altLang="zh-CN" sz="1400" dirty="0"/>
              <a:t>network</a:t>
            </a:r>
          </a:p>
          <a:p>
            <a:pPr lvl="2">
              <a:buSzPct val="120000"/>
            </a:pPr>
            <a:r>
              <a:rPr lang="en-US" altLang="zh-CN" sz="1400" dirty="0"/>
              <a:t>…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C1F46A-6546-36BD-F6EB-6BA7246E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896" y="1972819"/>
            <a:ext cx="3853100" cy="19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9574-348C-30F7-5291-2C2EE77E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Cent</a:t>
            </a:r>
            <a:r>
              <a:rPr lang="en-US" altLang="zh-CN" dirty="0"/>
              <a:t>rality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9195E-D843-02C3-56DD-2E0A8F173F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411627" cy="4519510"/>
          </a:xfrm>
        </p:spPr>
        <p:txBody>
          <a:bodyPr>
            <a:normAutofit/>
          </a:bodyPr>
          <a:lstStyle/>
          <a:p>
            <a:pPr marL="457196" lvl="1" indent="-285750"/>
            <a:r>
              <a:rPr lang="en-US" sz="1600" dirty="0"/>
              <a:t>We can measure </a:t>
            </a:r>
            <a:r>
              <a:rPr lang="en-US" sz="1600" dirty="0">
                <a:solidFill>
                  <a:srgbClr val="C40C67"/>
                </a:solidFill>
              </a:rPr>
              <a:t>nodes importance </a:t>
            </a:r>
            <a:r>
              <a:rPr lang="en-US" sz="1600" dirty="0"/>
              <a:t>using so-called </a:t>
            </a:r>
            <a:r>
              <a:rPr lang="en-US" sz="1600" dirty="0">
                <a:solidFill>
                  <a:srgbClr val="C40C67"/>
                </a:solidFill>
              </a:rPr>
              <a:t>centrality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which</a:t>
            </a:r>
            <a:r>
              <a:rPr lang="en-US" sz="1600" dirty="0"/>
              <a:t> were first developed in social network analysis</a:t>
            </a:r>
            <a:r>
              <a:rPr lang="en-US" altLang="zh-CN" sz="1600" dirty="0"/>
              <a:t>.</a:t>
            </a:r>
            <a:endParaRPr lang="en-US" sz="1600" dirty="0"/>
          </a:p>
          <a:p>
            <a:pPr marL="457196" lvl="1" indent="-285750"/>
            <a:r>
              <a:rPr lang="en-US" sz="1600" dirty="0"/>
              <a:t>In graph theory and network analysis, </a:t>
            </a:r>
            <a:r>
              <a:rPr lang="en-US" sz="1600" dirty="0">
                <a:solidFill>
                  <a:srgbClr val="C40C67"/>
                </a:solidFill>
              </a:rPr>
              <a:t>indicators of centrality </a:t>
            </a:r>
            <a:r>
              <a:rPr lang="en-US" sz="1600" dirty="0"/>
              <a:t>assign numbers or rankings to nodes within a graph corresponding to their network position.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3132F-FD2C-540E-317B-27EBEC4E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022" y="1771650"/>
            <a:ext cx="2374991" cy="36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617CB2-B349-A13B-8534-BBA40B49B8E7}"/>
              </a:ext>
            </a:extLst>
          </p:cNvPr>
          <p:cNvSpPr txBox="1">
            <a:spLocks/>
          </p:cNvSpPr>
          <p:nvPr/>
        </p:nvSpPr>
        <p:spPr>
          <a:xfrm>
            <a:off x="4686009" y="1395167"/>
            <a:ext cx="3794564" cy="517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marR="0" lvl="2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marR="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297" indent="0">
              <a:buNone/>
            </a:pPr>
            <a:r>
              <a:rPr lang="en-HK" sz="1867" b="1" dirty="0">
                <a:solidFill>
                  <a:srgbClr val="C40C67"/>
                </a:solidFill>
              </a:rPr>
              <a:t>Directed graphs</a:t>
            </a:r>
            <a:br>
              <a:rPr lang="en-HK" sz="1867" dirty="0"/>
            </a:br>
            <a:r>
              <a:rPr lang="en-HK" sz="1867" dirty="0"/>
              <a:t>Links: directed (arcs)</a:t>
            </a:r>
          </a:p>
          <a:p>
            <a:pPr marL="114297" indent="0">
              <a:buNone/>
            </a:pPr>
            <a:endParaRPr lang="en-HK" sz="1867" dirty="0"/>
          </a:p>
          <a:p>
            <a:pPr marL="114297" indent="0">
              <a:buNone/>
            </a:pPr>
            <a:endParaRPr lang="en-HK" sz="1867" dirty="0"/>
          </a:p>
          <a:p>
            <a:pPr marL="114297" indent="0">
              <a:buNone/>
            </a:pPr>
            <a:endParaRPr lang="en-HK" sz="1867" dirty="0"/>
          </a:p>
          <a:p>
            <a:pPr marL="114297" indent="0">
              <a:buNone/>
            </a:pPr>
            <a:endParaRPr lang="en-HK" sz="1867" dirty="0"/>
          </a:p>
          <a:p>
            <a:pPr marL="114297" indent="0">
              <a:buNone/>
            </a:pPr>
            <a:br>
              <a:rPr lang="en-HK" sz="1867" dirty="0"/>
            </a:br>
            <a:endParaRPr lang="en-US" sz="1867" dirty="0"/>
          </a:p>
          <a:p>
            <a:pPr marL="114297" indent="0">
              <a:buNone/>
            </a:pPr>
            <a:r>
              <a:rPr lang="en-US" sz="1867" dirty="0"/>
              <a:t>Examples of Undirected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67" dirty="0">
                <a:latin typeface="+mn-lt"/>
              </a:rPr>
              <a:t> URLs on the www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67" dirty="0">
                <a:latin typeface="+mn-lt"/>
              </a:rPr>
              <a:t>  Phone calls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67" dirty="0">
                <a:latin typeface="+mn-lt"/>
              </a:rPr>
              <a:t>  Metabolic reactions</a:t>
            </a:r>
            <a:endParaRPr lang="en-HK" sz="1867" dirty="0">
              <a:latin typeface="+mn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41D0B8-09E9-8641-9DA6-528D70A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Undirected and Directed graphs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79A4AD-085C-903C-3D6D-899F8B45E3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571348"/>
            <a:ext cx="4291054" cy="4996503"/>
          </a:xfrm>
        </p:spPr>
        <p:txBody>
          <a:bodyPr>
            <a:normAutofit fontScale="85000" lnSpcReduction="20000"/>
          </a:bodyPr>
          <a:lstStyle/>
          <a:p>
            <a:pPr marL="114297" defTabSz="914400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800"/>
            </a:pPr>
            <a:r>
              <a:rPr lang="en-HK" sz="2200" b="1" dirty="0">
                <a:solidFill>
                  <a:srgbClr val="C40C67"/>
                </a:solidFill>
                <a:latin typeface="Lato"/>
                <a:ea typeface="Lato"/>
                <a:cs typeface="Lato"/>
                <a:sym typeface="Lato"/>
              </a:rPr>
              <a:t>Undirected graphs</a:t>
            </a:r>
            <a:br>
              <a:rPr lang="en-HK" sz="2200" b="1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HK" sz="2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Links: undirected (symmetrical)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297" indent="0">
              <a:buNone/>
            </a:pPr>
            <a:r>
              <a:rPr lang="en-US" sz="2200" dirty="0"/>
              <a:t>Examples of Undirected links</a:t>
            </a:r>
          </a:p>
          <a:p>
            <a:pPr marL="342900" lvl="1" indent="-257175" defTabSz="914400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Co-authorship links</a:t>
            </a:r>
          </a:p>
          <a:p>
            <a:pPr marL="342900" lvl="1" indent="-257175" defTabSz="914400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Actor network</a:t>
            </a:r>
          </a:p>
          <a:p>
            <a:pPr marL="342900" lvl="1" indent="-257175" defTabSz="914400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Protein interactions</a:t>
            </a:r>
          </a:p>
          <a:p>
            <a:pPr marL="114297" indent="0">
              <a:buNone/>
            </a:pPr>
            <a:endParaRPr lang="en-US" dirty="0"/>
          </a:p>
        </p:txBody>
      </p:sp>
      <p:pic>
        <p:nvPicPr>
          <p:cNvPr id="11" name="Google Shape;172;p20" descr="11.png">
            <a:extLst>
              <a:ext uri="{FF2B5EF4-FFF2-40B4-BE49-F238E27FC236}">
                <a16:creationId xmlns:a16="http://schemas.microsoft.com/office/drawing/2014/main" id="{C3196700-CD80-5CCE-ED33-969C410840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860" y="2833992"/>
            <a:ext cx="2775420" cy="1427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173;p20">
            <a:extLst>
              <a:ext uri="{FF2B5EF4-FFF2-40B4-BE49-F238E27FC236}">
                <a16:creationId xmlns:a16="http://schemas.microsoft.com/office/drawing/2014/main" id="{FBBD3416-3A84-358E-8F11-2278CAD02BA7}"/>
              </a:ext>
            </a:extLst>
          </p:cNvPr>
          <p:cNvGrpSpPr/>
          <p:nvPr/>
        </p:nvGrpSpPr>
        <p:grpSpPr>
          <a:xfrm>
            <a:off x="4878231" y="2476814"/>
            <a:ext cx="3410120" cy="1904371"/>
            <a:chOff x="4678340" y="2394465"/>
            <a:chExt cx="2914745" cy="1758569"/>
          </a:xfrm>
        </p:grpSpPr>
        <p:sp>
          <p:nvSpPr>
            <p:cNvPr id="35" name="Google Shape;174;p20">
              <a:extLst>
                <a:ext uri="{FF2B5EF4-FFF2-40B4-BE49-F238E27FC236}">
                  <a16:creationId xmlns:a16="http://schemas.microsoft.com/office/drawing/2014/main" id="{80BABB5F-4553-85D5-6388-8B75D4F68C2C}"/>
                </a:ext>
              </a:extLst>
            </p:cNvPr>
            <p:cNvSpPr/>
            <p:nvPr/>
          </p:nvSpPr>
          <p:spPr>
            <a:xfrm>
              <a:off x="5181600" y="2497097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5;p20">
              <a:extLst>
                <a:ext uri="{FF2B5EF4-FFF2-40B4-BE49-F238E27FC236}">
                  <a16:creationId xmlns:a16="http://schemas.microsoft.com/office/drawing/2014/main" id="{8EEFCF0F-0B75-1834-EDF1-53C8616AADB1}"/>
                </a:ext>
              </a:extLst>
            </p:cNvPr>
            <p:cNvSpPr/>
            <p:nvPr/>
          </p:nvSpPr>
          <p:spPr>
            <a:xfrm>
              <a:off x="6019800" y="2870874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6;p20">
              <a:extLst>
                <a:ext uri="{FF2B5EF4-FFF2-40B4-BE49-F238E27FC236}">
                  <a16:creationId xmlns:a16="http://schemas.microsoft.com/office/drawing/2014/main" id="{65712F28-8ED5-1721-51CF-CAD647F855A6}"/>
                </a:ext>
              </a:extLst>
            </p:cNvPr>
            <p:cNvSpPr/>
            <p:nvPr/>
          </p:nvSpPr>
          <p:spPr>
            <a:xfrm>
              <a:off x="4724401" y="3459205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7;p20">
              <a:extLst>
                <a:ext uri="{FF2B5EF4-FFF2-40B4-BE49-F238E27FC236}">
                  <a16:creationId xmlns:a16="http://schemas.microsoft.com/office/drawing/2014/main" id="{F3694E50-C20E-E926-DF85-A9E1DD89AFD6}"/>
                </a:ext>
              </a:extLst>
            </p:cNvPr>
            <p:cNvSpPr/>
            <p:nvPr/>
          </p:nvSpPr>
          <p:spPr>
            <a:xfrm>
              <a:off x="6705601" y="2579131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8;p20">
              <a:extLst>
                <a:ext uri="{FF2B5EF4-FFF2-40B4-BE49-F238E27FC236}">
                  <a16:creationId xmlns:a16="http://schemas.microsoft.com/office/drawing/2014/main" id="{3263DB7B-B00F-43F9-A015-65719CECB195}"/>
                </a:ext>
              </a:extLst>
            </p:cNvPr>
            <p:cNvSpPr/>
            <p:nvPr/>
          </p:nvSpPr>
          <p:spPr>
            <a:xfrm>
              <a:off x="7428985" y="3401198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9;p20">
              <a:extLst>
                <a:ext uri="{FF2B5EF4-FFF2-40B4-BE49-F238E27FC236}">
                  <a16:creationId xmlns:a16="http://schemas.microsoft.com/office/drawing/2014/main" id="{DD363D92-D8A7-746C-4715-F6BB3DF6CAEB}"/>
                </a:ext>
              </a:extLst>
            </p:cNvPr>
            <p:cNvSpPr/>
            <p:nvPr/>
          </p:nvSpPr>
          <p:spPr>
            <a:xfrm>
              <a:off x="6729629" y="3968571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180;p20">
              <a:extLst>
                <a:ext uri="{FF2B5EF4-FFF2-40B4-BE49-F238E27FC236}">
                  <a16:creationId xmlns:a16="http://schemas.microsoft.com/office/drawing/2014/main" id="{7B37A0F3-7298-B1CC-4C50-87C359B53F2C}"/>
                </a:ext>
              </a:extLst>
            </p:cNvPr>
            <p:cNvCxnSpPr>
              <a:stCxn id="37" idx="7"/>
              <a:endCxn id="35" idx="4"/>
            </p:cNvCxnSpPr>
            <p:nvPr/>
          </p:nvCxnSpPr>
          <p:spPr>
            <a:xfrm rot="10800000" flipH="1">
              <a:off x="4864469" y="2661237"/>
              <a:ext cx="399300" cy="8220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2" name="Google Shape;181;p20">
              <a:extLst>
                <a:ext uri="{FF2B5EF4-FFF2-40B4-BE49-F238E27FC236}">
                  <a16:creationId xmlns:a16="http://schemas.microsoft.com/office/drawing/2014/main" id="{D04BDD2E-781C-8FD9-80C1-E7CCC8A83B1D}"/>
                </a:ext>
              </a:extLst>
            </p:cNvPr>
            <p:cNvCxnSpPr>
              <a:stCxn id="35" idx="5"/>
              <a:endCxn id="36" idx="2"/>
            </p:cNvCxnSpPr>
            <p:nvPr/>
          </p:nvCxnSpPr>
          <p:spPr>
            <a:xfrm>
              <a:off x="5321668" y="2637165"/>
              <a:ext cx="698100" cy="3159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3" name="Google Shape;182;p20">
              <a:extLst>
                <a:ext uri="{FF2B5EF4-FFF2-40B4-BE49-F238E27FC236}">
                  <a16:creationId xmlns:a16="http://schemas.microsoft.com/office/drawing/2014/main" id="{DEBCAF0A-C586-3992-0DEA-70B595C1633E}"/>
                </a:ext>
              </a:extLst>
            </p:cNvPr>
            <p:cNvCxnSpPr>
              <a:stCxn id="37" idx="6"/>
              <a:endCxn id="36" idx="3"/>
            </p:cNvCxnSpPr>
            <p:nvPr/>
          </p:nvCxnSpPr>
          <p:spPr>
            <a:xfrm rot="10800000" flipH="1">
              <a:off x="4888501" y="3010855"/>
              <a:ext cx="1155300" cy="5304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4" name="Google Shape;183;p20">
              <a:extLst>
                <a:ext uri="{FF2B5EF4-FFF2-40B4-BE49-F238E27FC236}">
                  <a16:creationId xmlns:a16="http://schemas.microsoft.com/office/drawing/2014/main" id="{E8F2AB2C-E650-2877-628C-61314ECF9B9A}"/>
                </a:ext>
              </a:extLst>
            </p:cNvPr>
            <p:cNvCxnSpPr>
              <a:stCxn id="38" idx="3"/>
              <a:endCxn id="36" idx="6"/>
            </p:cNvCxnSpPr>
            <p:nvPr/>
          </p:nvCxnSpPr>
          <p:spPr>
            <a:xfrm flipH="1">
              <a:off x="6183933" y="2719199"/>
              <a:ext cx="545700" cy="2337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5" name="Google Shape;184;p20">
              <a:extLst>
                <a:ext uri="{FF2B5EF4-FFF2-40B4-BE49-F238E27FC236}">
                  <a16:creationId xmlns:a16="http://schemas.microsoft.com/office/drawing/2014/main" id="{E4387C60-3D87-AF9B-A65E-B972CF9D72F9}"/>
                </a:ext>
              </a:extLst>
            </p:cNvPr>
            <p:cNvCxnSpPr>
              <a:stCxn id="39" idx="1"/>
              <a:endCxn id="38" idx="5"/>
            </p:cNvCxnSpPr>
            <p:nvPr/>
          </p:nvCxnSpPr>
          <p:spPr>
            <a:xfrm rot="10800000">
              <a:off x="6845817" y="2719330"/>
              <a:ext cx="607200" cy="7059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" name="Google Shape;185;p20">
              <a:extLst>
                <a:ext uri="{FF2B5EF4-FFF2-40B4-BE49-F238E27FC236}">
                  <a16:creationId xmlns:a16="http://schemas.microsoft.com/office/drawing/2014/main" id="{DC52F075-86B2-EEED-0B1D-55F4389F9F2E}"/>
                </a:ext>
              </a:extLst>
            </p:cNvPr>
            <p:cNvCxnSpPr>
              <a:stCxn id="40" idx="7"/>
              <a:endCxn id="39" idx="3"/>
            </p:cNvCxnSpPr>
            <p:nvPr/>
          </p:nvCxnSpPr>
          <p:spPr>
            <a:xfrm rot="10800000" flipH="1">
              <a:off x="6869697" y="3541403"/>
              <a:ext cx="583200" cy="4512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7" name="Google Shape;186;p20">
              <a:extLst>
                <a:ext uri="{FF2B5EF4-FFF2-40B4-BE49-F238E27FC236}">
                  <a16:creationId xmlns:a16="http://schemas.microsoft.com/office/drawing/2014/main" id="{FCA8D9B2-2039-B9B2-6CAC-506BE6049A4C}"/>
                </a:ext>
              </a:extLst>
            </p:cNvPr>
            <p:cNvSpPr/>
            <p:nvPr/>
          </p:nvSpPr>
          <p:spPr>
            <a:xfrm>
              <a:off x="5937765" y="3483232"/>
              <a:ext cx="164100" cy="1641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" name="Google Shape;187;p20">
              <a:extLst>
                <a:ext uri="{FF2B5EF4-FFF2-40B4-BE49-F238E27FC236}">
                  <a16:creationId xmlns:a16="http://schemas.microsoft.com/office/drawing/2014/main" id="{EAC3AD9E-1D67-DAEC-868E-2F54E1FE5126}"/>
                </a:ext>
              </a:extLst>
            </p:cNvPr>
            <p:cNvCxnSpPr>
              <a:stCxn id="47" idx="5"/>
              <a:endCxn id="40" idx="1"/>
            </p:cNvCxnSpPr>
            <p:nvPr/>
          </p:nvCxnSpPr>
          <p:spPr>
            <a:xfrm>
              <a:off x="6077833" y="3623300"/>
              <a:ext cx="675900" cy="3693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9" name="Google Shape;188;p20">
              <a:extLst>
                <a:ext uri="{FF2B5EF4-FFF2-40B4-BE49-F238E27FC236}">
                  <a16:creationId xmlns:a16="http://schemas.microsoft.com/office/drawing/2014/main" id="{75429879-3E31-CC24-246B-DD6F8551A3A0}"/>
                </a:ext>
              </a:extLst>
            </p:cNvPr>
            <p:cNvSpPr/>
            <p:nvPr/>
          </p:nvSpPr>
          <p:spPr>
            <a:xfrm>
              <a:off x="4678340" y="3623274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189;p20">
              <a:extLst>
                <a:ext uri="{FF2B5EF4-FFF2-40B4-BE49-F238E27FC236}">
                  <a16:creationId xmlns:a16="http://schemas.microsoft.com/office/drawing/2014/main" id="{0A7D6A15-F26B-E3E0-4DFF-4DF06C30F9A9}"/>
                </a:ext>
              </a:extLst>
            </p:cNvPr>
            <p:cNvSpPr/>
            <p:nvPr/>
          </p:nvSpPr>
          <p:spPr>
            <a:xfrm>
              <a:off x="5663105" y="3472934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190;p20">
              <a:extLst>
                <a:ext uri="{FF2B5EF4-FFF2-40B4-BE49-F238E27FC236}">
                  <a16:creationId xmlns:a16="http://schemas.microsoft.com/office/drawing/2014/main" id="{C31C5525-A979-95D6-A49A-A2B72AF6573F}"/>
                </a:ext>
              </a:extLst>
            </p:cNvPr>
            <p:cNvSpPr/>
            <p:nvPr/>
          </p:nvSpPr>
          <p:spPr>
            <a:xfrm>
              <a:off x="6858000" y="3968234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191;p20">
              <a:extLst>
                <a:ext uri="{FF2B5EF4-FFF2-40B4-BE49-F238E27FC236}">
                  <a16:creationId xmlns:a16="http://schemas.microsoft.com/office/drawing/2014/main" id="{AA373DAE-D8EB-821E-DD71-F84C14A4CC56}"/>
                </a:ext>
              </a:extLst>
            </p:cNvPr>
            <p:cNvSpPr/>
            <p:nvPr/>
          </p:nvSpPr>
          <p:spPr>
            <a:xfrm>
              <a:off x="4953000" y="2476500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192;p20">
              <a:extLst>
                <a:ext uri="{FF2B5EF4-FFF2-40B4-BE49-F238E27FC236}">
                  <a16:creationId xmlns:a16="http://schemas.microsoft.com/office/drawing/2014/main" id="{52E3A233-8AFB-9A78-C503-97F72FA256F0}"/>
                </a:ext>
              </a:extLst>
            </p:cNvPr>
            <p:cNvSpPr/>
            <p:nvPr/>
          </p:nvSpPr>
          <p:spPr>
            <a:xfrm>
              <a:off x="5964504" y="2686208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193;p20">
              <a:extLst>
                <a:ext uri="{FF2B5EF4-FFF2-40B4-BE49-F238E27FC236}">
                  <a16:creationId xmlns:a16="http://schemas.microsoft.com/office/drawing/2014/main" id="{993AA864-C18A-8202-73F9-7BC9CFA72CFB}"/>
                </a:ext>
              </a:extLst>
            </p:cNvPr>
            <p:cNvSpPr/>
            <p:nvPr/>
          </p:nvSpPr>
          <p:spPr>
            <a:xfrm>
              <a:off x="6659540" y="2394465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194;p20">
              <a:extLst>
                <a:ext uri="{FF2B5EF4-FFF2-40B4-BE49-F238E27FC236}">
                  <a16:creationId xmlns:a16="http://schemas.microsoft.com/office/drawing/2014/main" id="{8C8E4C02-5D4E-875C-DDFF-7DB1B356B1D9}"/>
                </a:ext>
              </a:extLst>
            </p:cNvPr>
            <p:cNvSpPr/>
            <p:nvPr/>
          </p:nvSpPr>
          <p:spPr>
            <a:xfrm>
              <a:off x="7154325" y="3366872"/>
              <a:ext cx="274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2300" bIns="0" anchor="t" anchorCtr="0">
              <a:noAutofit/>
            </a:bodyPr>
            <a:lstStyle/>
            <a:p>
              <a:pPr marL="41670" algn="ctr"/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6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D13F1-7E42-8112-BA9F-87A26F9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Centrality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098C07-3C8A-364D-2EF5-90BB1896924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/>
            <a:r>
              <a:rPr lang="en-US" sz="1600" dirty="0"/>
              <a:t>Given a social network, which nodes are more </a:t>
            </a:r>
            <a:r>
              <a:rPr lang="en-US" sz="1600" dirty="0">
                <a:solidFill>
                  <a:srgbClr val="C40C67"/>
                </a:solidFill>
              </a:rPr>
              <a:t>important</a:t>
            </a:r>
            <a:r>
              <a:rPr lang="en-US" sz="1600" dirty="0"/>
              <a:t> or </a:t>
            </a:r>
            <a:r>
              <a:rPr lang="en-US" sz="1600" dirty="0">
                <a:solidFill>
                  <a:srgbClr val="C40C67"/>
                </a:solidFill>
              </a:rPr>
              <a:t>influential</a:t>
            </a:r>
            <a:r>
              <a:rPr lang="en-US" sz="1600" dirty="0"/>
              <a:t>? </a:t>
            </a:r>
          </a:p>
          <a:p>
            <a:pPr marL="514346" lvl="1" indent="-342900"/>
            <a:r>
              <a:rPr lang="en-US" sz="1600" dirty="0">
                <a:solidFill>
                  <a:srgbClr val="C40C67"/>
                </a:solidFill>
              </a:rPr>
              <a:t>Centrality measures </a:t>
            </a:r>
            <a:r>
              <a:rPr lang="en-US" sz="1600" dirty="0"/>
              <a:t>were proposed to account for the </a:t>
            </a:r>
            <a:r>
              <a:rPr lang="en-US" sz="1600" dirty="0">
                <a:solidFill>
                  <a:srgbClr val="C40C67"/>
                </a:solidFill>
              </a:rPr>
              <a:t>importance</a:t>
            </a:r>
            <a:r>
              <a:rPr lang="en-US" sz="1600" dirty="0"/>
              <a:t> of the nodes of a network.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B240C8-804D-F5A0-3722-5D63C0C6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177" y="2977183"/>
            <a:ext cx="4538133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0D1E42-1517-8A53-16BE-5530B6C7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Centrality Measures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FAE74-BDF6-AACE-0627-B72D76A70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029" y="1675202"/>
            <a:ext cx="8367942" cy="4519510"/>
          </a:xfrm>
        </p:spPr>
        <p:txBody>
          <a:bodyPr/>
          <a:lstStyle/>
          <a:p>
            <a:pPr marL="514346" lvl="1" indent="-342900"/>
            <a:r>
              <a:rPr lang="en-US" sz="1600" dirty="0"/>
              <a:t>Geometric Measures</a:t>
            </a:r>
          </a:p>
          <a:p>
            <a:pPr marL="857237" lvl="2" indent="-342900"/>
            <a:r>
              <a:rPr lang="en-US" sz="1400" dirty="0"/>
              <a:t>Importance is a </a:t>
            </a:r>
            <a:r>
              <a:rPr lang="en-US" sz="1400" dirty="0">
                <a:solidFill>
                  <a:srgbClr val="C40C67"/>
                </a:solidFill>
              </a:rPr>
              <a:t>function of distance </a:t>
            </a:r>
            <a:r>
              <a:rPr lang="en-US" sz="1400" dirty="0"/>
              <a:t>to other nodes</a:t>
            </a:r>
          </a:p>
          <a:p>
            <a:pPr marL="514346" lvl="1" indent="-342900"/>
            <a:r>
              <a:rPr lang="en-US" sz="1600" dirty="0"/>
              <a:t>Connectivity-based centralities</a:t>
            </a:r>
          </a:p>
          <a:p>
            <a:pPr marL="857237" lvl="2" indent="-342900"/>
            <a:r>
              <a:rPr lang="en-US" sz="1400" dirty="0"/>
              <a:t>Based on the </a:t>
            </a:r>
            <a:r>
              <a:rPr lang="en-US" sz="1400" dirty="0">
                <a:solidFill>
                  <a:srgbClr val="C40C67"/>
                </a:solidFill>
              </a:rPr>
              <a:t>eigen-structure</a:t>
            </a:r>
            <a:r>
              <a:rPr lang="en-US" sz="1400" dirty="0"/>
              <a:t> of some graph related matrix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78A0C-2B8D-2E9A-1265-ABF29601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3827" y="3516382"/>
            <a:ext cx="4991304" cy="2969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6A4849-99B3-C746-7641-DA66B6B1E865}"/>
              </a:ext>
            </a:extLst>
          </p:cNvPr>
          <p:cNvSpPr txBox="1"/>
          <p:nvPr/>
        </p:nvSpPr>
        <p:spPr>
          <a:xfrm>
            <a:off x="3805694" y="3881913"/>
            <a:ext cx="1668875" cy="42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C40C67"/>
                </a:solidFill>
                <a:latin typeface="Raleway" pitchFamily="2" charset="77"/>
              </a:rPr>
              <a:t>Highest betweenness centrality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0362D-BBA1-84F4-4B6A-AA28B23CA8FE}"/>
              </a:ext>
            </a:extLst>
          </p:cNvPr>
          <p:cNvSpPr txBox="1"/>
          <p:nvPr/>
        </p:nvSpPr>
        <p:spPr>
          <a:xfrm>
            <a:off x="6056525" y="5946821"/>
            <a:ext cx="166887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C40C67"/>
                </a:solidFill>
                <a:latin typeface="Raleway" pitchFamily="2" charset="77"/>
              </a:rPr>
              <a:t>Degree Centrality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80912-D9FD-5170-E6EB-D78495AD247A}"/>
              </a:ext>
            </a:extLst>
          </p:cNvPr>
          <p:cNvSpPr txBox="1"/>
          <p:nvPr/>
        </p:nvSpPr>
        <p:spPr>
          <a:xfrm>
            <a:off x="1418603" y="5595076"/>
            <a:ext cx="1668875" cy="42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C40C67"/>
                </a:solidFill>
                <a:latin typeface="Raleway" pitchFamily="2" charset="77"/>
              </a:rPr>
              <a:t>Highest eigenvector centrality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70CCD-5568-054D-C3E5-0B489A7700B4}"/>
              </a:ext>
            </a:extLst>
          </p:cNvPr>
          <p:cNvSpPr txBox="1"/>
          <p:nvPr/>
        </p:nvSpPr>
        <p:spPr>
          <a:xfrm>
            <a:off x="4550976" y="4362943"/>
            <a:ext cx="1668875" cy="42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C40C67"/>
                </a:solidFill>
                <a:latin typeface="Raleway" pitchFamily="2" charset="77"/>
              </a:rPr>
              <a:t>Best closeness centrality</a:t>
            </a:r>
          </a:p>
        </p:txBody>
      </p:sp>
    </p:spTree>
    <p:extLst>
      <p:ext uri="{BB962C8B-B14F-4D97-AF65-F5344CB8AC3E}">
        <p14:creationId xmlns:p14="http://schemas.microsoft.com/office/powerpoint/2010/main" val="846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3E783-A923-3897-1C9D-E9F209DE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30794"/>
            <a:ext cx="4162946" cy="3051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926369-C8E3-4421-2D70-546304E8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Centrality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9BBCF-0A93-997A-1ECF-7F18D7DF2EA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HK" sz="1600" dirty="0">
                <a:solidFill>
                  <a:srgbClr val="C40C67"/>
                </a:solidFill>
              </a:rPr>
              <a:t>Centrality</a:t>
            </a:r>
            <a:r>
              <a:rPr lang="en-HK" sz="1600" dirty="0"/>
              <a:t> is used often for detecting: </a:t>
            </a:r>
          </a:p>
          <a:p>
            <a:pPr lvl="2">
              <a:buSzPct val="120000"/>
            </a:pPr>
            <a:r>
              <a:rPr lang="en-HK" sz="1400" dirty="0"/>
              <a:t>How </a:t>
            </a:r>
            <a:r>
              <a:rPr lang="en-HK" sz="1400" dirty="0">
                <a:solidFill>
                  <a:srgbClr val="C40C67"/>
                </a:solidFill>
              </a:rPr>
              <a:t>influential</a:t>
            </a:r>
            <a:r>
              <a:rPr lang="en-HK" sz="1400" dirty="0"/>
              <a:t> a person is in a social network?</a:t>
            </a:r>
          </a:p>
          <a:p>
            <a:pPr lvl="2">
              <a:buSzPct val="120000"/>
            </a:pPr>
            <a:r>
              <a:rPr lang="en-HK" sz="1400" dirty="0"/>
              <a:t>How </a:t>
            </a:r>
            <a:r>
              <a:rPr lang="en-HK" sz="1400" dirty="0">
                <a:solidFill>
                  <a:srgbClr val="C40C67"/>
                </a:solidFill>
              </a:rPr>
              <a:t>well used </a:t>
            </a:r>
            <a:r>
              <a:rPr lang="en-HK" sz="1400" dirty="0"/>
              <a:t>a road is in a transportation network? </a:t>
            </a:r>
          </a:p>
          <a:p>
            <a:pPr lvl="2">
              <a:buSzPct val="120000"/>
            </a:pPr>
            <a:r>
              <a:rPr lang="en-HK" sz="1400" dirty="0"/>
              <a:t>How </a:t>
            </a:r>
            <a:r>
              <a:rPr lang="en-HK" sz="1400" dirty="0">
                <a:solidFill>
                  <a:srgbClr val="C40C67"/>
                </a:solidFill>
              </a:rPr>
              <a:t>important</a:t>
            </a:r>
            <a:r>
              <a:rPr lang="en-HK" sz="1400" dirty="0"/>
              <a:t> a web page is?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45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BEC55917-E2E5-BD00-2BBA-076717C6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11" y="2151108"/>
            <a:ext cx="3772378" cy="2489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691BD-34D5-B5CF-4997-2859D1B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03D2A-3BA8-A2D4-F405-A080327967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4874299" cy="4519510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altLang="zh-CN" sz="1600" dirty="0"/>
              <a:t>Given</a:t>
            </a:r>
            <a:r>
              <a:rPr lang="zh-CN" altLang="en-US" sz="1600" dirty="0"/>
              <a:t> </a:t>
            </a: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social</a:t>
            </a:r>
            <a:r>
              <a:rPr lang="zh-CN" altLang="en-US" sz="1600" dirty="0"/>
              <a:t> </a:t>
            </a:r>
            <a:r>
              <a:rPr lang="en-US" altLang="zh-CN" sz="1600" dirty="0"/>
              <a:t>network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different</a:t>
            </a:r>
            <a:r>
              <a:rPr lang="zh-CN" altLang="en-US" sz="1600" dirty="0"/>
              <a:t> </a:t>
            </a:r>
            <a:r>
              <a:rPr lang="en-US" altLang="zh-CN" sz="1600" dirty="0"/>
              <a:t>individuals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altLang="zh-CN" sz="1600" dirty="0"/>
              <a:t>Which</a:t>
            </a:r>
            <a:r>
              <a:rPr lang="zh-CN" altLang="en-US" sz="1600" dirty="0"/>
              <a:t> </a:t>
            </a:r>
            <a:r>
              <a:rPr lang="en-US" altLang="zh-CN" sz="1600" dirty="0"/>
              <a:t>nodes</a:t>
            </a:r>
            <a:r>
              <a:rPr lang="zh-CN" altLang="en-US" sz="1600" dirty="0"/>
              <a:t> </a:t>
            </a:r>
            <a:r>
              <a:rPr lang="en-US" altLang="zh-CN" sz="1600" dirty="0"/>
              <a:t>are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C40C67"/>
                </a:solidFill>
              </a:rPr>
              <a:t>most</a:t>
            </a:r>
            <a:r>
              <a:rPr lang="zh-CN" altLang="en-US" sz="1600" dirty="0">
                <a:solidFill>
                  <a:srgbClr val="C40C67"/>
                </a:solidFill>
              </a:rPr>
              <a:t> </a:t>
            </a:r>
            <a:r>
              <a:rPr lang="en-US" altLang="zh-CN" sz="1600" dirty="0">
                <a:solidFill>
                  <a:srgbClr val="C40C67"/>
                </a:solidFill>
              </a:rPr>
              <a:t>important</a:t>
            </a:r>
            <a:r>
              <a:rPr lang="en-US" altLang="zh-CN" sz="1600" dirty="0"/>
              <a:t>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feasible</a:t>
            </a:r>
            <a:r>
              <a:rPr lang="zh-CN" altLang="en-US" sz="1600" dirty="0"/>
              <a:t> </a:t>
            </a:r>
            <a:r>
              <a:rPr lang="en-US" altLang="zh-CN" sz="1600" dirty="0"/>
              <a:t>solution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The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larger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the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node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degree,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the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higher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its</a:t>
            </a:r>
            <a:r>
              <a:rPr lang="zh-CN" altLang="en-US" sz="1400" dirty="0">
                <a:solidFill>
                  <a:srgbClr val="C40C67"/>
                </a:solidFill>
              </a:rPr>
              <a:t> </a:t>
            </a:r>
            <a:r>
              <a:rPr lang="en-US" altLang="zh-CN" sz="1400" dirty="0">
                <a:solidFill>
                  <a:srgbClr val="C40C67"/>
                </a:solidFill>
              </a:rPr>
              <a:t>centrality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66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character network for Harry Potter and the Goblet of Fire. Each... |  Download Scientific Diagram">
            <a:extLst>
              <a:ext uri="{FF2B5EF4-FFF2-40B4-BE49-F238E27FC236}">
                <a16:creationId xmlns:a16="http://schemas.microsoft.com/office/drawing/2014/main" id="{B0641710-7D74-A917-4638-3E6D8D78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47" y="1894424"/>
            <a:ext cx="4057649" cy="35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E7C97-E249-4126-D644-D9B838BC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Degree</a:t>
            </a:r>
            <a:r>
              <a:rPr lang="zh-CN" altLang="en-US"/>
              <a:t> </a:t>
            </a:r>
            <a:r>
              <a:rPr lang="en-US" altLang="zh-CN"/>
              <a:t>Centrality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C014-9EC4-3170-AB21-55FD1BCE19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025128" cy="4519510"/>
          </a:xfrm>
        </p:spPr>
        <p:txBody>
          <a:bodyPr/>
          <a:lstStyle/>
          <a:p>
            <a:pPr lvl="1"/>
            <a:r>
              <a:rPr lang="en-US" sz="1600" dirty="0">
                <a:solidFill>
                  <a:srgbClr val="C40C67"/>
                </a:solidFill>
              </a:rPr>
              <a:t>Degree Centrality</a:t>
            </a:r>
            <a:r>
              <a:rPr lang="en-US" sz="1600" dirty="0"/>
              <a:t>:</a:t>
            </a:r>
          </a:p>
          <a:p>
            <a:pPr lvl="2"/>
            <a:r>
              <a:rPr lang="en-US" sz="1400" dirty="0">
                <a:solidFill>
                  <a:srgbClr val="C40C67"/>
                </a:solidFill>
              </a:rPr>
              <a:t>How many neighbors </a:t>
            </a:r>
            <a:r>
              <a:rPr lang="en-US" sz="1400" dirty="0"/>
              <a:t>does a node hav</a:t>
            </a:r>
            <a:r>
              <a:rPr lang="en-US" altLang="zh-CN" sz="1400" dirty="0"/>
              <a:t>e</a:t>
            </a:r>
          </a:p>
          <a:p>
            <a:pPr lvl="2"/>
            <a:r>
              <a:rPr lang="en-US" sz="1400" dirty="0"/>
              <a:t>Often enough to find important nodes</a:t>
            </a:r>
          </a:p>
          <a:p>
            <a:pPr lvl="3"/>
            <a:r>
              <a:rPr lang="en-US" sz="1400" dirty="0"/>
              <a:t>e.g., main characters of a</a:t>
            </a:r>
            <a:r>
              <a:rPr lang="zh-CN" altLang="en-US" sz="1400" dirty="0"/>
              <a:t> </a:t>
            </a:r>
            <a:r>
              <a:rPr lang="en-US" altLang="zh-CN" sz="1400" dirty="0"/>
              <a:t>movie</a:t>
            </a:r>
            <a:r>
              <a:rPr lang="en-US" sz="1400" dirty="0"/>
              <a:t> talk with more people</a:t>
            </a:r>
          </a:p>
          <a:p>
            <a:pPr lvl="2"/>
            <a:r>
              <a:rPr lang="en-US" sz="1400" dirty="0"/>
              <a:t>But not always</a:t>
            </a:r>
          </a:p>
          <a:p>
            <a:pPr lvl="3"/>
            <a:r>
              <a:rPr lang="en-US" sz="1400" dirty="0">
                <a:solidFill>
                  <a:srgbClr val="C40C67"/>
                </a:solidFill>
              </a:rPr>
              <a:t>Twitter users with the most contacts are spam</a:t>
            </a:r>
          </a:p>
          <a:p>
            <a:pPr lvl="3"/>
            <a:r>
              <a:rPr lang="en-US" sz="1400" dirty="0">
                <a:solidFill>
                  <a:srgbClr val="C40C67"/>
                </a:solidFill>
              </a:rPr>
              <a:t>Webpages/</a:t>
            </a:r>
            <a:r>
              <a:rPr lang="en-US" sz="1400" dirty="0" err="1">
                <a:solidFill>
                  <a:srgbClr val="C40C67"/>
                </a:solidFill>
              </a:rPr>
              <a:t>wikipedia</a:t>
            </a:r>
            <a:r>
              <a:rPr lang="en-US" sz="1400" dirty="0">
                <a:solidFill>
                  <a:srgbClr val="C40C67"/>
                </a:solidFill>
              </a:rPr>
              <a:t> pages with most links are often lists of references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1EBC2-6C20-A016-77DE-731FCD36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In-degree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6F6B55A-E717-C351-3FC5-2F3710E6AF5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14346" lvl="1" indent="-342900"/>
                <a:r>
                  <a:rPr lang="en-HK" sz="1600" dirty="0"/>
                  <a:t>(In-)Degree Centrality: </a:t>
                </a:r>
              </a:p>
              <a:p>
                <a:pPr marL="857237" lvl="2" indent="-342900"/>
                <a:r>
                  <a:rPr lang="en-HK" sz="1600" dirty="0"/>
                  <a:t>The number of incoming links: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6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1600" dirty="0">
                  <a:solidFill>
                    <a:srgbClr val="C40C67"/>
                  </a:solidFill>
                </a:endParaRPr>
              </a:p>
              <a:p>
                <a:pPr marL="857237" lvl="2" indent="-342900"/>
                <a:r>
                  <a:rPr lang="en-HK" sz="1400" dirty="0"/>
                  <a:t>Or equivalently, number of nodes at distance one. </a:t>
                </a:r>
              </a:p>
              <a:p>
                <a:pPr marL="1200128" lvl="3" indent="-342900"/>
                <a:r>
                  <a:rPr lang="en-HK" sz="1400" dirty="0"/>
                  <a:t>Equivalent to majority voting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6F6B55A-E717-C351-3FC5-2F3710E6A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49F653-2A5D-2F8B-9BD8-68E87A331C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173" y="2040296"/>
            <a:ext cx="4088823" cy="41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1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A565E-9638-1001-A042-49454E76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Centrality Measures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F51A8-E90D-E071-3FA9-00D0FBE4F0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Geometric Measures</a:t>
            </a:r>
          </a:p>
          <a:p>
            <a:pPr lvl="1">
              <a:buSzPct val="120000"/>
            </a:pPr>
            <a:r>
              <a:rPr lang="en-US" sz="1600" dirty="0"/>
              <a:t>Importance is a </a:t>
            </a:r>
            <a:r>
              <a:rPr lang="en-US" sz="1600" dirty="0">
                <a:solidFill>
                  <a:srgbClr val="C40C67"/>
                </a:solidFill>
              </a:rPr>
              <a:t>function of distances </a:t>
            </a:r>
            <a:r>
              <a:rPr lang="en-US" sz="1600" dirty="0"/>
              <a:t>to other nodes.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C9705-445B-972B-DA76-B6B6564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" y="2699474"/>
            <a:ext cx="6426533" cy="21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1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18854-1DFA-5E60-8BAD-5EFCD0EB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860" y="1318285"/>
            <a:ext cx="3753529" cy="37597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0C5FB1-DD69-6E4E-84C5-6AC94C25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77439FB-EB12-0FD6-D9E3-902CA96A656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sz="1600" dirty="0"/>
                  <a:t>Geometric measures</a:t>
                </a:r>
              </a:p>
              <a:p>
                <a:pPr lvl="2">
                  <a:buSzPct val="120000"/>
                </a:pPr>
                <a:r>
                  <a:rPr lang="en-HK" sz="1400" dirty="0"/>
                  <a:t>Closeness Centrality: </a:t>
                </a:r>
                <a:br>
                  <a:rPr lang="en-HK" sz="1400" dirty="0"/>
                </a:br>
                <a:r>
                  <a:rPr lang="en-HK" sz="1400" dirty="0">
                    <a:solidFill>
                      <a:srgbClr val="C40C67"/>
                    </a:solidFill>
                  </a:rPr>
                  <a:t>Who are the bridges?</a:t>
                </a:r>
              </a:p>
              <a:p>
                <a:pPr lvl="2"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𝑐𝑙𝑜𝑠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HK" sz="1400" dirty="0"/>
              </a:p>
              <a:p>
                <a:pPr marL="342891" lvl="2" indent="0">
                  <a:buNone/>
                </a:pPr>
                <a:endParaRPr lang="en-HK" sz="1400" dirty="0"/>
              </a:p>
              <a:p>
                <a:pPr lvl="2">
                  <a:buSzPct val="120000"/>
                </a:pPr>
                <a:r>
                  <a:rPr lang="en-HK" sz="1400" dirty="0"/>
                  <a:t>Nodes that are </a:t>
                </a:r>
                <a:r>
                  <a:rPr lang="en-HK" sz="1400" dirty="0">
                    <a:solidFill>
                      <a:srgbClr val="C40C67"/>
                    </a:solidFill>
                  </a:rPr>
                  <a:t>more central have smaller distances</a:t>
                </a:r>
              </a:p>
              <a:p>
                <a:pPr marL="114297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77439FB-EB12-0FD6-D9E3-902CA96A6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BA8775-1109-AF07-7C5C-43AAAA3BEF91}"/>
              </a:ext>
            </a:extLst>
          </p:cNvPr>
          <p:cNvSpPr txBox="1"/>
          <p:nvPr/>
        </p:nvSpPr>
        <p:spPr>
          <a:xfrm>
            <a:off x="1701701" y="3198167"/>
            <a:ext cx="353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Raleway" pitchFamily="2" charset="77"/>
              </a:rPr>
              <a:t>d(y, x) is the distance (length of the shortest path) between vertices x and y.</a:t>
            </a:r>
          </a:p>
        </p:txBody>
      </p:sp>
    </p:spTree>
    <p:extLst>
      <p:ext uri="{BB962C8B-B14F-4D97-AF65-F5344CB8AC3E}">
        <p14:creationId xmlns:p14="http://schemas.microsoft.com/office/powerpoint/2010/main" val="1364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C5FB1-DD69-6E4E-84C5-6AC94C25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40C67"/>
                </a:solidFill>
              </a:rPr>
              <a:t>Closeness Centrality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439FB-EB12-0FD6-D9E3-902CA96A65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HK" sz="1600" dirty="0"/>
              <a:t>Geometric measures</a:t>
            </a:r>
          </a:p>
          <a:p>
            <a:pPr lvl="2">
              <a:buSzPct val="120000"/>
            </a:pPr>
            <a:r>
              <a:rPr lang="en-HK" sz="1400" dirty="0"/>
              <a:t>Closeness Centrality:</a:t>
            </a:r>
            <a:br>
              <a:rPr lang="en-HK" sz="1400" dirty="0"/>
            </a:br>
            <a:endParaRPr lang="en-HK" sz="1400" dirty="0"/>
          </a:p>
          <a:p>
            <a:pPr lvl="2"/>
            <a:endParaRPr lang="en-HK" sz="1400" dirty="0"/>
          </a:p>
          <a:p>
            <a:pPr lvl="2">
              <a:buSzPct val="120000"/>
            </a:pPr>
            <a:r>
              <a:rPr lang="en-HK" sz="1400" dirty="0"/>
              <a:t>How much a vertex can communicate without relying on third parties for his messages to be delivered. </a:t>
            </a:r>
          </a:p>
          <a:p>
            <a:pPr lvl="1"/>
            <a:endParaRPr lang="en-HK" sz="1600" dirty="0"/>
          </a:p>
          <a:p>
            <a:pPr marL="114297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0CEA4-7936-D749-B3DC-E29209528E9E}"/>
              </a:ext>
            </a:extLst>
          </p:cNvPr>
          <p:cNvSpPr txBox="1"/>
          <p:nvPr/>
        </p:nvSpPr>
        <p:spPr>
          <a:xfrm>
            <a:off x="1202115" y="5032743"/>
            <a:ext cx="384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Raleway" pitchFamily="2" charset="77"/>
              </a:rPr>
              <a:t>Nodes that are more central have smaller distances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A8775-1109-AF07-7C5C-43AAAA3BEF91}"/>
              </a:ext>
            </a:extLst>
          </p:cNvPr>
          <p:cNvSpPr txBox="1"/>
          <p:nvPr/>
        </p:nvSpPr>
        <p:spPr>
          <a:xfrm>
            <a:off x="3125077" y="2525700"/>
            <a:ext cx="353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Raleway" pitchFamily="2" charset="77"/>
              </a:rPr>
              <a:t>d(y, x) is the distance (length of the shortest path) between vertices x and 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1D52F-EDE5-5F75-17A8-5A721AD0E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2115" y="4157997"/>
            <a:ext cx="4334933" cy="71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EF2BB-43A3-4DE4-5CEA-8EE572C20718}"/>
              </a:ext>
            </a:extLst>
          </p:cNvPr>
          <p:cNvSpPr txBox="1"/>
          <p:nvPr/>
        </p:nvSpPr>
        <p:spPr>
          <a:xfrm>
            <a:off x="5656341" y="4513597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40C67"/>
                </a:solidFill>
                <a:latin typeface="Raleway" pitchFamily="2" charset="77"/>
              </a:rPr>
              <a:t>How to compute </a:t>
            </a:r>
            <a:r>
              <a:rPr lang="en-US" sz="1600" dirty="0" err="1">
                <a:solidFill>
                  <a:srgbClr val="C40C67"/>
                </a:solidFill>
                <a:latin typeface="Raleway" pitchFamily="2" charset="77"/>
              </a:rPr>
              <a:t>C</a:t>
            </a:r>
            <a:r>
              <a:rPr lang="en-US" sz="1600" baseline="-25000" dirty="0" err="1">
                <a:solidFill>
                  <a:srgbClr val="C40C67"/>
                </a:solidFill>
                <a:latin typeface="Raleway" pitchFamily="2" charset="77"/>
              </a:rPr>
              <a:t>clos</a:t>
            </a:r>
            <a:r>
              <a:rPr lang="en-US" sz="1600" dirty="0">
                <a:solidFill>
                  <a:srgbClr val="C40C67"/>
                </a:solidFill>
                <a:latin typeface="Raleway" pitchFamily="2" charset="77"/>
              </a:rPr>
              <a:t>(A)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94A353-4E60-8BBE-6FB4-100D2CE07AA6}"/>
                  </a:ext>
                </a:extLst>
              </p:cNvPr>
              <p:cNvSpPr txBox="1"/>
              <p:nvPr/>
            </p:nvSpPr>
            <p:spPr>
              <a:xfrm>
                <a:off x="-238603" y="2445209"/>
                <a:ext cx="4572000" cy="691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𝑐𝑙𝑜𝑠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94A353-4E60-8BBE-6FB4-100D2CE07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603" y="2445209"/>
                <a:ext cx="4572000" cy="691215"/>
              </a:xfrm>
              <a:prstGeom prst="rect">
                <a:avLst/>
              </a:prstGeom>
              <a:blipFill>
                <a:blip r:embed="rId3"/>
                <a:stretch>
                  <a:fillRect t="-17857" b="-8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4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22CDC-23B0-F91E-4F3E-2CE87ACE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Centrality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FE60CF-6A16-273A-2E72-57604FE8F1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/>
            <a:r>
              <a:rPr lang="en-US" sz="1600" dirty="0"/>
              <a:t>What’s your </a:t>
            </a:r>
            <a:r>
              <a:rPr lang="en-US" sz="1600" dirty="0">
                <a:solidFill>
                  <a:srgbClr val="C40C67"/>
                </a:solidFill>
              </a:rPr>
              <a:t>average distance </a:t>
            </a:r>
            <a:r>
              <a:rPr lang="en-US" sz="1600" dirty="0"/>
              <a:t>with regards to the rest of the network?</a:t>
            </a:r>
            <a:endParaRPr lang="en-HK" sz="1600" b="0" i="0" dirty="0">
              <a:solidFill>
                <a:srgbClr val="5E636A"/>
              </a:solidFill>
              <a:effectLst/>
              <a:latin typeface="Public Sans"/>
            </a:endParaRPr>
          </a:p>
          <a:p>
            <a:pPr marL="857237" lvl="2" indent="-342900"/>
            <a:r>
              <a:rPr lang="en-HK" sz="1400" b="0" i="0" dirty="0">
                <a:solidFill>
                  <a:srgbClr val="5E636A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normalize this score so that it represents the </a:t>
            </a:r>
            <a:r>
              <a:rPr lang="en-HK" sz="1400" dirty="0">
                <a:solidFill>
                  <a:srgbClr val="C40C67"/>
                </a:solidFill>
              </a:rPr>
              <a:t>average length of the shortest paths rather than their sum</a:t>
            </a:r>
            <a:r>
              <a:rPr lang="en-HK" sz="1400" b="0" i="0" dirty="0">
                <a:solidFill>
                  <a:srgbClr val="5E636A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br>
              <a:rPr lang="en-HK" sz="1400" b="0" i="0" dirty="0">
                <a:solidFill>
                  <a:srgbClr val="5E636A"/>
                </a:solidFill>
                <a:effectLst/>
                <a:latin typeface="Public Sans"/>
              </a:rPr>
            </a:br>
            <a:r>
              <a:rPr lang="en-US" sz="1400" b="0" dirty="0"/>
              <a:t> </a:t>
            </a:r>
          </a:p>
          <a:p>
            <a:pPr marL="857237" lvl="2" indent="-342900"/>
            <a:endParaRPr lang="en-HK" sz="1400" b="0" i="0" dirty="0">
              <a:solidFill>
                <a:srgbClr val="5E636A"/>
              </a:solidFill>
              <a:effectLst/>
              <a:latin typeface="Public Sans"/>
            </a:endParaRPr>
          </a:p>
          <a:p>
            <a:pPr marL="857237" lvl="2" indent="-342900"/>
            <a:r>
              <a:rPr lang="en-US" sz="1400" dirty="0"/>
              <a:t>Highest closeness = More central</a:t>
            </a:r>
          </a:p>
          <a:p>
            <a:pPr marL="857237" lvl="2" indent="-342900"/>
            <a:r>
              <a:rPr lang="en-US" sz="1400" dirty="0">
                <a:solidFill>
                  <a:srgbClr val="C40C67"/>
                </a:solidFill>
              </a:rPr>
              <a:t>Closeness=1: directly connected to all other nodes</a:t>
            </a:r>
          </a:p>
          <a:p>
            <a:pPr marL="857237" lvl="2" indent="-342900"/>
            <a:r>
              <a:rPr lang="en-US" sz="1400" dirty="0">
                <a:solidFill>
                  <a:srgbClr val="C40C67"/>
                </a:solidFill>
              </a:rPr>
              <a:t>Well defined only on connected networks</a:t>
            </a:r>
            <a:br>
              <a:rPr lang="en-HK" b="0" i="0" dirty="0">
                <a:solidFill>
                  <a:srgbClr val="5E636A"/>
                </a:solidFill>
                <a:effectLst/>
                <a:latin typeface="Public Sans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B702D-D61C-1CA5-0863-51C1261440B7}"/>
                  </a:ext>
                </a:extLst>
              </p:cNvPr>
              <p:cNvSpPr txBox="1"/>
              <p:nvPr/>
            </p:nvSpPr>
            <p:spPr>
              <a:xfrm>
                <a:off x="226464" y="2626690"/>
                <a:ext cx="4572000" cy="691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𝑐𝑙𝑜𝑠𝑒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B702D-D61C-1CA5-0863-51C12614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4" y="2626690"/>
                <a:ext cx="4572000" cy="691215"/>
              </a:xfrm>
              <a:prstGeom prst="rect">
                <a:avLst/>
              </a:prstGeom>
              <a:blipFill>
                <a:blip r:embed="rId2"/>
                <a:stretch>
                  <a:fillRect t="-17857" b="-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8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A536E8-52DE-2D0E-AC6F-69813EC7FF3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In an undirected graph (or network), the nature </a:t>
                </a:r>
                <a:r>
                  <a:rPr lang="en-US" altLang="en-US" sz="1600" dirty="0"/>
                  <a:t>of the relationship is symmetric</a:t>
                </a:r>
                <a:r>
                  <a:rPr lang="en-US" sz="1600" dirty="0"/>
                  <a:t> </a:t>
                </a:r>
              </a:p>
              <a:p>
                <a:pPr lvl="1">
                  <a:buSzPct val="120000"/>
                </a:pPr>
                <a:r>
                  <a:rPr lang="en-US" altLang="en-US" sz="1400" dirty="0"/>
                  <a:t>If node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>
                        <a:solidFill>
                          <a:srgbClr val="2185C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400" dirty="0"/>
                  <a:t>is connected to node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4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400" dirty="0"/>
                  <a:t> is also connected to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1400" dirty="0">
                  <a:solidFill>
                    <a:srgbClr val="C00000"/>
                  </a:solidFill>
                </a:endParaRPr>
              </a:p>
              <a:p>
                <a:pPr lvl="1">
                  <a:buSzPct val="120000"/>
                </a:pPr>
                <a:r>
                  <a:rPr lang="en-US" altLang="en-US" sz="1400" dirty="0"/>
                  <a:t>Facebook friendship is symmetric</a:t>
                </a:r>
              </a:p>
              <a:p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600" dirty="0"/>
                  <a:t> denotes the number of nodes/vertices in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600" dirty="0">
                  <a:solidFill>
                    <a:srgbClr val="C00000"/>
                  </a:solidFill>
                </a:endParaRPr>
              </a:p>
              <a:p>
                <a:r>
                  <a:rPr lang="en-US" sz="1600" dirty="0"/>
                  <a:t>What is the </a:t>
                </a:r>
                <a:r>
                  <a:rPr lang="en-US" sz="1600" dirty="0">
                    <a:solidFill>
                      <a:srgbClr val="C40C67"/>
                    </a:solidFill>
                  </a:rPr>
                  <a:t>possible number of links or edges in a graph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rgbClr val="C40C67"/>
                    </a:solidFill>
                  </a:rPr>
                  <a:t> </a:t>
                </a:r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number of nodes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33387" lvl="1" indent="0">
                  <a:buNone/>
                </a:pPr>
                <a:endParaRPr lang="en-US" dirty="0"/>
              </a:p>
              <a:p>
                <a:pPr marL="533387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A536E8-52DE-2D0E-AC6F-69813EC7F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AA30D82-B38D-D970-36C3-19F01D46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an undirected graph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57F249A-F831-F9D7-AF45-228DE046E7A2}"/>
              </a:ext>
            </a:extLst>
          </p:cNvPr>
          <p:cNvSpPr/>
          <p:nvPr/>
        </p:nvSpPr>
        <p:spPr>
          <a:xfrm>
            <a:off x="910258" y="4140752"/>
            <a:ext cx="955251" cy="315897"/>
          </a:xfrm>
          <a:custGeom>
            <a:avLst/>
            <a:gdLst>
              <a:gd name="connsiteX0" fmla="*/ 0 w 716438"/>
              <a:gd name="connsiteY0" fmla="*/ 235710 h 236923"/>
              <a:gd name="connsiteX1" fmla="*/ 386499 w 716438"/>
              <a:gd name="connsiteY1" fmla="*/ 40 h 236923"/>
              <a:gd name="connsiteX2" fmla="*/ 678730 w 716438"/>
              <a:gd name="connsiteY2" fmla="*/ 216857 h 236923"/>
              <a:gd name="connsiteX3" fmla="*/ 716438 w 716438"/>
              <a:gd name="connsiteY3" fmla="*/ 226284 h 2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438" h="236923">
                <a:moveTo>
                  <a:pt x="0" y="235710"/>
                </a:moveTo>
                <a:cubicBezTo>
                  <a:pt x="136688" y="119446"/>
                  <a:pt x="273377" y="3182"/>
                  <a:pt x="386499" y="40"/>
                </a:cubicBezTo>
                <a:cubicBezTo>
                  <a:pt x="499621" y="-3102"/>
                  <a:pt x="623740" y="179150"/>
                  <a:pt x="678730" y="216857"/>
                </a:cubicBezTo>
                <a:cubicBezTo>
                  <a:pt x="733720" y="254564"/>
                  <a:pt x="560896" y="227855"/>
                  <a:pt x="716438" y="226284"/>
                </a:cubicBezTo>
              </a:path>
            </a:pathLst>
          </a:custGeom>
          <a:noFill/>
          <a:ln>
            <a:solidFill>
              <a:srgbClr val="2185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14938C-A55F-F3E4-59BD-D9F9DB864A15}"/>
              </a:ext>
            </a:extLst>
          </p:cNvPr>
          <p:cNvSpPr/>
          <p:nvPr/>
        </p:nvSpPr>
        <p:spPr>
          <a:xfrm>
            <a:off x="721724" y="4417325"/>
            <a:ext cx="326796" cy="326796"/>
          </a:xfrm>
          <a:prstGeom prst="ellipse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A66685-F2C5-BB8E-8E9D-10B3D936F9BC}"/>
              </a:ext>
            </a:extLst>
          </p:cNvPr>
          <p:cNvSpPr/>
          <p:nvPr/>
        </p:nvSpPr>
        <p:spPr>
          <a:xfrm>
            <a:off x="1725953" y="4417325"/>
            <a:ext cx="326796" cy="326796"/>
          </a:xfrm>
          <a:prstGeom prst="ellipse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0F6577-D687-53CC-9937-6360451A89F7}"/>
              </a:ext>
            </a:extLst>
          </p:cNvPr>
          <p:cNvSpPr/>
          <p:nvPr/>
        </p:nvSpPr>
        <p:spPr>
          <a:xfrm>
            <a:off x="2730182" y="4417324"/>
            <a:ext cx="326796" cy="326796"/>
          </a:xfrm>
          <a:prstGeom prst="ellipse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6A1541-763A-E5B3-87E3-6777B2D6C5CA}"/>
              </a:ext>
            </a:extLst>
          </p:cNvPr>
          <p:cNvSpPr/>
          <p:nvPr/>
        </p:nvSpPr>
        <p:spPr>
          <a:xfrm>
            <a:off x="3746981" y="4404753"/>
            <a:ext cx="326796" cy="326796"/>
          </a:xfrm>
          <a:prstGeom prst="ellipse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DAF03C6-80A3-ED21-9E30-58344E24C465}"/>
              </a:ext>
            </a:extLst>
          </p:cNvPr>
          <p:cNvSpPr/>
          <p:nvPr/>
        </p:nvSpPr>
        <p:spPr>
          <a:xfrm>
            <a:off x="998242" y="4103024"/>
            <a:ext cx="1784808" cy="364577"/>
          </a:xfrm>
          <a:custGeom>
            <a:avLst/>
            <a:gdLst>
              <a:gd name="connsiteX0" fmla="*/ 0 w 1338606"/>
              <a:gd name="connsiteY0" fmla="*/ 273433 h 273433"/>
              <a:gd name="connsiteX1" fmla="*/ 820132 w 1338606"/>
              <a:gd name="connsiteY1" fmla="*/ 56 h 273433"/>
              <a:gd name="connsiteX2" fmla="*/ 1338606 w 1338606"/>
              <a:gd name="connsiteY2" fmla="*/ 254580 h 27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606" h="273433">
                <a:moveTo>
                  <a:pt x="0" y="273433"/>
                </a:moveTo>
                <a:cubicBezTo>
                  <a:pt x="298515" y="138315"/>
                  <a:pt x="597031" y="3198"/>
                  <a:pt x="820132" y="56"/>
                </a:cubicBezTo>
                <a:cubicBezTo>
                  <a:pt x="1043233" y="-3086"/>
                  <a:pt x="1190919" y="125747"/>
                  <a:pt x="1338606" y="254580"/>
                </a:cubicBezTo>
              </a:path>
            </a:pathLst>
          </a:custGeom>
          <a:noFill/>
          <a:ln>
            <a:solidFill>
              <a:srgbClr val="2185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1A025AA-411C-B6C6-091C-42A0CBBA8E2F}"/>
              </a:ext>
            </a:extLst>
          </p:cNvPr>
          <p:cNvSpPr/>
          <p:nvPr/>
        </p:nvSpPr>
        <p:spPr>
          <a:xfrm>
            <a:off x="1048518" y="4014321"/>
            <a:ext cx="2777765" cy="503556"/>
          </a:xfrm>
          <a:custGeom>
            <a:avLst/>
            <a:gdLst>
              <a:gd name="connsiteX0" fmla="*/ 0 w 2083324"/>
              <a:gd name="connsiteY0" fmla="*/ 377667 h 377667"/>
              <a:gd name="connsiteX1" fmla="*/ 1498862 w 2083324"/>
              <a:gd name="connsiteY1" fmla="*/ 595 h 377667"/>
              <a:gd name="connsiteX2" fmla="*/ 2083324 w 2083324"/>
              <a:gd name="connsiteY2" fmla="*/ 292826 h 37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3324" h="377667">
                <a:moveTo>
                  <a:pt x="0" y="377667"/>
                </a:moveTo>
                <a:cubicBezTo>
                  <a:pt x="575820" y="196201"/>
                  <a:pt x="1151641" y="14735"/>
                  <a:pt x="1498862" y="595"/>
                </a:cubicBezTo>
                <a:cubicBezTo>
                  <a:pt x="1846083" y="-13545"/>
                  <a:pt x="1976487" y="228410"/>
                  <a:pt x="2083324" y="292826"/>
                </a:cubicBezTo>
              </a:path>
            </a:pathLst>
          </a:custGeom>
          <a:noFill/>
          <a:ln>
            <a:solidFill>
              <a:srgbClr val="2185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9E2B4CA-7FE4-6A3B-CE91-53908BAD872D}"/>
              </a:ext>
            </a:extLst>
          </p:cNvPr>
          <p:cNvSpPr/>
          <p:nvPr/>
        </p:nvSpPr>
        <p:spPr>
          <a:xfrm>
            <a:off x="1966061" y="4289676"/>
            <a:ext cx="791852" cy="215633"/>
          </a:xfrm>
          <a:custGeom>
            <a:avLst/>
            <a:gdLst>
              <a:gd name="connsiteX0" fmla="*/ 0 w 593889"/>
              <a:gd name="connsiteY0" fmla="*/ 95737 h 161725"/>
              <a:gd name="connsiteX1" fmla="*/ 282804 w 593889"/>
              <a:gd name="connsiteY1" fmla="*/ 1469 h 161725"/>
              <a:gd name="connsiteX2" fmla="*/ 593889 w 593889"/>
              <a:gd name="connsiteY2" fmla="*/ 161725 h 1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889" h="161725">
                <a:moveTo>
                  <a:pt x="0" y="95737"/>
                </a:moveTo>
                <a:cubicBezTo>
                  <a:pt x="91911" y="43104"/>
                  <a:pt x="183823" y="-9529"/>
                  <a:pt x="282804" y="1469"/>
                </a:cubicBezTo>
                <a:cubicBezTo>
                  <a:pt x="381785" y="12467"/>
                  <a:pt x="487837" y="87096"/>
                  <a:pt x="593889" y="161725"/>
                </a:cubicBezTo>
              </a:path>
            </a:pathLst>
          </a:custGeom>
          <a:noFill/>
          <a:ln>
            <a:solidFill>
              <a:srgbClr val="FF9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368245-BC8E-F552-DDDF-11EC36ACDABD}"/>
              </a:ext>
            </a:extLst>
          </p:cNvPr>
          <p:cNvSpPr/>
          <p:nvPr/>
        </p:nvSpPr>
        <p:spPr>
          <a:xfrm>
            <a:off x="2041475" y="4693845"/>
            <a:ext cx="1847653" cy="327148"/>
          </a:xfrm>
          <a:custGeom>
            <a:avLst/>
            <a:gdLst>
              <a:gd name="connsiteX0" fmla="*/ 0 w 1385740"/>
              <a:gd name="connsiteY0" fmla="*/ 0 h 245361"/>
              <a:gd name="connsiteX1" fmla="*/ 707010 w 1385740"/>
              <a:gd name="connsiteY1" fmla="*/ 245097 h 245361"/>
              <a:gd name="connsiteX2" fmla="*/ 1385740 w 1385740"/>
              <a:gd name="connsiteY2" fmla="*/ 37707 h 2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740" h="245361">
                <a:moveTo>
                  <a:pt x="0" y="0"/>
                </a:moveTo>
                <a:cubicBezTo>
                  <a:pt x="238026" y="119406"/>
                  <a:pt x="476053" y="238813"/>
                  <a:pt x="707010" y="245097"/>
                </a:cubicBezTo>
                <a:cubicBezTo>
                  <a:pt x="937967" y="251381"/>
                  <a:pt x="1161853" y="144544"/>
                  <a:pt x="1385740" y="37707"/>
                </a:cubicBezTo>
              </a:path>
            </a:pathLst>
          </a:custGeom>
          <a:noFill/>
          <a:ln>
            <a:solidFill>
              <a:srgbClr val="FF9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58FA324-D2CC-FA6E-59B3-45258A214AF1}"/>
              </a:ext>
            </a:extLst>
          </p:cNvPr>
          <p:cNvSpPr/>
          <p:nvPr/>
        </p:nvSpPr>
        <p:spPr>
          <a:xfrm>
            <a:off x="3059571" y="4354438"/>
            <a:ext cx="678729" cy="163440"/>
          </a:xfrm>
          <a:custGeom>
            <a:avLst/>
            <a:gdLst>
              <a:gd name="connsiteX0" fmla="*/ 0 w 509047"/>
              <a:gd name="connsiteY0" fmla="*/ 122580 h 122580"/>
              <a:gd name="connsiteX1" fmla="*/ 226243 w 509047"/>
              <a:gd name="connsiteY1" fmla="*/ 31 h 122580"/>
              <a:gd name="connsiteX2" fmla="*/ 509047 w 509047"/>
              <a:gd name="connsiteY2" fmla="*/ 113153 h 12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047" h="122580">
                <a:moveTo>
                  <a:pt x="0" y="122580"/>
                </a:moveTo>
                <a:cubicBezTo>
                  <a:pt x="70701" y="62091"/>
                  <a:pt x="141402" y="1602"/>
                  <a:pt x="226243" y="31"/>
                </a:cubicBezTo>
                <a:cubicBezTo>
                  <a:pt x="311084" y="-1540"/>
                  <a:pt x="410065" y="55806"/>
                  <a:pt x="509047" y="1131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5B99F-4862-F5CE-286E-90AFB1A71360}"/>
                  </a:ext>
                </a:extLst>
              </p:cNvPr>
              <p:cNvSpPr txBox="1"/>
              <p:nvPr/>
            </p:nvSpPr>
            <p:spPr>
              <a:xfrm>
                <a:off x="187683" y="5236860"/>
                <a:ext cx="5738590" cy="50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buSzPct val="120000"/>
                </a:pPr>
                <a:r>
                  <a:rPr lang="en-US" dirty="0">
                    <a:solidFill>
                      <a:srgbClr val="C40C67"/>
                    </a:solidFill>
                  </a:rPr>
                  <a:t>|edges|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+…+1 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5B99F-4862-F5CE-286E-90AFB1A7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3" y="5236860"/>
                <a:ext cx="5738590" cy="503471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4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8C7786-E8AC-2F86-A3B3-29D23C7B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Closeness Centrality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8F798-2CF7-D6EA-39D3-9E8F3A3B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696" y="1623554"/>
            <a:ext cx="2844800" cy="2777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B0FF4-33B5-5191-E457-220BA0B1BEB1}"/>
              </a:ext>
            </a:extLst>
          </p:cNvPr>
          <p:cNvSpPr txBox="1"/>
          <p:nvPr/>
        </p:nvSpPr>
        <p:spPr>
          <a:xfrm>
            <a:off x="1030697" y="4601835"/>
            <a:ext cx="296432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C40C67"/>
                </a:solidFill>
                <a:latin typeface="Raleway" pitchFamily="2" charset="77"/>
              </a:rPr>
              <a:t>We get null values for all nodes, if the graph is not connected.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FA8E3-5D8C-B77A-89A7-10E7772E0C58}"/>
              </a:ext>
            </a:extLst>
          </p:cNvPr>
          <p:cNvSpPr txBox="1"/>
          <p:nvPr/>
        </p:nvSpPr>
        <p:spPr>
          <a:xfrm>
            <a:off x="1030696" y="5135316"/>
            <a:ext cx="2632635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i="1" dirty="0">
                <a:solidFill>
                  <a:srgbClr val="C40C67"/>
                </a:solidFill>
                <a:latin typeface="Raleway" pitchFamily="2" charset="77"/>
              </a:rPr>
              <a:t>Distance is infinity if a pair of nodes x and y are not connected. Any number divided by infinity is zero.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624D45-75A4-D1BE-A3AD-C66B2E31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3" y="1832242"/>
            <a:ext cx="2576356" cy="25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98B65-4FEA-DB69-BB6D-5578F7E08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943" y="4601835"/>
            <a:ext cx="3818965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22CDC-23B0-F91E-4F3E-2CE87ACE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5FE60CF-6A16-273A-2E72-57604FE8F1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14346" lvl="1" indent="-342900"/>
                <a:r>
                  <a:rPr lang="en-HK" sz="1600" dirty="0"/>
                  <a:t>Replace the </a:t>
                </a:r>
                <a:r>
                  <a:rPr lang="en-HK" sz="1600" dirty="0">
                    <a:solidFill>
                      <a:srgbClr val="C40C67"/>
                    </a:solidFill>
                  </a:rPr>
                  <a:t>average distance with the harmonic mean </a:t>
                </a:r>
                <a:r>
                  <a:rPr lang="en-HK" sz="1600" dirty="0"/>
                  <a:t>of all distances.</a:t>
                </a:r>
              </a:p>
              <a:p>
                <a:pPr marL="857237" lvl="2" indent="-342900"/>
                <a:r>
                  <a:rPr lang="en-HK" sz="1600" b="0" i="0" dirty="0">
                    <a:solidFill>
                      <a:schemeClr val="tx1"/>
                    </a:solidFill>
                    <a:effectLst/>
                    <a:latin typeface="Public Sans"/>
                  </a:rPr>
                  <a:t>The </a:t>
                </a:r>
                <a14:m>
                  <m:oMath xmlns:m="http://schemas.openxmlformats.org/officeDocument/2006/math">
                    <m:r>
                      <a:rPr lang="en-HK" sz="1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sz="1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1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sz="1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HK" sz="1600" b="0" i="0" dirty="0">
                    <a:solidFill>
                      <a:schemeClr val="tx1"/>
                    </a:solidFill>
                    <a:effectLst/>
                    <a:latin typeface="Public Sans"/>
                  </a:rPr>
                  <a:t> distances between every pair of distinct nodes.</a:t>
                </a:r>
                <a:br>
                  <a:rPr lang="en-HK" sz="1600" b="0" i="0" dirty="0">
                    <a:solidFill>
                      <a:srgbClr val="5E636A"/>
                    </a:solidFill>
                    <a:effectLst/>
                    <a:latin typeface="Public Sans"/>
                  </a:rPr>
                </a:b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h𝑎𝑟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600" b="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HK" sz="1600" b="0" i="0" dirty="0">
                  <a:solidFill>
                    <a:srgbClr val="5E636A"/>
                  </a:solidFill>
                  <a:effectLst/>
                  <a:latin typeface="Public Sans"/>
                </a:endParaRPr>
              </a:p>
              <a:p>
                <a:pPr marL="857237" lvl="2" indent="-342900"/>
                <a:r>
                  <a:rPr lang="en-HK" sz="1600" dirty="0"/>
                  <a:t>Strongly correlated to closeness centrality</a:t>
                </a:r>
              </a:p>
              <a:p>
                <a:pPr marL="857237" lvl="2" indent="-342900"/>
                <a:r>
                  <a:rPr lang="en-HK" sz="1600" dirty="0"/>
                  <a:t>Naturally also </a:t>
                </a:r>
                <a:r>
                  <a:rPr lang="en-HK" sz="1600" dirty="0">
                    <a:solidFill>
                      <a:srgbClr val="C40C67"/>
                    </a:solidFill>
                  </a:rPr>
                  <a:t>accounts for nodes y that cannot reach node x</a:t>
                </a:r>
                <a:r>
                  <a:rPr lang="en-HK" sz="1600" dirty="0"/>
                  <a:t>.</a:t>
                </a:r>
              </a:p>
              <a:p>
                <a:pPr marL="857237" lvl="2" indent="-342900"/>
                <a:r>
                  <a:rPr lang="en-HK" sz="1600" dirty="0"/>
                  <a:t>Can be applied to graphs that are </a:t>
                </a:r>
                <a:r>
                  <a:rPr lang="en-HK" sz="1600" dirty="0">
                    <a:solidFill>
                      <a:srgbClr val="C40C67"/>
                    </a:solidFill>
                  </a:rPr>
                  <a:t>not strongly connected</a:t>
                </a:r>
                <a:br>
                  <a:rPr lang="en-HK" sz="1600" b="0" i="0" dirty="0">
                    <a:solidFill>
                      <a:srgbClr val="5E636A"/>
                    </a:solidFill>
                    <a:effectLst/>
                    <a:latin typeface="Public Sans"/>
                  </a:rPr>
                </a:br>
                <a:endParaRPr lang="en-US" sz="16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5FE60CF-6A16-273A-2E72-57604FE8F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66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FE741-EF9C-F62B-E5F5-FDF84C3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ADE73-8A8B-46B4-CF85-815EB3FE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263" y="3191818"/>
            <a:ext cx="2658533" cy="2607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10B1C-CAD4-21AA-610E-1E3EF0E150A9}"/>
                  </a:ext>
                </a:extLst>
              </p:cNvPr>
              <p:cNvSpPr txBox="1"/>
              <p:nvPr/>
            </p:nvSpPr>
            <p:spPr>
              <a:xfrm>
                <a:off x="699247" y="1954097"/>
                <a:ext cx="451892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h𝑎𝑟𝑚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US" sz="2400" dirty="0">
                  <a:solidFill>
                    <a:srgbClr val="2185C5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10B1C-CAD4-21AA-610E-1E3EF0E1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1954097"/>
                <a:ext cx="4518929" cy="786177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A45628-0887-573F-C355-336A379E6287}"/>
              </a:ext>
            </a:extLst>
          </p:cNvPr>
          <p:cNvCxnSpPr>
            <a:cxnSpLocks/>
          </p:cNvCxnSpPr>
          <p:nvPr/>
        </p:nvCxnSpPr>
        <p:spPr>
          <a:xfrm>
            <a:off x="2253379" y="2867473"/>
            <a:ext cx="185768" cy="31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63FA97-A4AB-365A-CD2C-2A0F0EDE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vs Harmonic Centrality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45506-163D-3D18-7D3D-B5D6A2FFBB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298" y="1959038"/>
            <a:ext cx="2536055" cy="2595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6EA63-EF4D-18EF-68E9-A955C77A81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847" y="1918954"/>
            <a:ext cx="2536053" cy="2635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06612-D6F9-EA69-4CC7-DDDD5FE5EC94}"/>
              </a:ext>
            </a:extLst>
          </p:cNvPr>
          <p:cNvSpPr txBox="1"/>
          <p:nvPr/>
        </p:nvSpPr>
        <p:spPr>
          <a:xfrm>
            <a:off x="2100368" y="4554072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20052"/>
                </a:solidFill>
                <a:latin typeface="Raleway" pitchFamily="2" charset="77"/>
              </a:rPr>
              <a:t>Closeness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0571E-B136-10E1-0026-134CAA80619D}"/>
              </a:ext>
            </a:extLst>
          </p:cNvPr>
          <p:cNvSpPr txBox="1"/>
          <p:nvPr/>
        </p:nvSpPr>
        <p:spPr>
          <a:xfrm>
            <a:off x="5293221" y="455407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20052"/>
                </a:solidFill>
                <a:latin typeface="Raleway" pitchFamily="2" charset="77"/>
              </a:rPr>
              <a:t>Harmonic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EF7EC-2FBE-ABBC-A8A5-7861D6834B2E}"/>
              </a:ext>
            </a:extLst>
          </p:cNvPr>
          <p:cNvSpPr txBox="1"/>
          <p:nvPr/>
        </p:nvSpPr>
        <p:spPr>
          <a:xfrm>
            <a:off x="1513297" y="4964440"/>
            <a:ext cx="281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85C5"/>
                </a:solidFill>
                <a:latin typeface="Raleway" pitchFamily="2" charset="77"/>
              </a:rPr>
              <a:t>Red nodes are close to all the other nodes.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D2061-9414-33AB-93D5-AB2E02C9144A}"/>
              </a:ext>
            </a:extLst>
          </p:cNvPr>
          <p:cNvSpPr txBox="1"/>
          <p:nvPr/>
        </p:nvSpPr>
        <p:spPr>
          <a:xfrm>
            <a:off x="4572000" y="4964439"/>
            <a:ext cx="318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85C5"/>
                </a:solidFill>
                <a:latin typeface="Raleway" pitchFamily="2" charset="77"/>
              </a:rPr>
              <a:t>Red nodes are close to all the other nodes and have larger degrees.</a:t>
            </a:r>
          </a:p>
        </p:txBody>
      </p:sp>
    </p:spTree>
    <p:extLst>
      <p:ext uri="{BB962C8B-B14F-4D97-AF65-F5344CB8AC3E}">
        <p14:creationId xmlns:p14="http://schemas.microsoft.com/office/powerpoint/2010/main" val="925100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2C55B-FE3C-BC02-13E8-154D8424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Brokerage not captured by degree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7F8F1-60CF-0298-8F21-81F651E7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09" y="1944140"/>
            <a:ext cx="4821420" cy="3421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9783B-3B2A-18D0-CF26-75FC6CE3B2D2}"/>
              </a:ext>
            </a:extLst>
          </p:cNvPr>
          <p:cNvSpPr txBox="1"/>
          <p:nvPr/>
        </p:nvSpPr>
        <p:spPr>
          <a:xfrm>
            <a:off x="2415394" y="5446197"/>
            <a:ext cx="427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40C67"/>
                </a:solidFill>
              </a:rPr>
              <a:t>Brokerage: a node lies between other people.</a:t>
            </a:r>
          </a:p>
          <a:p>
            <a:r>
              <a:rPr lang="en-US" sz="1600" dirty="0">
                <a:solidFill>
                  <a:srgbClr val="C40C67"/>
                </a:solidFill>
              </a:rPr>
              <a:t>E.g. X plays more of a brokerage role than Y </a:t>
            </a:r>
          </a:p>
        </p:txBody>
      </p:sp>
    </p:spTree>
    <p:extLst>
      <p:ext uri="{BB962C8B-B14F-4D97-AF65-F5344CB8AC3E}">
        <p14:creationId xmlns:p14="http://schemas.microsoft.com/office/powerpoint/2010/main" val="1205388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248B4-4DA3-F7CE-2AAD-5A1221EB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Betweenness Centrality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D3ADC-C717-4324-F7ED-8E9C24D08A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Intuition: </a:t>
            </a:r>
          </a:p>
          <a:p>
            <a:pPr lvl="2">
              <a:buSzPct val="120000"/>
            </a:pPr>
            <a:r>
              <a:rPr lang="en-US" sz="1400" dirty="0"/>
              <a:t>How many pairs of individuals would have to go through you in order to reach one another in the minimum number of hops.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D9E50-4FA0-5686-63F9-5BA5B5E0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936" y="2813765"/>
            <a:ext cx="4711159" cy="1302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8D88A-68BA-9C5D-3E84-C2AC08154AC8}"/>
                  </a:ext>
                </a:extLst>
              </p:cNvPr>
              <p:cNvSpPr txBox="1"/>
              <p:nvPr/>
            </p:nvSpPr>
            <p:spPr>
              <a:xfrm>
                <a:off x="1190936" y="4505976"/>
                <a:ext cx="3137462" cy="102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8D88A-68BA-9C5D-3E84-C2AC08154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36" y="4505976"/>
                <a:ext cx="3137462" cy="1023293"/>
              </a:xfrm>
              <a:prstGeom prst="rect">
                <a:avLst/>
              </a:prstGeom>
              <a:blipFill>
                <a:blip r:embed="rId3"/>
                <a:stretch>
                  <a:fillRect t="-124390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38198-B7FE-2E25-D384-C18F75885219}"/>
                  </a:ext>
                </a:extLst>
              </p:cNvPr>
              <p:cNvSpPr txBox="1"/>
              <p:nvPr/>
            </p:nvSpPr>
            <p:spPr>
              <a:xfrm>
                <a:off x="4389948" y="4575695"/>
                <a:ext cx="3835322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= the number of shortest paths connecting node s with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38198-B7FE-2E25-D384-C18F7588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8" y="4575695"/>
                <a:ext cx="3835322" cy="595548"/>
              </a:xfrm>
              <a:prstGeom prst="rect">
                <a:avLst/>
              </a:prstGeom>
              <a:blipFill>
                <a:blip r:embed="rId4"/>
                <a:stretch>
                  <a:fillRect l="-660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06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0032D-9EFF-4877-FB12-47D4498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Betweenness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B4086-A0C1-F2C4-AFB6-84EF022E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51" y="1734509"/>
            <a:ext cx="5094252" cy="4645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74E1C-5DBF-6EF3-B72E-8358C73A4863}"/>
                  </a:ext>
                </a:extLst>
              </p:cNvPr>
              <p:cNvSpPr txBox="1"/>
              <p:nvPr/>
            </p:nvSpPr>
            <p:spPr>
              <a:xfrm>
                <a:off x="2449070" y="3188283"/>
                <a:ext cx="4572000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𝑏𝑒𝑡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5−1</m:t>
                              </m:r>
                            </m:e>
                          </m:d>
                        </m:num>
                        <m:den>
                          <m:r>
                            <a:rPr lang="en-US" sz="2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74E1C-5DBF-6EF3-B72E-8358C73A4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070" y="3188283"/>
                <a:ext cx="4572000" cy="806696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5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9BDB9F-998C-7AD6-C40C-258566D7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Betweenness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43D3A-354E-FAC6-7A00-0E512E7802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3337089"/>
            <a:ext cx="8367942" cy="2869178"/>
          </a:xfrm>
        </p:spPr>
        <p:txBody>
          <a:bodyPr>
            <a:normAutofit/>
          </a:bodyPr>
          <a:lstStyle/>
          <a:p>
            <a:pPr marL="514346" lvl="1" indent="-342900"/>
            <a:r>
              <a:rPr lang="en-HK" sz="1600" dirty="0"/>
              <a:t>A lies between no two other vertices</a:t>
            </a:r>
          </a:p>
          <a:p>
            <a:pPr marL="514346" lvl="1" indent="-342900"/>
            <a:r>
              <a:rPr lang="en-HK" sz="1600" dirty="0"/>
              <a:t>B lies between A and 3 other vertices: C, D, and E</a:t>
            </a:r>
          </a:p>
          <a:p>
            <a:pPr marL="514346" lvl="1" indent="-342900"/>
            <a:r>
              <a:rPr lang="en-HK" sz="1600" dirty="0"/>
              <a:t>C lies between 4 pairs of vertices (A,D),(A,E),(B,D),(B,E)</a:t>
            </a:r>
          </a:p>
          <a:p>
            <a:pPr marL="514346" lvl="1" indent="-342900"/>
            <a:r>
              <a:rPr lang="en-HK" sz="1600" dirty="0"/>
              <a:t>There are no alternate paths for these pairs to take, so C gets full credit.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3C14B-7ED8-D2DE-FCB1-DD76908CB9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18" y="1659922"/>
            <a:ext cx="7015397" cy="1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7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6A103-BA82-E670-0D61-137B186C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Betweenness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5E464-36EF-B150-42F9-E8B58C6B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9332" y="1571348"/>
            <a:ext cx="4756561" cy="47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0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9733-574C-B8AD-60BB-5ECBE302A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8073-68FF-24E7-1FDE-03E5EDF2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Betweenness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399AAE4-BE11-A83B-C41C-26E089F3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53" y="1875797"/>
            <a:ext cx="4021271" cy="4104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47464-9532-6C7D-2402-8F7F48F42B06}"/>
              </a:ext>
            </a:extLst>
          </p:cNvPr>
          <p:cNvSpPr txBox="1"/>
          <p:nvPr/>
        </p:nvSpPr>
        <p:spPr>
          <a:xfrm>
            <a:off x="5001112" y="2905569"/>
            <a:ext cx="37345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Why do C and D each have betweenness of 1 ?</a:t>
            </a:r>
            <a:endParaRPr lang="en-HK" sz="1400" dirty="0">
              <a:solidFill>
                <a:srgbClr val="C40C67"/>
              </a:solidFill>
              <a:latin typeface="Raleway" pitchFamily="2" charset="77"/>
            </a:endParaRPr>
          </a:p>
          <a:p>
            <a:pPr marL="285750" lvl="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Why B has betweenness of 3.5 ?</a:t>
            </a:r>
            <a:endParaRPr lang="en-HK" sz="1400" dirty="0">
              <a:solidFill>
                <a:srgbClr val="C40C67"/>
              </a:solidFill>
              <a:latin typeface="Raleway" pitchFamily="2" charset="77"/>
            </a:endParaRPr>
          </a:p>
          <a:p>
            <a:pPr marL="285750" lvl="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C40C67"/>
                </a:solidFill>
                <a:latin typeface="Raleway" pitchFamily="2" charset="77"/>
              </a:rPr>
              <a:t>What is the betweenness of node E ?</a:t>
            </a:r>
            <a:endParaRPr lang="en-HK" sz="1400" dirty="0">
              <a:solidFill>
                <a:srgbClr val="C40C67"/>
              </a:solidFill>
              <a:latin typeface="Raleway" pitchFamily="2" charset="77"/>
            </a:endParaRPr>
          </a:p>
          <a:p>
            <a:endParaRPr lang="en-US" sz="1400" dirty="0">
              <a:solidFill>
                <a:srgbClr val="C40C67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8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3739C22-88A2-320D-55E0-24EECF418C3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The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40C67"/>
                    </a:solidFill>
                  </a:rPr>
                  <a:t> </a:t>
                </a:r>
                <a:r>
                  <a:rPr lang="en-US" sz="1600" dirty="0"/>
                  <a:t>of a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2185C5"/>
                    </a:solidFill>
                  </a:rPr>
                  <a:t> </a:t>
                </a:r>
                <a:r>
                  <a:rPr lang="en-US" sz="1600" dirty="0"/>
                  <a:t>is:</a:t>
                </a:r>
              </a:p>
              <a:p>
                <a:pPr lvl="2">
                  <a:buSzPct val="120000"/>
                </a:pPr>
                <a:r>
                  <a:rPr lang="en-US" sz="1400" dirty="0"/>
                  <a:t>The number of edges that are incident to the vertex</a:t>
                </a:r>
              </a:p>
              <a:p>
                <a:pPr lvl="3"/>
                <a:r>
                  <a:rPr lang="en-US" sz="1200" dirty="0"/>
                  <a:t>The number of adjacent vertices.</a:t>
                </a:r>
              </a:p>
              <a:p>
                <a:r>
                  <a:rPr lang="en-US" sz="1600" dirty="0"/>
                  <a:t>The average degree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600" b="0" i="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6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40C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6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sz="1600" dirty="0"/>
                  <a:t>The actual number of edges in a graph: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600" b="0" i="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𝑁𝑘</m:t>
                        </m:r>
                      </m:num>
                      <m:den>
                        <m:r>
                          <a:rPr lang="en-US" sz="16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sz="1600" dirty="0">
                    <a:solidFill>
                      <a:srgbClr val="C40C67"/>
                    </a:solidFill>
                  </a:rPr>
                  <a:t>Density of the graph</a:t>
                </a:r>
              </a:p>
              <a:p>
                <a:pPr lvl="2"/>
                <a:r>
                  <a:rPr lang="en-US" sz="1400" dirty="0"/>
                  <a:t>actual number of edges / maximum number of edges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𝑁𝑘</m:t>
                        </m:r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−1)/2</m:t>
                        </m:r>
                      </m:den>
                    </m:f>
                    <m:r>
                      <a:rPr lang="en-US" sz="14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1400" i="1">
                        <a:solidFill>
                          <a:srgbClr val="C40C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400" dirty="0"/>
              </a:p>
              <a:p>
                <a:pPr lvl="2"/>
                <a:r>
                  <a:rPr lang="en-US" sz="1400" dirty="0"/>
                  <a:t>For any fixed </a:t>
                </a:r>
                <a:r>
                  <a:rPr lang="en-US" sz="1400" dirty="0">
                    <a:solidFill>
                      <a:srgbClr val="C40C67"/>
                    </a:solidFill>
                  </a:rPr>
                  <a:t>k</a:t>
                </a:r>
                <a:r>
                  <a:rPr lang="en-US" sz="1400" dirty="0"/>
                  <a:t>, as </a:t>
                </a:r>
                <a:r>
                  <a:rPr lang="en-US" sz="1400" dirty="0">
                    <a:solidFill>
                      <a:srgbClr val="C40C67"/>
                    </a:solidFill>
                  </a:rPr>
                  <a:t>N become sufficient large</a:t>
                </a:r>
                <a:r>
                  <a:rPr lang="en-US" sz="1400" dirty="0"/>
                  <a:t>, the network will be “</a:t>
                </a:r>
                <a:r>
                  <a:rPr lang="en-US" sz="1400" dirty="0">
                    <a:solidFill>
                      <a:srgbClr val="C40C67"/>
                    </a:solidFill>
                  </a:rPr>
                  <a:t>sparse</a:t>
                </a:r>
                <a:r>
                  <a:rPr lang="en-US" sz="1400" dirty="0"/>
                  <a:t>”.</a:t>
                </a:r>
              </a:p>
              <a:p>
                <a:pPr lvl="3">
                  <a:buSzPct val="120000"/>
                </a:pPr>
                <a:r>
                  <a:rPr lang="en-US" sz="1400" dirty="0">
                    <a:solidFill>
                      <a:srgbClr val="C40C67"/>
                    </a:solidFill>
                  </a:rPr>
                  <a:t>much fewer links than the possible maximum number of links 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3739C22-88A2-320D-55E0-24EECF418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8C97E6-3B50-2659-FFA5-DBE39763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7680" y="1571348"/>
            <a:ext cx="3107965" cy="17515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132D9C-9613-99C1-6A52-35F71A72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 undirected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7220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00A1DA-4C3D-ED23-8D9D-2E5D2436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13" y="2650206"/>
            <a:ext cx="4894108" cy="33132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5193C2-93C3-3270-D0AF-79087503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Betweenness Centrality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C4FAC5-D013-76EA-3D86-126C7A8E10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C40C67"/>
                </a:solidFill>
              </a:rPr>
              <a:t>Edge Betweenness</a:t>
            </a:r>
            <a:r>
              <a:rPr lang="en-US" sz="1600" dirty="0"/>
              <a:t>: </a:t>
            </a:r>
          </a:p>
          <a:p>
            <a:pPr lvl="2">
              <a:buSzPct val="120000"/>
            </a:pPr>
            <a:r>
              <a:rPr lang="en-US" sz="1400" dirty="0"/>
              <a:t>Number of shortest paths passing over the edge.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F2E75-DF72-D674-BBB8-9D988F7A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9634" y="2919517"/>
            <a:ext cx="2362784" cy="13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6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E1374-1CFA-37D4-EB81-51476C08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4805" y="2133737"/>
            <a:ext cx="5796197" cy="39143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F16DD28-EC5D-2A5C-CE58-9737DFCF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Betweenness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F9D578-9623-5141-DBEC-B72E079976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Example of </a:t>
            </a:r>
            <a:r>
              <a:rPr lang="en-HK" sz="1600" dirty="0"/>
              <a:t>Facebook network: </a:t>
            </a:r>
          </a:p>
          <a:p>
            <a:pPr lvl="2">
              <a:buSzPct val="120000"/>
            </a:pPr>
            <a:r>
              <a:rPr lang="en-HK" sz="1400" dirty="0"/>
              <a:t>nodes are:</a:t>
            </a:r>
          </a:p>
          <a:p>
            <a:pPr lvl="3">
              <a:buSzPct val="120000"/>
            </a:pPr>
            <a:r>
              <a:rPr lang="en-HK" sz="1400" dirty="0"/>
              <a:t>sized by degree</a:t>
            </a:r>
          </a:p>
          <a:p>
            <a:pPr lvl="3">
              <a:buSzPct val="120000"/>
            </a:pPr>
            <a:r>
              <a:rPr lang="en-HK" sz="1400" dirty="0"/>
              <a:t>coloured by betweenness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3269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083435-07D5-1758-ECB4-035B7140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Centrality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15625-0E0E-7DA3-C662-713A6152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00" y="1960542"/>
            <a:ext cx="7569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1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2CCFE-216D-6F23-1B9D-BE410D6F4B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8639" y="2322117"/>
            <a:ext cx="2596735" cy="237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C2B22-5BE4-C8D8-95E8-A1DE734C1A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2082" y="2247476"/>
            <a:ext cx="2533542" cy="24470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936D83-2CC1-E5CD-0381-6C8EF313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Centrality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AB5A4-3C94-7B8B-0568-892735EB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89" y="2322117"/>
            <a:ext cx="2897981" cy="2686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5A4C78-BC14-0172-D458-2F70CDDE6B34}"/>
              </a:ext>
            </a:extLst>
          </p:cNvPr>
          <p:cNvSpPr txBox="1"/>
          <p:nvPr/>
        </p:nvSpPr>
        <p:spPr>
          <a:xfrm>
            <a:off x="6333478" y="5165999"/>
            <a:ext cx="2270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Betweenness Centrality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91EE6-54E9-D4E5-FED2-C10D12F6EFC0}"/>
              </a:ext>
            </a:extLst>
          </p:cNvPr>
          <p:cNvSpPr txBox="1"/>
          <p:nvPr/>
        </p:nvSpPr>
        <p:spPr>
          <a:xfrm>
            <a:off x="863469" y="5155372"/>
            <a:ext cx="17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Degree Centrality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7D302-ACC1-A787-7A5F-9A3BD08304EA}"/>
              </a:ext>
            </a:extLst>
          </p:cNvPr>
          <p:cNvSpPr txBox="1"/>
          <p:nvPr/>
        </p:nvSpPr>
        <p:spPr>
          <a:xfrm>
            <a:off x="3772182" y="5165999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Closeness Centrality</a:t>
            </a:r>
          </a:p>
        </p:txBody>
      </p:sp>
    </p:spTree>
    <p:extLst>
      <p:ext uri="{BB962C8B-B14F-4D97-AF65-F5344CB8AC3E}">
        <p14:creationId xmlns:p14="http://schemas.microsoft.com/office/powerpoint/2010/main" val="3670698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A565E-9638-1001-A042-49454E76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Centrality Measures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F51A8-E90D-E071-3FA9-00D0FBE4F0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Connectivity-based Measures</a:t>
            </a:r>
          </a:p>
          <a:p>
            <a:pPr lvl="2">
              <a:buSzPct val="120000"/>
            </a:pPr>
            <a:r>
              <a:rPr lang="en-HK" sz="1400" dirty="0"/>
              <a:t>Based on the eigen-structure of some graph-related matrix</a:t>
            </a:r>
            <a:r>
              <a:rPr lang="en-US" sz="14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C85AA-587C-B534-C04D-AEB1BF4A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0" y="2560019"/>
            <a:ext cx="6294599" cy="14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9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48823-4DA3-D22B-2756-F1E39FDB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Connectivity-based Measures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56BEBE-44FF-C844-51C5-48FAEAF7CE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Intuition: A </a:t>
            </a:r>
            <a:r>
              <a:rPr lang="en-US" sz="1600" dirty="0">
                <a:solidFill>
                  <a:srgbClr val="C40C67"/>
                </a:solidFill>
              </a:rPr>
              <a:t>node’s centrality is a function of the centrality of its neighbors</a:t>
            </a:r>
            <a:r>
              <a:rPr lang="en-US" sz="1600" dirty="0"/>
              <a:t>. </a:t>
            </a:r>
          </a:p>
          <a:p>
            <a:pPr lvl="2">
              <a:buSzPct val="120000"/>
            </a:pPr>
            <a:r>
              <a:rPr lang="en-US" sz="1400" dirty="0">
                <a:solidFill>
                  <a:srgbClr val="C40C67"/>
                </a:solidFill>
              </a:rPr>
              <a:t>Nodes connected to central nodes has a larger centrality </a:t>
            </a:r>
            <a:r>
              <a:rPr lang="en-US" sz="1400" dirty="0"/>
              <a:t>score than those connected to non-central nodes. </a:t>
            </a:r>
          </a:p>
          <a:p>
            <a:pPr lvl="3">
              <a:buSzPct val="120000"/>
            </a:pPr>
            <a:r>
              <a:rPr lang="en-US" sz="1400" dirty="0">
                <a:solidFill>
                  <a:srgbClr val="C40C67"/>
                </a:solidFill>
              </a:rPr>
              <a:t>Eigenvector Centrality</a:t>
            </a:r>
          </a:p>
          <a:p>
            <a:pPr lvl="3">
              <a:buSzPct val="120000"/>
            </a:pPr>
            <a:r>
              <a:rPr lang="en-US" sz="1400" dirty="0">
                <a:solidFill>
                  <a:srgbClr val="C40C67"/>
                </a:solidFill>
              </a:rPr>
              <a:t>Katz’s Index</a:t>
            </a:r>
          </a:p>
        </p:txBody>
      </p:sp>
    </p:spTree>
    <p:extLst>
      <p:ext uri="{BB962C8B-B14F-4D97-AF65-F5344CB8AC3E}">
        <p14:creationId xmlns:p14="http://schemas.microsoft.com/office/powerpoint/2010/main" val="300074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97963-937C-1898-36A9-33083DC9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Eigenvector Centrality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0F447-FEE1-A353-7966-3C0AD86DB43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Your centrality depends on the centralities of your neighbors.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BB480-AD4D-BD08-A6F0-0A09E061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54" y="2123870"/>
            <a:ext cx="5147733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7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AC736-E92E-C423-2EB7-02027C78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Centrality vs Eigenvector Centrality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DF568-DE25-8B1F-C402-8F5843D5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0145" y="2487681"/>
            <a:ext cx="3813555" cy="305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F9499-29EC-EA31-4432-73BA3C53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113" y="2487681"/>
            <a:ext cx="3150705" cy="34199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B8D4EFD-AEFB-0FBD-DF75-7B0D2149ACBF}"/>
              </a:ext>
            </a:extLst>
          </p:cNvPr>
          <p:cNvSpPr/>
          <p:nvPr/>
        </p:nvSpPr>
        <p:spPr>
          <a:xfrm>
            <a:off x="1961322" y="2712281"/>
            <a:ext cx="326887" cy="32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B1A113-1165-A2B8-4384-45EA72EC037C}"/>
              </a:ext>
            </a:extLst>
          </p:cNvPr>
          <p:cNvSpPr/>
          <p:nvPr/>
        </p:nvSpPr>
        <p:spPr>
          <a:xfrm>
            <a:off x="2124765" y="5375081"/>
            <a:ext cx="326887" cy="32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5A668C-CE28-19F3-648B-E63DC6FD8DCE}"/>
              </a:ext>
            </a:extLst>
          </p:cNvPr>
          <p:cNvSpPr/>
          <p:nvPr/>
        </p:nvSpPr>
        <p:spPr>
          <a:xfrm>
            <a:off x="5817703" y="5321186"/>
            <a:ext cx="326887" cy="32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937243-FCE0-694E-76D3-54E3A629E49E}"/>
              </a:ext>
            </a:extLst>
          </p:cNvPr>
          <p:cNvSpPr/>
          <p:nvPr/>
        </p:nvSpPr>
        <p:spPr>
          <a:xfrm>
            <a:off x="5654259" y="2786490"/>
            <a:ext cx="326887" cy="32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1289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6350D-BBF1-DA6A-BDB8-2AD02AF8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Eigenvector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544FC0-D340-8C5E-EF25-C14964B66A4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3" y="1686757"/>
                <a:ext cx="8239669" cy="45195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HK" sz="1600" dirty="0"/>
                  <a:t>Measure of the </a:t>
                </a:r>
                <a:r>
                  <a:rPr lang="en-HK" sz="1600" dirty="0">
                    <a:solidFill>
                      <a:srgbClr val="C40C67"/>
                    </a:solidFill>
                  </a:rPr>
                  <a:t>influence</a:t>
                </a:r>
                <a:r>
                  <a:rPr lang="en-HK" sz="1600" dirty="0"/>
                  <a:t> of a node in a network.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HK" sz="1400" dirty="0"/>
                  <a:t>Every node starts with the same score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HK" sz="1400" dirty="0"/>
                  <a:t>Each node gives away its score to its successors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𝑒𝑖𝑔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𝑒𝑖𝑔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/>
              </a:p>
              <a:p>
                <a:pPr lvl="3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𝑒𝑖𝑔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converges to the dominant eigenvector of adjacent matrix A</a:t>
                </a:r>
              </a:p>
              <a:p>
                <a:pPr lvl="3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converges to the dominant eigenvalue of adjacent matrix A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/>
                  <a:t>Equivalently, eigen-centrality is the eigenvector corresponds to the dominant eigenvalue(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) of A</a:t>
                </a:r>
              </a:p>
              <a:p>
                <a:pPr lvl="3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400" dirty="0"/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>
                    <a:solidFill>
                      <a:srgbClr val="C40C67"/>
                    </a:solidFill>
                  </a:rPr>
                  <a:t>Problem: Graph should be strongly connected !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544FC0-D340-8C5E-EF25-C14964B66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3" y="1686757"/>
                <a:ext cx="8239669" cy="4519510"/>
              </a:xfrm>
              <a:blipFill>
                <a:blip r:embed="rId2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519021-23D8-A1E9-9A75-6FB847A48BF6}"/>
                  </a:ext>
                </a:extLst>
              </p:cNvPr>
              <p:cNvSpPr txBox="1"/>
              <p:nvPr/>
            </p:nvSpPr>
            <p:spPr>
              <a:xfrm>
                <a:off x="2872417" y="3291399"/>
                <a:ext cx="2816990" cy="297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33" dirty="0">
                    <a:solidFill>
                      <a:srgbClr val="C40C67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333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333" i="1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333" dirty="0">
                    <a:solidFill>
                      <a:srgbClr val="C40C67"/>
                    </a:solidFill>
                    <a:latin typeface="Raleway" pitchFamily="2" charset="77"/>
                  </a:rPr>
                  <a:t>Normalization constant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519021-23D8-A1E9-9A75-6FB847A48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17" y="3291399"/>
                <a:ext cx="2816990" cy="297454"/>
              </a:xfrm>
              <a:prstGeom prst="rect">
                <a:avLst/>
              </a:prstGeom>
              <a:blipFill>
                <a:blip r:embed="rId3"/>
                <a:stretch>
                  <a:fillRect l="-450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23246E-88C8-34A2-D008-3EBEC925681A}"/>
                  </a:ext>
                </a:extLst>
              </p:cNvPr>
              <p:cNvSpPr txBox="1"/>
              <p:nvPr/>
            </p:nvSpPr>
            <p:spPr>
              <a:xfrm>
                <a:off x="5528488" y="2769013"/>
                <a:ext cx="93281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23246E-88C8-34A2-D008-3EBEC925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88" y="2769013"/>
                <a:ext cx="932819" cy="819840"/>
              </a:xfrm>
              <a:prstGeom prst="rect">
                <a:avLst/>
              </a:prstGeom>
              <a:blipFill>
                <a:blip r:embed="rId4"/>
                <a:stretch>
                  <a:fillRect l="-54054" t="-90909" r="-14865" b="-1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7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19388-C1C3-CCDB-E937-630325AC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E83D82-644B-410B-8234-335B95C610B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1600" dirty="0"/>
                  <a:t>Power Iteration: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/>
                  <a:t>Step 1: Set c(0) = 1, k = 1</a:t>
                </a: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/>
                  <a:t>Step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𝐴𝑐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/>
                  <a:t>Step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d>
                          <m:d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dirty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dirty="0" smtClean="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:r>
                  <a:rPr lang="en-US" sz="1400" dirty="0"/>
                  <a:t>Step 4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𝐺𝑜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E83D82-644B-410B-8234-335B95C6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ADA9E8A-CA37-E5D9-477B-B87BDA03D9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171" y="960648"/>
            <a:ext cx="3048000" cy="2015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6AFD2-9AC9-6524-DB94-BC666975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963" y="3322282"/>
            <a:ext cx="1879600" cy="172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28572B-C308-B1F9-C5AB-BAEBFAB664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3638" y="3584674"/>
            <a:ext cx="372533" cy="1422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1F1572-B08B-E26F-B333-C2F2792C3877}"/>
              </a:ext>
            </a:extLst>
          </p:cNvPr>
          <p:cNvSpPr txBox="1"/>
          <p:nvPr/>
        </p:nvSpPr>
        <p:spPr>
          <a:xfrm>
            <a:off x="4572000" y="4090693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920F1C-81D0-8A1B-E4B2-2244B00CB3C4}"/>
              </a:ext>
            </a:extLst>
          </p:cNvPr>
          <p:cNvSpPr txBox="1"/>
          <p:nvPr/>
        </p:nvSpPr>
        <p:spPr>
          <a:xfrm>
            <a:off x="7129563" y="4090691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30000" dirty="0"/>
              <a:t>(0)</a:t>
            </a:r>
            <a:r>
              <a:rPr lang="en-US" sz="2400" dirty="0"/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6766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53695A-4B11-4588-D4EC-265569F6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653990-E734-2884-1515-38DDA432797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6"/>
                <a:ext cx="5098127" cy="499344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500"/>
                  </a:spcBef>
                  <a:spcAft>
                    <a:spcPts val="300"/>
                  </a:spcAft>
                </a:pPr>
                <a:r>
                  <a:rPr lang="en-US" sz="1600" dirty="0"/>
                  <a:t>In a directed graph:</a:t>
                </a: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>
                    <a:solidFill>
                      <a:srgbClr val="C40C67"/>
                    </a:solidFill>
                  </a:rPr>
                  <a:t>Edges have directions</a:t>
                </a:r>
                <a:r>
                  <a:rPr lang="en-US" sz="1400" dirty="0"/>
                  <a:t>, with </a:t>
                </a:r>
                <a:r>
                  <a:rPr lang="en-US" sz="1400" dirty="0">
                    <a:solidFill>
                      <a:srgbClr val="C40C67"/>
                    </a:solidFill>
                  </a:rPr>
                  <a:t>arrows</a:t>
                </a:r>
                <a:r>
                  <a:rPr lang="en-US" sz="1400" dirty="0"/>
                  <a:t> connect one vertex to another.</a:t>
                </a: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/>
                  <a:t>Relationship is </a:t>
                </a:r>
                <a:r>
                  <a:rPr lang="en-US" sz="1400" dirty="0">
                    <a:solidFill>
                      <a:srgbClr val="C40C67"/>
                    </a:solidFill>
                  </a:rPr>
                  <a:t>asymmetric</a:t>
                </a:r>
                <a:r>
                  <a:rPr lang="en-US" sz="1400" dirty="0"/>
                  <a:t>.</a:t>
                </a: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/>
                  <a:t>Examples:</a:t>
                </a:r>
              </a:p>
              <a:p>
                <a:pPr lvl="3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/>
                  <a:t>Tom can </a:t>
                </a:r>
                <a:r>
                  <a:rPr lang="en-US" sz="1400" dirty="0">
                    <a:solidFill>
                      <a:srgbClr val="C40C67"/>
                    </a:solidFill>
                  </a:rPr>
                  <a:t>follow</a:t>
                </a:r>
                <a:r>
                  <a:rPr lang="en-US" sz="1400" dirty="0"/>
                  <a:t> Peter on Twitter without Peter following Tom</a:t>
                </a:r>
              </a:p>
              <a:p>
                <a:pPr lvl="3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/>
                  <a:t>Web page A may </a:t>
                </a:r>
                <a:r>
                  <a:rPr lang="en-US" sz="1400" dirty="0">
                    <a:solidFill>
                      <a:srgbClr val="C40C67"/>
                    </a:solidFill>
                  </a:rPr>
                  <a:t>link to </a:t>
                </a:r>
                <a:r>
                  <a:rPr lang="en-US" sz="1400" dirty="0"/>
                  <a:t>page B, but not vice-versa</a:t>
                </a:r>
              </a:p>
              <a:p>
                <a:pPr>
                  <a:spcBef>
                    <a:spcPts val="500"/>
                  </a:spcBef>
                  <a:spcAft>
                    <a:spcPts val="300"/>
                  </a:spcAft>
                </a:pPr>
                <a:r>
                  <a:rPr lang="en-US" sz="1600" dirty="0"/>
                  <a:t>Some differences in notation</a:t>
                </a: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:r>
                  <a:rPr lang="en-US" sz="1400" dirty="0"/>
                  <a:t>Need to specify “in degree”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185C5"/>
                    </a:solidFill>
                  </a:rPr>
                  <a:t> </a:t>
                </a:r>
                <a:r>
                  <a:rPr lang="en-US" sz="1400" dirty="0"/>
                  <a:t>and “out degree”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185C5"/>
                    </a:solidFill>
                  </a:rPr>
                  <a:t> </a:t>
                </a: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nary>
                    <m:r>
                      <a:rPr lang="en-US" sz="1400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2">
                  <a:spcBef>
                    <a:spcPts val="500"/>
                  </a:spcBef>
                  <a:spcAft>
                    <a:spcPts val="300"/>
                  </a:spcAft>
                  <a:buSzPct val="120000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sz="1400" dirty="0"/>
              </a:p>
              <a:p>
                <a:pPr>
                  <a:spcBef>
                    <a:spcPts val="500"/>
                  </a:spcBef>
                  <a:spcAft>
                    <a:spcPts val="300"/>
                  </a:spcAft>
                </a:pPr>
                <a:r>
                  <a:rPr lang="en-US" sz="1600" dirty="0"/>
                  <a:t>Total possible edges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aseline="-2500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sz="1600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600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spcBef>
                    <a:spcPts val="500"/>
                  </a:spcBef>
                  <a:spcAft>
                    <a:spcPts val="300"/>
                  </a:spcAft>
                </a:pPr>
                <a:r>
                  <a:rPr lang="en-US" sz="1600" dirty="0"/>
                  <a:t>Density is still: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653990-E734-2884-1515-38DDA4327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6"/>
                <a:ext cx="5098127" cy="4993443"/>
              </a:xfrm>
              <a:blipFill>
                <a:blip r:embed="rId2"/>
                <a:stretch>
                  <a:fillRect l="-496" t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41D6E75D-11B1-C786-8063-91A634DF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961" y="1686756"/>
            <a:ext cx="3308684" cy="14786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5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19388-C1C3-CCDB-E937-630325AC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E83D82-644B-410B-8234-335B95C610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Power Iteration: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A9E8A-CA37-E5D9-477B-B87BDA03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421" y="809870"/>
            <a:ext cx="2408581" cy="15923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F260C5-06FD-1D05-2DA4-198F70D4C802}"/>
              </a:ext>
            </a:extLst>
          </p:cNvPr>
          <p:cNvGrpSpPr/>
          <p:nvPr/>
        </p:nvGrpSpPr>
        <p:grpSpPr>
          <a:xfrm>
            <a:off x="1478840" y="2091194"/>
            <a:ext cx="1879600" cy="2026958"/>
            <a:chOff x="1015968" y="1983685"/>
            <a:chExt cx="1409700" cy="15202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22B37D-4FBA-FE04-D9DB-761A2E85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68" y="1983685"/>
              <a:ext cx="1409700" cy="1295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F0ED20-86B8-093D-295B-64D4975A08F0}"/>
                </a:ext>
              </a:extLst>
            </p:cNvPr>
            <p:cNvSpPr txBox="1"/>
            <p:nvPr/>
          </p:nvSpPr>
          <p:spPr>
            <a:xfrm>
              <a:off x="1616765" y="3226905"/>
              <a:ext cx="25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EB7A97-CD3A-CDD4-8C53-3E06D5D180D9}"/>
              </a:ext>
            </a:extLst>
          </p:cNvPr>
          <p:cNvGrpSpPr/>
          <p:nvPr/>
        </p:nvGrpSpPr>
        <p:grpSpPr>
          <a:xfrm>
            <a:off x="3269662" y="2358017"/>
            <a:ext cx="468398" cy="1791731"/>
            <a:chOff x="2427392" y="2078362"/>
            <a:chExt cx="351299" cy="13437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13BCB5-1F60-090D-901C-797D2CCFD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647" y="2078362"/>
              <a:ext cx="279400" cy="1066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11EBCC-DE85-F093-9042-4BBB167632D7}"/>
                </a:ext>
              </a:extLst>
            </p:cNvPr>
            <p:cNvSpPr txBox="1"/>
            <p:nvPr/>
          </p:nvSpPr>
          <p:spPr>
            <a:xfrm>
              <a:off x="2427392" y="3145162"/>
              <a:ext cx="351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30000" dirty="0"/>
                <a:t>(0)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E7413A-6501-2D4E-43B2-0257FC5FA0E2}"/>
              </a:ext>
            </a:extLst>
          </p:cNvPr>
          <p:cNvSpPr txBox="1"/>
          <p:nvPr/>
        </p:nvSpPr>
        <p:spPr>
          <a:xfrm>
            <a:off x="3781398" y="374882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(1) </a:t>
            </a:r>
            <a:r>
              <a:rPr lang="en-US" dirty="0"/>
              <a:t>= Ac</a:t>
            </a:r>
            <a:r>
              <a:rPr lang="en-US" baseline="30000" dirty="0"/>
              <a:t>(0)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324EC-E49A-928E-8E97-6A4D7FB6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36" y="2343353"/>
            <a:ext cx="389467" cy="1405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6361B-AA59-55EA-C87D-F4F6BB617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55" y="2881757"/>
            <a:ext cx="254000" cy="2709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8A3072-2CC3-E738-27AF-628E8EDB2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671" y="2260093"/>
            <a:ext cx="778933" cy="147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8CE60D-C246-D748-D370-E9CDA9BBFAEB}"/>
              </a:ext>
            </a:extLst>
          </p:cNvPr>
          <p:cNvSpPr txBox="1"/>
          <p:nvPr/>
        </p:nvSpPr>
        <p:spPr>
          <a:xfrm>
            <a:off x="5040571" y="374576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(1) </a:t>
            </a:r>
            <a:r>
              <a:rPr lang="en-US" dirty="0"/>
              <a:t>= c</a:t>
            </a:r>
            <a:r>
              <a:rPr lang="en-US" baseline="30000" dirty="0"/>
              <a:t>(1)</a:t>
            </a:r>
            <a:r>
              <a:rPr lang="en-US" dirty="0"/>
              <a:t>/||c</a:t>
            </a:r>
            <a:r>
              <a:rPr lang="en-US" baseline="30000" dirty="0"/>
              <a:t>(1)</a:t>
            </a:r>
            <a:r>
              <a:rPr lang="en-US" dirty="0"/>
              <a:t>||</a:t>
            </a:r>
            <a:r>
              <a:rPr lang="en-US" baseline="-25000" dirty="0"/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F867CE-ACA4-0161-CB4D-EE4B0F81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499" y="2854452"/>
            <a:ext cx="254000" cy="270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6D5893-2C0E-CC5B-1A17-1B5019C3094B}"/>
                  </a:ext>
                </a:extLst>
              </p:cNvPr>
              <p:cNvSpPr txBox="1"/>
              <p:nvPr/>
            </p:nvSpPr>
            <p:spPr>
              <a:xfrm>
                <a:off x="6793404" y="2996693"/>
                <a:ext cx="10268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6D5893-2C0E-CC5B-1A17-1B5019C3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04" y="2996693"/>
                <a:ext cx="1026883" cy="910699"/>
              </a:xfrm>
              <a:prstGeom prst="rect">
                <a:avLst/>
              </a:prstGeom>
              <a:blipFill>
                <a:blip r:embed="rId8"/>
                <a:stretch>
                  <a:fillRect l="-53659" t="-93056" r="-14634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64D7BF15-A223-F407-927E-11D404871C2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04" y="4400810"/>
            <a:ext cx="3100689" cy="1101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60D41B-14AA-F76F-B275-D36D6BCBC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8093" y="4402928"/>
            <a:ext cx="3100689" cy="1097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768F5F-CB31-F22D-CDB4-A1FEAF16F2B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1333" y="4402926"/>
            <a:ext cx="894429" cy="10971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385923-33A2-ECE8-5FE0-809F1A162D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8749" y="4866842"/>
            <a:ext cx="321733" cy="1693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426677-B909-9745-5EF5-4B9D2194EA37}"/>
              </a:ext>
            </a:extLst>
          </p:cNvPr>
          <p:cNvSpPr txBox="1"/>
          <p:nvPr/>
        </p:nvSpPr>
        <p:spPr>
          <a:xfrm>
            <a:off x="1412883" y="5507428"/>
            <a:ext cx="99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Iteration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1D72E0-3007-1D63-1F42-3E0E4D85CFCE}"/>
              </a:ext>
            </a:extLst>
          </p:cNvPr>
          <p:cNvSpPr txBox="1"/>
          <p:nvPr/>
        </p:nvSpPr>
        <p:spPr>
          <a:xfrm>
            <a:off x="4822316" y="5515624"/>
            <a:ext cx="99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Iteration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B41F9-344A-8D62-3096-4914EB22F188}"/>
              </a:ext>
            </a:extLst>
          </p:cNvPr>
          <p:cNvSpPr txBox="1"/>
          <p:nvPr/>
        </p:nvSpPr>
        <p:spPr>
          <a:xfrm>
            <a:off x="7560188" y="5466320"/>
            <a:ext cx="99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Iteration 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33FF69-FC57-0C9B-3DFD-E327E67D8DDA}"/>
              </a:ext>
            </a:extLst>
          </p:cNvPr>
          <p:cNvSpPr txBox="1"/>
          <p:nvPr/>
        </p:nvSpPr>
        <p:spPr>
          <a:xfrm>
            <a:off x="205660" y="2770889"/>
            <a:ext cx="99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Iteration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3579B7-C247-E997-01FA-7F8F197CA7D8}"/>
              </a:ext>
            </a:extLst>
          </p:cNvPr>
          <p:cNvCxnSpPr>
            <a:cxnSpLocks/>
          </p:cNvCxnSpPr>
          <p:nvPr/>
        </p:nvCxnSpPr>
        <p:spPr>
          <a:xfrm flipH="1">
            <a:off x="6550465" y="3652360"/>
            <a:ext cx="380036" cy="2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6" grpId="0"/>
      <p:bldP spid="27" grpId="0"/>
      <p:bldP spid="28" grpId="0"/>
      <p:bldP spid="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86133-A3EA-831A-69FA-01FC5DFD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Eigencentrality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ECA2D-EA05-70DA-DA63-9DE30C61B1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839" y="1571348"/>
            <a:ext cx="4588933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70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9AB1-186E-F5F9-08CD-9FFE6BE6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Connectivity-based Centralities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6D72-1091-ED9A-E341-1C44F90CF6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/>
          <a:lstStyle/>
          <a:p>
            <a:pPr lvl="1"/>
            <a:r>
              <a:rPr lang="en-US" sz="1600" dirty="0"/>
              <a:t>Eigenvector centrality (also called eigencentrality) is a measure of the influence of a node in a network. </a:t>
            </a:r>
          </a:p>
          <a:p>
            <a:pPr lvl="2"/>
            <a:r>
              <a:rPr lang="en-US" sz="1400" dirty="0"/>
              <a:t>It assigns relative scores to all nodes in the network based on the concept that connections to </a:t>
            </a:r>
            <a:r>
              <a:rPr lang="en-US" sz="1400" dirty="0">
                <a:solidFill>
                  <a:srgbClr val="C40C67"/>
                </a:solidFill>
              </a:rPr>
              <a:t>high-scoring nodes contribute more to the score of the node</a:t>
            </a:r>
            <a:r>
              <a:rPr lang="en-US" sz="1400" dirty="0"/>
              <a:t> in question than equal connections to low-scoring nodes. </a:t>
            </a:r>
          </a:p>
          <a:p>
            <a:pPr lvl="2"/>
            <a:r>
              <a:rPr lang="en-US" sz="1400" dirty="0"/>
              <a:t>Google's PageRank and the Katz centrality are variants of the eigenvector centrality.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41D62-23D2-B79F-CFC5-92BC3E86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554" y="3512831"/>
            <a:ext cx="6436811" cy="6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1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>
                <a:lumMod val="99000"/>
                <a:lumOff val="1000"/>
              </a:srgbClr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C897-B4ED-D1EC-62E9-94EAA588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Centrality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AEFFC-0F9C-A3C2-7736-2A6D682040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C40C67"/>
                </a:solidFill>
              </a:rPr>
              <a:t>No</a:t>
            </a:r>
            <a:r>
              <a:rPr lang="zh-CN" altLang="en-US" sz="1800" dirty="0">
                <a:solidFill>
                  <a:srgbClr val="C40C67"/>
                </a:solidFill>
              </a:rPr>
              <a:t> </a:t>
            </a:r>
            <a:r>
              <a:rPr lang="en-US" altLang="zh-CN" sz="1800" dirty="0">
                <a:solidFill>
                  <a:srgbClr val="C40C67"/>
                </a:solidFill>
              </a:rPr>
              <a:t>one</a:t>
            </a:r>
            <a:r>
              <a:rPr lang="zh-CN" altLang="en-US" sz="1800" dirty="0">
                <a:solidFill>
                  <a:srgbClr val="C40C67"/>
                </a:solidFill>
              </a:rPr>
              <a:t> </a:t>
            </a:r>
            <a:r>
              <a:rPr lang="en-US" altLang="zh-CN" sz="1800" dirty="0">
                <a:solidFill>
                  <a:srgbClr val="C40C67"/>
                </a:solidFill>
              </a:rPr>
              <a:t>is</a:t>
            </a:r>
            <a:r>
              <a:rPr lang="zh-CN" altLang="en-US" sz="1800" dirty="0">
                <a:solidFill>
                  <a:srgbClr val="C40C67"/>
                </a:solidFill>
              </a:rPr>
              <a:t> </a:t>
            </a:r>
            <a:r>
              <a:rPr lang="en-US" altLang="zh-CN" sz="1800" dirty="0">
                <a:solidFill>
                  <a:srgbClr val="C40C67"/>
                </a:solidFill>
              </a:rPr>
              <a:t>the</a:t>
            </a:r>
            <a:r>
              <a:rPr lang="zh-CN" altLang="en-US" sz="1800" dirty="0">
                <a:solidFill>
                  <a:srgbClr val="C40C67"/>
                </a:solidFill>
              </a:rPr>
              <a:t> </a:t>
            </a:r>
            <a:r>
              <a:rPr lang="en-US" altLang="zh-CN" sz="1800" dirty="0">
                <a:solidFill>
                  <a:srgbClr val="C40C67"/>
                </a:solidFill>
              </a:rPr>
              <a:t>best!</a:t>
            </a:r>
            <a:endParaRPr lang="en-US" sz="1800" dirty="0">
              <a:solidFill>
                <a:srgbClr val="C40C67"/>
              </a:solidFill>
            </a:endParaRPr>
          </a:p>
        </p:txBody>
      </p:sp>
      <p:pic>
        <p:nvPicPr>
          <p:cNvPr id="12290" name="Picture 2" descr="popular centrality measurements">
            <a:extLst>
              <a:ext uri="{FF2B5EF4-FFF2-40B4-BE49-F238E27FC236}">
                <a16:creationId xmlns:a16="http://schemas.microsoft.com/office/drawing/2014/main" id="{C2352662-F9A6-E94B-1D4D-95C8458E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" y="2328158"/>
            <a:ext cx="7651922" cy="21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1AF4170-2A79-22A0-ACAA-8487A9D1CEBF}"/>
              </a:ext>
            </a:extLst>
          </p:cNvPr>
          <p:cNvSpPr txBox="1"/>
          <p:nvPr/>
        </p:nvSpPr>
        <p:spPr>
          <a:xfrm>
            <a:off x="1532470" y="4583714"/>
            <a:ext cx="6551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solidFill>
                  <a:srgbClr val="3A5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Share of network centrality measurements in 63 studies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ED8008-FF69-B6A7-46F7-3ECBF4C5331D}"/>
              </a:ext>
            </a:extLst>
          </p:cNvPr>
          <p:cNvSpPr txBox="1"/>
          <p:nvPr/>
        </p:nvSpPr>
        <p:spPr>
          <a:xfrm>
            <a:off x="572068" y="6180542"/>
            <a:ext cx="8182032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5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Vignery</a:t>
            </a:r>
            <a:r>
              <a:rPr lang="en-HK" sz="105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, K., &amp; Laurier, W. (2020). A methodology and theoretical taxonomy for centrality measures: What are the best centrality indicators for student networks?. </a:t>
            </a:r>
            <a:r>
              <a:rPr lang="en-HK" sz="105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PLoS</a:t>
            </a:r>
            <a:r>
              <a:rPr lang="en-HK" sz="105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 One, 15(12), e0244377.</a:t>
            </a:r>
            <a:endParaRPr lang="en-US" sz="105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68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EE5E-3020-40F4-C986-94E7D0D0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Centrality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4C72-FA40-964B-ED7D-5E5F29F561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4657774" cy="4518025"/>
          </a:xfrm>
        </p:spPr>
        <p:txBody>
          <a:bodyPr>
            <a:normAutofit/>
          </a:bodyPr>
          <a:lstStyle/>
          <a:p>
            <a:pPr lvl="1">
              <a:spcAft>
                <a:spcPts val="300"/>
              </a:spcAft>
            </a:pPr>
            <a:r>
              <a:rPr lang="en-US" sz="1600" dirty="0"/>
              <a:t>The obvious limitation is that </a:t>
            </a:r>
          </a:p>
          <a:p>
            <a:pPr lvl="2">
              <a:spcAft>
                <a:spcPts val="300"/>
              </a:spcAft>
            </a:pPr>
            <a:r>
              <a:rPr lang="en-US" sz="1400" dirty="0"/>
              <a:t>a centrality which is optimal for one application is often sub-optimal for a different application. 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An illustration of this phenomenon is provided by the </a:t>
            </a:r>
            <a:r>
              <a:rPr lang="en-US" sz="1600" dirty="0" err="1">
                <a:solidFill>
                  <a:srgbClr val="C40C67"/>
                </a:solidFill>
              </a:rPr>
              <a:t>Krackhardt</a:t>
            </a:r>
            <a:r>
              <a:rPr lang="en-US" sz="1600" dirty="0">
                <a:solidFill>
                  <a:srgbClr val="C40C67"/>
                </a:solidFill>
              </a:rPr>
              <a:t> kite graph</a:t>
            </a:r>
          </a:p>
          <a:p>
            <a:pPr lvl="2">
              <a:spcAft>
                <a:spcPts val="300"/>
              </a:spcAft>
            </a:pPr>
            <a:r>
              <a:rPr lang="en-US" sz="1400" dirty="0"/>
              <a:t>Three different notions of centrality give three different choices of the node</a:t>
            </a:r>
            <a:r>
              <a:rPr lang="zh-CN" altLang="en-US" sz="1400" dirty="0"/>
              <a:t> </a:t>
            </a:r>
            <a:r>
              <a:rPr lang="en-US" altLang="zh-CN" sz="1400" dirty="0"/>
              <a:t>centrality</a:t>
            </a:r>
            <a:r>
              <a:rPr lang="en-US" sz="1400" dirty="0"/>
              <a:t>.</a:t>
            </a:r>
          </a:p>
        </p:txBody>
      </p:sp>
      <p:pic>
        <p:nvPicPr>
          <p:cNvPr id="4" name="Picture 2" descr="A few common measures of centrality. We use an adapted version of... |  Download Scientific Diagram">
            <a:extLst>
              <a:ext uri="{FF2B5EF4-FFF2-40B4-BE49-F238E27FC236}">
                <a16:creationId xmlns:a16="http://schemas.microsoft.com/office/drawing/2014/main" id="{0B4EE35B-1B69-7FAF-6BE5-C48C2813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87" y="1687513"/>
            <a:ext cx="3867032" cy="35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EE5E-3020-40F4-C986-94E7D0D0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Limitations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Centrality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4C72-FA40-964B-ED7D-5E5F29F561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196" lvl="1" indent="-285750"/>
            <a:r>
              <a:rPr lang="en-US" altLang="zh-CN" sz="1600" dirty="0"/>
              <a:t>Centrality</a:t>
            </a:r>
            <a:r>
              <a:rPr lang="en-US" sz="1600" dirty="0"/>
              <a:t> are not designed to measure the </a:t>
            </a:r>
            <a:r>
              <a:rPr lang="en-US" sz="1600" dirty="0">
                <a:solidFill>
                  <a:srgbClr val="C40C67"/>
                </a:solidFill>
              </a:rPr>
              <a:t>influence of nodes in general</a:t>
            </a:r>
            <a:r>
              <a:rPr lang="en-US" sz="1600" dirty="0"/>
              <a:t>. </a:t>
            </a:r>
          </a:p>
          <a:p>
            <a:pPr marL="457196" lvl="1" indent="-285750"/>
            <a:r>
              <a:rPr lang="en-US" altLang="zh-CN" sz="1600" dirty="0"/>
              <a:t>A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40C67"/>
                </a:solidFill>
              </a:rPr>
              <a:t>ranking only orders vertices by importance</a:t>
            </a:r>
            <a:r>
              <a:rPr lang="en-US" sz="1600" dirty="0"/>
              <a:t>, it </a:t>
            </a:r>
            <a:r>
              <a:rPr lang="en-US" sz="1600" dirty="0">
                <a:solidFill>
                  <a:srgbClr val="C40C67"/>
                </a:solidFill>
              </a:rPr>
              <a:t>does not quantify the difference in importance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between different levels of the ranking</a:t>
            </a:r>
          </a:p>
          <a:p>
            <a:pPr marL="457196" lvl="1" indent="-285750"/>
            <a:r>
              <a:rPr lang="en-US" altLang="zh-CN" sz="1600" dirty="0"/>
              <a:t>T</a:t>
            </a:r>
            <a:r>
              <a:rPr lang="en-US" sz="1600" dirty="0"/>
              <a:t>he features which (correctly) identify the most important vertices in a given network/application do not necessarily generalize to the remaining vertices</a:t>
            </a:r>
          </a:p>
        </p:txBody>
      </p:sp>
    </p:spTree>
    <p:extLst>
      <p:ext uri="{BB962C8B-B14F-4D97-AF65-F5344CB8AC3E}">
        <p14:creationId xmlns:p14="http://schemas.microsoft.com/office/powerpoint/2010/main" val="3628448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09D06-8AF0-B162-F994-1FA6F64A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and Unweighted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858D4B8-48AA-5C62-EC90-99428A80360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682728" cy="4519510"/>
              </a:xfrm>
            </p:spPr>
            <p:txBody>
              <a:bodyPr>
                <a:normAutofit/>
              </a:bodyPr>
              <a:lstStyle/>
              <a:p>
                <a:r>
                  <a:rPr lang="en-US" sz="1600" i="1" dirty="0">
                    <a:solidFill>
                      <a:srgbClr val="C40C67"/>
                    </a:solidFill>
                  </a:rPr>
                  <a:t>Unweighted</a:t>
                </a:r>
                <a:r>
                  <a:rPr lang="en-US" sz="1600" dirty="0"/>
                  <a:t> networks refer to relationships that are either </a:t>
                </a:r>
                <a:r>
                  <a:rPr lang="en-US" sz="1600" dirty="0">
                    <a:solidFill>
                      <a:srgbClr val="C40C67"/>
                    </a:solidFill>
                  </a:rPr>
                  <a:t>present</a:t>
                </a:r>
                <a:r>
                  <a:rPr lang="en-US" sz="1600" dirty="0"/>
                  <a:t> or </a:t>
                </a:r>
                <a:r>
                  <a:rPr lang="en-US" sz="1600" dirty="0">
                    <a:solidFill>
                      <a:srgbClr val="C40C67"/>
                    </a:solidFill>
                  </a:rPr>
                  <a:t>absent</a:t>
                </a:r>
              </a:p>
              <a:p>
                <a:pPr lvl="2">
                  <a:buSzPct val="120000"/>
                </a:pPr>
                <a:r>
                  <a:rPr lang="en-US" sz="1400" dirty="0"/>
                  <a:t>Peter and Tom are friends or strangers (undirected)</a:t>
                </a:r>
              </a:p>
              <a:p>
                <a:pPr lvl="2">
                  <a:buSzPct val="120000"/>
                </a:pPr>
                <a:r>
                  <a:rPr lang="en-US" sz="1400" dirty="0"/>
                  <a:t>You follow someone or you don’t (directed)</a:t>
                </a:r>
              </a:p>
              <a:p>
                <a:pPr lvl="2">
                  <a:buSzPct val="120000"/>
                </a:pPr>
                <a:r>
                  <a:rPr lang="en-US" sz="1400" dirty="0"/>
                  <a:t>A website links to another website or it doesn’t (directed)</a:t>
                </a:r>
              </a:p>
              <a:p>
                <a:pPr>
                  <a:buSzPct val="120000"/>
                </a:pPr>
                <a:r>
                  <a:rPr lang="en-US" sz="1600" dirty="0"/>
                  <a:t>But </a:t>
                </a:r>
                <a:r>
                  <a:rPr lang="en-US" sz="1600" dirty="0">
                    <a:solidFill>
                      <a:srgbClr val="C40C67"/>
                    </a:solidFill>
                  </a:rPr>
                  <a:t>relationships may vary in closeness and dynamic</a:t>
                </a:r>
              </a:p>
              <a:p>
                <a:pPr lvl="2">
                  <a:buSzPct val="120000"/>
                </a:pPr>
                <a:r>
                  <a:rPr lang="en-US" sz="1400" dirty="0"/>
                  <a:t>Friendships vary in “strength”</a:t>
                </a:r>
              </a:p>
              <a:p>
                <a:pPr lvl="2">
                  <a:buSzPct val="120000"/>
                </a:pPr>
                <a:r>
                  <a:rPr lang="en-US" sz="1400" dirty="0"/>
                  <a:t>Communication varies in frequency</a:t>
                </a:r>
              </a:p>
              <a:p>
                <a:pPr lvl="2">
                  <a:buSzPct val="120000"/>
                </a:pPr>
                <a:r>
                  <a:rPr lang="en-US" sz="1400" dirty="0"/>
                  <a:t>Physical connections vary in bandwidth, speed, or volume</a:t>
                </a:r>
              </a:p>
              <a:p>
                <a:r>
                  <a:rPr lang="en-US" sz="1600" dirty="0"/>
                  <a:t>In a </a:t>
                </a:r>
                <a:r>
                  <a:rPr lang="en-US" sz="1600" dirty="0">
                    <a:solidFill>
                      <a:srgbClr val="C40C67"/>
                    </a:solidFill>
                  </a:rPr>
                  <a:t>weighted network</a:t>
                </a:r>
                <a:r>
                  <a:rPr lang="en-US" sz="1600" dirty="0"/>
                  <a:t>:</a:t>
                </a:r>
              </a:p>
              <a:p>
                <a:pPr lvl="2">
                  <a:buSzPct val="120000"/>
                </a:pPr>
                <a:r>
                  <a:rPr lang="en-US" sz="1400" dirty="0">
                    <a:solidFill>
                      <a:srgbClr val="C40C67"/>
                    </a:solidFill>
                  </a:rPr>
                  <a:t>Every edge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858D4B8-48AA-5C62-EC90-99428A803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682728" cy="4519510"/>
              </a:xfrm>
              <a:blipFill>
                <a:blip r:embed="rId2"/>
                <a:stretch>
                  <a:fillRect l="-292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0FEC9B-3038-F59B-7B5C-3C93E510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6224" y="2471856"/>
            <a:ext cx="2859400" cy="20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3BCDD-AD30-AE8A-83C2-7AB9930B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AD0DB18-F11D-52BD-B756-5B587E26F8A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1600" dirty="0">
                    <a:solidFill>
                      <a:srgbClr val="C40C67"/>
                    </a:solidFill>
                  </a:rPr>
                  <a:t>Degree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600" b="0" i="0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C40C67"/>
                  </a:solidFill>
                </a:endParaRPr>
              </a:p>
              <a:p>
                <a:pPr lvl="2">
                  <a:buSzPct val="120000"/>
                </a:pPr>
                <a:r>
                  <a:rPr lang="en-US" sz="1400" dirty="0"/>
                  <a:t>Probability that a random chosen node has degree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/>
              </a:p>
              <a:p>
                <a:pPr lvl="3">
                  <a:buSzPct val="120000"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40C67"/>
                    </a:solidFill>
                  </a:rPr>
                  <a:t> </a:t>
                </a:r>
                <a:r>
                  <a:rPr lang="en-US" sz="1400" dirty="0"/>
                  <a:t>be the number of nodes with degree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/>
              </a:p>
              <a:p>
                <a:pPr lvl="3">
                  <a:buSzPct val="120000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400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err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 dirty="0" err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40C67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AD0DB18-F11D-52BD-B756-5B587E26F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30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6B2FBF-45BB-36FA-231A-D043FDFC21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708" y="3612871"/>
            <a:ext cx="3488267" cy="19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A64FC-C4E2-B52B-9C5B-031DC7EBDB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4766" y="3687196"/>
            <a:ext cx="2958003" cy="20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5647-412D-5310-B7E3-C509924A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E55858-61F0-1609-F3AA-F4CDF302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" y="4060666"/>
            <a:ext cx="2675625" cy="26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C63E1A0-5829-263C-91C0-5483607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13" y="1955349"/>
            <a:ext cx="602993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62920003-31E6-868A-EA0C-27DA72F3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6" y="1621368"/>
            <a:ext cx="2675625" cy="26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296FB-F4BD-3213-B3FA-0CBE0573D0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2987" y="5270047"/>
            <a:ext cx="5790896" cy="7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D100F2-74DD-462C-BBFE-2504278ADF72}">
  <ds:schemaRefs>
    <ds:schemaRef ds:uri="230e9df3-be65-4c73-a93b-d1236ebd677e"/>
    <ds:schemaRef ds:uri="http://purl.org/dc/elements/1.1/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28801</TotalTime>
  <Words>2494</Words>
  <Application>Microsoft Macintosh PowerPoint</Application>
  <PresentationFormat>On-screen Show (4:3)</PresentationFormat>
  <Paragraphs>371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Public Sans</vt:lpstr>
      <vt:lpstr>Segoe UI </vt:lpstr>
      <vt:lpstr>Arial</vt:lpstr>
      <vt:lpstr>Calibri</vt:lpstr>
      <vt:lpstr>Cambria Math</vt:lpstr>
      <vt:lpstr>Courier New</vt:lpstr>
      <vt:lpstr>Helvetica Neue</vt:lpstr>
      <vt:lpstr>Lato</vt:lpstr>
      <vt:lpstr>Lucida Sans Unicode</vt:lpstr>
      <vt:lpstr>open sans</vt:lpstr>
      <vt:lpstr>Raleway</vt:lpstr>
      <vt:lpstr>Wingdings</vt:lpstr>
      <vt:lpstr>powerpoint tutorial</vt:lpstr>
      <vt:lpstr>PowerPoint Presentation</vt:lpstr>
      <vt:lpstr>Agenda</vt:lpstr>
      <vt:lpstr>Undirected and Directed graphs</vt:lpstr>
      <vt:lpstr>In an undirected graph</vt:lpstr>
      <vt:lpstr>In an undirected graph</vt:lpstr>
      <vt:lpstr>In a directed graph</vt:lpstr>
      <vt:lpstr>Weighted and Unweighted networks</vt:lpstr>
      <vt:lpstr>Degree Distribution</vt:lpstr>
      <vt:lpstr>Degree Distribution</vt:lpstr>
      <vt:lpstr>Paths in a graph</vt:lpstr>
      <vt:lpstr>Distance in a Graph</vt:lpstr>
      <vt:lpstr>Distance in a Graph</vt:lpstr>
      <vt:lpstr>Network Diameter</vt:lpstr>
      <vt:lpstr>Motivation of Average path length</vt:lpstr>
      <vt:lpstr>Network Diameter</vt:lpstr>
      <vt:lpstr>Clustering Coefficient</vt:lpstr>
      <vt:lpstr>Connectivity</vt:lpstr>
      <vt:lpstr>Visualize network properties in real network</vt:lpstr>
      <vt:lpstr>MSN Messenger</vt:lpstr>
      <vt:lpstr>Communication Network</vt:lpstr>
      <vt:lpstr>Network Construction</vt:lpstr>
      <vt:lpstr>MSN: Degree distribution</vt:lpstr>
      <vt:lpstr>MSN: Clustering</vt:lpstr>
      <vt:lpstr>MSN: Connected Components</vt:lpstr>
      <vt:lpstr>MSN: Diameter </vt:lpstr>
      <vt:lpstr>Key network properties of MSN</vt:lpstr>
      <vt:lpstr>Network Centrality</vt:lpstr>
      <vt:lpstr>Why measuring Node Importance ?</vt:lpstr>
      <vt:lpstr>Network Centrality</vt:lpstr>
      <vt:lpstr>Network Centrality</vt:lpstr>
      <vt:lpstr>Types of Centrality Measures</vt:lpstr>
      <vt:lpstr>Network Centrality</vt:lpstr>
      <vt:lpstr>A Leading Question</vt:lpstr>
      <vt:lpstr>Degree Centrality</vt:lpstr>
      <vt:lpstr>In-degree Centrality</vt:lpstr>
      <vt:lpstr>Types of Centrality Measures</vt:lpstr>
      <vt:lpstr>Closeness Centrality</vt:lpstr>
      <vt:lpstr>Closeness Centrality</vt:lpstr>
      <vt:lpstr>Closeness Centrality</vt:lpstr>
      <vt:lpstr>Limitation of Closeness Centrality</vt:lpstr>
      <vt:lpstr>Harmonic Centrality</vt:lpstr>
      <vt:lpstr>Harmonic Example</vt:lpstr>
      <vt:lpstr>Closeness vs Harmonic Centrality</vt:lpstr>
      <vt:lpstr>Brokerage not captured by degree</vt:lpstr>
      <vt:lpstr>Betweenness Centrality</vt:lpstr>
      <vt:lpstr>Example of Betweenness</vt:lpstr>
      <vt:lpstr>Example of Betweenness</vt:lpstr>
      <vt:lpstr>Example of Betweenness</vt:lpstr>
      <vt:lpstr>Example of Betweenness</vt:lpstr>
      <vt:lpstr>Betweenness Centrality</vt:lpstr>
      <vt:lpstr>Example of Betweenness</vt:lpstr>
      <vt:lpstr>Comparing Centrality Measures</vt:lpstr>
      <vt:lpstr>Comparing Centrality Measures</vt:lpstr>
      <vt:lpstr>Types of Centrality Measures</vt:lpstr>
      <vt:lpstr>Connectivity-based Measures</vt:lpstr>
      <vt:lpstr>Eigenvector Centrality</vt:lpstr>
      <vt:lpstr>Degree Centrality vs Eigenvector Centrality</vt:lpstr>
      <vt:lpstr>Eigenvector Centrality</vt:lpstr>
      <vt:lpstr>How to compute? </vt:lpstr>
      <vt:lpstr>How to compute? </vt:lpstr>
      <vt:lpstr>Eigencentrality Example</vt:lpstr>
      <vt:lpstr>Connectivity-based Centralities</vt:lpstr>
      <vt:lpstr>Which Centrality is the Best?</vt:lpstr>
      <vt:lpstr>Limitations of Centrality</vt:lpstr>
      <vt:lpstr>Limitations of Centrality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89</cp:revision>
  <dcterms:created xsi:type="dcterms:W3CDTF">2022-08-24T19:45:33Z</dcterms:created>
  <dcterms:modified xsi:type="dcterms:W3CDTF">2026-03-24T01:52:30Z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