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58"/>
  </p:notesMasterIdLst>
  <p:handoutMasterIdLst>
    <p:handoutMasterId r:id="rId59"/>
  </p:handoutMasterIdLst>
  <p:sldIdLst>
    <p:sldId id="1938" r:id="rId5"/>
    <p:sldId id="269" r:id="rId6"/>
    <p:sldId id="476" r:id="rId7"/>
    <p:sldId id="2064" r:id="rId8"/>
    <p:sldId id="2015" r:id="rId9"/>
    <p:sldId id="2065" r:id="rId10"/>
    <p:sldId id="2016" r:id="rId11"/>
    <p:sldId id="2017" r:id="rId12"/>
    <p:sldId id="260" r:id="rId13"/>
    <p:sldId id="259" r:id="rId14"/>
    <p:sldId id="261" r:id="rId15"/>
    <p:sldId id="2022" r:id="rId16"/>
    <p:sldId id="2033" r:id="rId17"/>
    <p:sldId id="2018" r:id="rId18"/>
    <p:sldId id="2021" r:id="rId19"/>
    <p:sldId id="2019" r:id="rId20"/>
    <p:sldId id="2023" r:id="rId21"/>
    <p:sldId id="2024" r:id="rId22"/>
    <p:sldId id="2025" r:id="rId23"/>
    <p:sldId id="2026" r:id="rId24"/>
    <p:sldId id="2027" r:id="rId25"/>
    <p:sldId id="2028" r:id="rId26"/>
    <p:sldId id="2029" r:id="rId27"/>
    <p:sldId id="2030" r:id="rId28"/>
    <p:sldId id="2031" r:id="rId29"/>
    <p:sldId id="2032" r:id="rId30"/>
    <p:sldId id="2034" r:id="rId31"/>
    <p:sldId id="2036" r:id="rId32"/>
    <p:sldId id="2037" r:id="rId33"/>
    <p:sldId id="2049" r:id="rId34"/>
    <p:sldId id="2035" r:id="rId35"/>
    <p:sldId id="2050" r:id="rId36"/>
    <p:sldId id="2038" r:id="rId37"/>
    <p:sldId id="2039" r:id="rId38"/>
    <p:sldId id="2040" r:id="rId39"/>
    <p:sldId id="2051" r:id="rId40"/>
    <p:sldId id="2042" r:id="rId41"/>
    <p:sldId id="2052" r:id="rId42"/>
    <p:sldId id="2044" r:id="rId43"/>
    <p:sldId id="2045" r:id="rId44"/>
    <p:sldId id="2046" r:id="rId45"/>
    <p:sldId id="2047" r:id="rId46"/>
    <p:sldId id="2048" r:id="rId47"/>
    <p:sldId id="2056" r:id="rId48"/>
    <p:sldId id="2053" r:id="rId49"/>
    <p:sldId id="2057" r:id="rId50"/>
    <p:sldId id="2058" r:id="rId51"/>
    <p:sldId id="2059" r:id="rId52"/>
    <p:sldId id="2060" r:id="rId53"/>
    <p:sldId id="2061" r:id="rId54"/>
    <p:sldId id="2062" r:id="rId55"/>
    <p:sldId id="2054" r:id="rId56"/>
    <p:sldId id="200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25065E-90D7-1F40-8A00-6D832650E982}">
          <p14:sldIdLst>
            <p14:sldId id="1938"/>
            <p14:sldId id="269"/>
            <p14:sldId id="476"/>
            <p14:sldId id="2064"/>
            <p14:sldId id="2015"/>
            <p14:sldId id="2065"/>
            <p14:sldId id="2016"/>
            <p14:sldId id="2017"/>
            <p14:sldId id="260"/>
            <p14:sldId id="259"/>
            <p14:sldId id="261"/>
            <p14:sldId id="2022"/>
            <p14:sldId id="2033"/>
            <p14:sldId id="2018"/>
            <p14:sldId id="2021"/>
            <p14:sldId id="2019"/>
            <p14:sldId id="2023"/>
            <p14:sldId id="2024"/>
            <p14:sldId id="2025"/>
            <p14:sldId id="2026"/>
            <p14:sldId id="2027"/>
            <p14:sldId id="2028"/>
            <p14:sldId id="2029"/>
            <p14:sldId id="2030"/>
            <p14:sldId id="2031"/>
            <p14:sldId id="2032"/>
            <p14:sldId id="2034"/>
            <p14:sldId id="2036"/>
            <p14:sldId id="2037"/>
            <p14:sldId id="2049"/>
            <p14:sldId id="2035"/>
            <p14:sldId id="2050"/>
            <p14:sldId id="2038"/>
            <p14:sldId id="2039"/>
            <p14:sldId id="2040"/>
            <p14:sldId id="2051"/>
            <p14:sldId id="2042"/>
            <p14:sldId id="2052"/>
            <p14:sldId id="2044"/>
            <p14:sldId id="2045"/>
            <p14:sldId id="2046"/>
            <p14:sldId id="2047"/>
            <p14:sldId id="2048"/>
            <p14:sldId id="2056"/>
            <p14:sldId id="2053"/>
            <p14:sldId id="2057"/>
            <p14:sldId id="2058"/>
            <p14:sldId id="2059"/>
            <p14:sldId id="2060"/>
            <p14:sldId id="2061"/>
            <p14:sldId id="2062"/>
            <p14:sldId id="2054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D5"/>
    <a:srgbClr val="C40C67"/>
    <a:srgbClr val="FF2727"/>
    <a:srgbClr val="FF7675"/>
    <a:srgbClr val="F7D6D6"/>
    <a:srgbClr val="EEC7E8"/>
    <a:srgbClr val="C7FFE9"/>
    <a:srgbClr val="0000FF"/>
    <a:srgbClr val="E5E5E5"/>
    <a:srgbClr val="82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1BB72-0132-3743-83A3-8021F3A7961B}" v="2" dt="2026-03-17T02:48:59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95252" autoAdjust="0"/>
  </p:normalViewPr>
  <p:slideViewPr>
    <p:cSldViewPr snapToGrid="0">
      <p:cViewPr varScale="1">
        <p:scale>
          <a:sx n="139" d="100"/>
          <a:sy n="139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modSld sldOrd">
      <pc:chgData name="FONG, Chi Kit Ken [DSAI]" userId="960785e9-9efa-43e3-981a-c495c07125dc" providerId="ADAL" clId="{0ACE0F11-CA0F-5A84-BFCB-F7A5E414E4DA}" dt="2026-03-17T02:49:22.670" v="8" actId="20578"/>
      <pc:docMkLst>
        <pc:docMk/>
      </pc:docMkLst>
      <pc:sldChg chg="modAnim">
        <pc:chgData name="FONG, Chi Kit Ken [DSAI]" userId="960785e9-9efa-43e3-981a-c495c07125dc" providerId="ADAL" clId="{0ACE0F11-CA0F-5A84-BFCB-F7A5E414E4DA}" dt="2026-03-17T02:04:56.641" v="6"/>
        <pc:sldMkLst>
          <pc:docMk/>
          <pc:sldMk cId="382086174" sldId="2025"/>
        </pc:sldMkLst>
      </pc:sldChg>
      <pc:sldChg chg="modAnim">
        <pc:chgData name="FONG, Chi Kit Ken [DSAI]" userId="960785e9-9efa-43e3-981a-c495c07125dc" providerId="ADAL" clId="{0ACE0F11-CA0F-5A84-BFCB-F7A5E414E4DA}" dt="2026-03-17T02:48:59.331" v="7"/>
        <pc:sldMkLst>
          <pc:docMk/>
          <pc:sldMk cId="2781879551" sldId="2054"/>
        </pc:sldMkLst>
      </pc:sldChg>
      <pc:sldChg chg="ord">
        <pc:chgData name="FONG, Chi Kit Ken [DSAI]" userId="960785e9-9efa-43e3-981a-c495c07125dc" providerId="ADAL" clId="{0ACE0F11-CA0F-5A84-BFCB-F7A5E414E4DA}" dt="2026-03-17T02:49:22.670" v="8" actId="20578"/>
        <pc:sldMkLst>
          <pc:docMk/>
          <pc:sldMk cId="765736194" sldId="20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3/17/26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4B552-FCF0-BF40-920D-C7F654AD67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0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6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 1</a:t>
            </a:r>
          </a:p>
          <a:p>
            <a:pPr lvl="1"/>
            <a:r>
              <a:rPr lang="en-US" dirty="0" err="1"/>
              <a:t>Dafasdfadsf</a:t>
            </a:r>
            <a:endParaRPr lang="en-US" dirty="0"/>
          </a:p>
          <a:p>
            <a:pPr lvl="1"/>
            <a:r>
              <a:rPr lang="en-US" dirty="0" err="1"/>
              <a:t>Asdfasd</a:t>
            </a:r>
            <a:endParaRPr lang="en-US" dirty="0"/>
          </a:p>
          <a:p>
            <a:pPr lvl="2"/>
            <a:r>
              <a:rPr lang="en-US" dirty="0" err="1"/>
              <a:t>dsfa</a:t>
            </a:r>
            <a:endParaRPr lang="en-US" dirty="0"/>
          </a:p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6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D6CFBD-BAD5-946E-3CAB-5D5920F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 marL="171446" indent="-171446">
              <a:lnSpc>
                <a:spcPct val="100000"/>
              </a:lnSpc>
              <a:buClr>
                <a:schemeClr val="accent3"/>
              </a:buClr>
              <a:buSzPct val="120000"/>
              <a:buFont typeface="Wingdings" pitchFamily="2" charset="2"/>
              <a:buChar char="§"/>
              <a:defRPr sz="2000"/>
            </a:lvl2pPr>
            <a:lvl3pPr marL="514337" indent="-171446">
              <a:lnSpc>
                <a:spcPct val="100000"/>
              </a:lnSpc>
              <a:buClr>
                <a:srgbClr val="FF9300"/>
              </a:buClr>
              <a:buFont typeface="Wingdings" pitchFamily="2" charset="2"/>
              <a:buChar char="§"/>
              <a:defRPr sz="1800"/>
            </a:lvl3pPr>
            <a:lvl4pPr marL="857228" indent="-171446">
              <a:lnSpc>
                <a:spcPct val="100000"/>
              </a:lnSpc>
              <a:buFont typeface="Wingdings" pitchFamily="2" charset="2"/>
              <a:buChar char="§"/>
              <a:defRPr sz="1600"/>
            </a:lvl4pPr>
            <a:lvl5pPr marL="1200120" indent="-171446">
              <a:lnSpc>
                <a:spcPct val="100000"/>
              </a:lnSpc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  <p:sldLayoutId id="2147483694" r:id="rId16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2952993"/>
            <a:ext cx="4812505" cy="1251362"/>
          </a:xfrm>
        </p:spPr>
        <p:txBody>
          <a:bodyPr>
            <a:noAutofit/>
          </a:bodyPr>
          <a:lstStyle/>
          <a:p>
            <a:r>
              <a:rPr lang="en-US" sz="2800" dirty="0"/>
              <a:t>Lecture 7: </a:t>
            </a:r>
            <a:br>
              <a:rPr lang="en-US" sz="2800" dirty="0"/>
            </a:br>
            <a:r>
              <a:rPr lang="en-US" sz="2800" dirty="0"/>
              <a:t>Link Analysis</a:t>
            </a:r>
          </a:p>
        </p:txBody>
      </p:sp>
      <p:pic>
        <p:nvPicPr>
          <p:cNvPr id="1030" name="Picture 6" descr="Google PageRank">
            <a:extLst>
              <a:ext uri="{FF2B5EF4-FFF2-40B4-BE49-F238E27FC236}">
                <a16:creationId xmlns:a16="http://schemas.microsoft.com/office/drawing/2014/main" id="{56E49FF2-07D2-4132-03D2-0B036C97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0E3FE"/>
              </a:clrFrom>
              <a:clrTo>
                <a:srgbClr val="E0E3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4" y="2638389"/>
            <a:ext cx="3688886" cy="19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A681F-CF56-34B6-A239-D454E14DECC4}"/>
              </a:ext>
            </a:extLst>
          </p:cNvPr>
          <p:cNvSpPr txBox="1"/>
          <p:nvPr/>
        </p:nvSpPr>
        <p:spPr>
          <a:xfrm>
            <a:off x="4124921" y="3971762"/>
            <a:ext cx="4628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D5768EF-65D0-BEC3-A7B7-76D189862ACF}"/>
              </a:ext>
            </a:extLst>
          </p:cNvPr>
          <p:cNvSpPr txBox="1">
            <a:spLocks/>
          </p:cNvSpPr>
          <p:nvPr/>
        </p:nvSpPr>
        <p:spPr>
          <a:xfrm>
            <a:off x="4095823" y="2446922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400" dirty="0"/>
              <a:t>DSAI4205 Big Data Analytics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Links are everywhere</a:t>
            </a:r>
          </a:p>
        </p:txBody>
      </p:sp>
      <p:sp>
        <p:nvSpPr>
          <p:cNvPr id="148" name="Google Shape;148;p4"/>
          <p:cNvSpPr txBox="1"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Powerful sources of </a:t>
            </a:r>
            <a:r>
              <a:rPr lang="en-US" sz="1800" dirty="0">
                <a:solidFill>
                  <a:schemeClr val="accent3"/>
                </a:solidFill>
              </a:rPr>
              <a:t>authenticity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3"/>
                </a:solidFill>
              </a:rPr>
              <a:t>authority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sz="1600" dirty="0"/>
              <a:t>Host quality – which hosts are “</a:t>
            </a:r>
            <a:r>
              <a:rPr lang="en-US" sz="1600" dirty="0">
                <a:solidFill>
                  <a:srgbClr val="FF2727"/>
                </a:solidFill>
              </a:rPr>
              <a:t>Bad</a:t>
            </a:r>
            <a:r>
              <a:rPr lang="en-US" sz="1600" dirty="0"/>
              <a:t>”?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B050"/>
                </a:solidFill>
              </a:rPr>
              <a:t>Good</a:t>
            </a:r>
            <a:r>
              <a:rPr lang="en-US" sz="1800" dirty="0"/>
              <a:t>, The </a:t>
            </a:r>
            <a:r>
              <a:rPr lang="en-US" sz="1800" dirty="0">
                <a:solidFill>
                  <a:srgbClr val="FF2727"/>
                </a:solidFill>
              </a:rPr>
              <a:t>Bad</a:t>
            </a:r>
            <a:r>
              <a:rPr lang="en-US" sz="1800" dirty="0"/>
              <a:t> and The Unknown</a:t>
            </a:r>
          </a:p>
          <a:p>
            <a:pPr lvl="0"/>
            <a:endParaRPr lang="en-US" dirty="0"/>
          </a:p>
        </p:txBody>
      </p:sp>
      <p:sp>
        <p:nvSpPr>
          <p:cNvPr id="2" name="Google Shape;181;p5">
            <a:extLst>
              <a:ext uri="{FF2B5EF4-FFF2-40B4-BE49-F238E27FC236}">
                <a16:creationId xmlns:a16="http://schemas.microsoft.com/office/drawing/2014/main" id="{2C683F65-E843-2370-6CD9-C62576991CD3}"/>
              </a:ext>
            </a:extLst>
          </p:cNvPr>
          <p:cNvSpPr/>
          <p:nvPr/>
        </p:nvSpPr>
        <p:spPr>
          <a:xfrm>
            <a:off x="2560475" y="3919790"/>
            <a:ext cx="457200" cy="457200"/>
          </a:xfrm>
          <a:prstGeom prst="ellipse">
            <a:avLst/>
          </a:prstGeom>
          <a:solidFill>
            <a:srgbClr val="00A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" name="Google Shape;182;p5">
            <a:extLst>
              <a:ext uri="{FF2B5EF4-FFF2-40B4-BE49-F238E27FC236}">
                <a16:creationId xmlns:a16="http://schemas.microsoft.com/office/drawing/2014/main" id="{9A80A37F-AEFA-9B81-3A76-06C6597767C9}"/>
              </a:ext>
            </a:extLst>
          </p:cNvPr>
          <p:cNvSpPr/>
          <p:nvPr/>
        </p:nvSpPr>
        <p:spPr>
          <a:xfrm>
            <a:off x="4617875" y="3386390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4" name="Google Shape;183;p5">
            <a:extLst>
              <a:ext uri="{FF2B5EF4-FFF2-40B4-BE49-F238E27FC236}">
                <a16:creationId xmlns:a16="http://schemas.microsoft.com/office/drawing/2014/main" id="{317D52A1-DB46-C457-4345-4479BFF2541F}"/>
              </a:ext>
            </a:extLst>
          </p:cNvPr>
          <p:cNvSpPr/>
          <p:nvPr/>
        </p:nvSpPr>
        <p:spPr>
          <a:xfrm>
            <a:off x="3855875" y="4240465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5" name="Google Shape;184;p5">
            <a:extLst>
              <a:ext uri="{FF2B5EF4-FFF2-40B4-BE49-F238E27FC236}">
                <a16:creationId xmlns:a16="http://schemas.microsoft.com/office/drawing/2014/main" id="{6831F433-5AB3-D021-6C26-115810CE3E1B}"/>
              </a:ext>
            </a:extLst>
          </p:cNvPr>
          <p:cNvSpPr/>
          <p:nvPr/>
        </p:nvSpPr>
        <p:spPr>
          <a:xfrm>
            <a:off x="4160675" y="5215190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6" name="Google Shape;185;p5">
            <a:extLst>
              <a:ext uri="{FF2B5EF4-FFF2-40B4-BE49-F238E27FC236}">
                <a16:creationId xmlns:a16="http://schemas.microsoft.com/office/drawing/2014/main" id="{8DA0C936-544B-E91A-CF56-71A8B15B750D}"/>
              </a:ext>
            </a:extLst>
          </p:cNvPr>
          <p:cNvSpPr/>
          <p:nvPr/>
        </p:nvSpPr>
        <p:spPr>
          <a:xfrm>
            <a:off x="5989475" y="3249865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7" name="Google Shape;186;p5">
            <a:extLst>
              <a:ext uri="{FF2B5EF4-FFF2-40B4-BE49-F238E27FC236}">
                <a16:creationId xmlns:a16="http://schemas.microsoft.com/office/drawing/2014/main" id="{F2F1350B-78D8-3AB1-2268-FF552475AC9C}"/>
              </a:ext>
            </a:extLst>
          </p:cNvPr>
          <p:cNvSpPr/>
          <p:nvPr/>
        </p:nvSpPr>
        <p:spPr>
          <a:xfrm>
            <a:off x="5989475" y="430079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" name="Google Shape;187;p5">
            <a:extLst>
              <a:ext uri="{FF2B5EF4-FFF2-40B4-BE49-F238E27FC236}">
                <a16:creationId xmlns:a16="http://schemas.microsoft.com/office/drawing/2014/main" id="{1A5BA37B-F912-B879-F745-E607586CB2C5}"/>
              </a:ext>
            </a:extLst>
          </p:cNvPr>
          <p:cNvSpPr/>
          <p:nvPr/>
        </p:nvSpPr>
        <p:spPr>
          <a:xfrm>
            <a:off x="2941475" y="3233990"/>
            <a:ext cx="457200" cy="457200"/>
          </a:xfrm>
          <a:prstGeom prst="ellipse">
            <a:avLst/>
          </a:prstGeom>
          <a:solidFill>
            <a:srgbClr val="00A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" name="Google Shape;188;p5">
            <a:extLst>
              <a:ext uri="{FF2B5EF4-FFF2-40B4-BE49-F238E27FC236}">
                <a16:creationId xmlns:a16="http://schemas.microsoft.com/office/drawing/2014/main" id="{75FD070E-722F-EADA-04EB-54247CDF8792}"/>
              </a:ext>
            </a:extLst>
          </p:cNvPr>
          <p:cNvSpPr/>
          <p:nvPr/>
        </p:nvSpPr>
        <p:spPr>
          <a:xfrm>
            <a:off x="2865275" y="4681790"/>
            <a:ext cx="457200" cy="457200"/>
          </a:xfrm>
          <a:prstGeom prst="ellipse">
            <a:avLst/>
          </a:prstGeom>
          <a:solidFill>
            <a:srgbClr val="00A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" name="Google Shape;189;p5">
            <a:extLst>
              <a:ext uri="{FF2B5EF4-FFF2-40B4-BE49-F238E27FC236}">
                <a16:creationId xmlns:a16="http://schemas.microsoft.com/office/drawing/2014/main" id="{7F444867-92AA-F199-4A54-BB6A574D340C}"/>
              </a:ext>
            </a:extLst>
          </p:cNvPr>
          <p:cNvSpPr/>
          <p:nvPr/>
        </p:nvSpPr>
        <p:spPr>
          <a:xfrm>
            <a:off x="4770275" y="4148390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11" name="Google Shape;190;p5">
            <a:extLst>
              <a:ext uri="{FF2B5EF4-FFF2-40B4-BE49-F238E27FC236}">
                <a16:creationId xmlns:a16="http://schemas.microsoft.com/office/drawing/2014/main" id="{7E499D14-1D5F-E817-3518-FF74BD60E32D}"/>
              </a:ext>
            </a:extLst>
          </p:cNvPr>
          <p:cNvSpPr txBox="1"/>
          <p:nvPr/>
        </p:nvSpPr>
        <p:spPr>
          <a:xfrm>
            <a:off x="1265075" y="4148390"/>
            <a:ext cx="10186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00"/>
              </a:buClr>
              <a:buSzPts val="2400"/>
              <a:buFont typeface="Bookman Old Style"/>
              <a:buNone/>
            </a:pPr>
            <a:r>
              <a:rPr lang="en-US" sz="2400" b="0" i="0" u="none" strike="noStrike" cap="none" dirty="0">
                <a:solidFill>
                  <a:srgbClr val="00A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Good</a:t>
            </a:r>
            <a:endParaRPr dirty="0"/>
          </a:p>
        </p:txBody>
      </p:sp>
      <p:sp>
        <p:nvSpPr>
          <p:cNvPr id="12" name="Google Shape;191;p5">
            <a:extLst>
              <a:ext uri="{FF2B5EF4-FFF2-40B4-BE49-F238E27FC236}">
                <a16:creationId xmlns:a16="http://schemas.microsoft.com/office/drawing/2014/main" id="{3B04C741-3B2B-B972-37D8-A970B8A3C9A2}"/>
              </a:ext>
            </a:extLst>
          </p:cNvPr>
          <p:cNvSpPr txBox="1"/>
          <p:nvPr/>
        </p:nvSpPr>
        <p:spPr>
          <a:xfrm>
            <a:off x="6675275" y="430079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ookman Old Style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Bad</a:t>
            </a:r>
            <a:endParaRPr dirty="0"/>
          </a:p>
        </p:txBody>
      </p:sp>
      <p:cxnSp>
        <p:nvCxnSpPr>
          <p:cNvPr id="13" name="Google Shape;192;p5">
            <a:extLst>
              <a:ext uri="{FF2B5EF4-FFF2-40B4-BE49-F238E27FC236}">
                <a16:creationId xmlns:a16="http://schemas.microsoft.com/office/drawing/2014/main" id="{BC8ED9A5-0698-E8B3-ACDE-B7D4A21E6E9B}"/>
              </a:ext>
            </a:extLst>
          </p:cNvPr>
          <p:cNvCxnSpPr>
            <a:stCxn id="2" idx="0"/>
            <a:endCxn id="8" idx="3"/>
          </p:cNvCxnSpPr>
          <p:nvPr/>
        </p:nvCxnSpPr>
        <p:spPr>
          <a:xfrm rot="10800000" flipH="1">
            <a:off x="2789075" y="3624290"/>
            <a:ext cx="219300" cy="2955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" name="Google Shape;193;p5">
            <a:extLst>
              <a:ext uri="{FF2B5EF4-FFF2-40B4-BE49-F238E27FC236}">
                <a16:creationId xmlns:a16="http://schemas.microsoft.com/office/drawing/2014/main" id="{2A5AABE2-1A81-E443-5A0A-C3374BC5E79D}"/>
              </a:ext>
            </a:extLst>
          </p:cNvPr>
          <p:cNvCxnSpPr>
            <a:stCxn id="9" idx="0"/>
            <a:endCxn id="8" idx="4"/>
          </p:cNvCxnSpPr>
          <p:nvPr/>
        </p:nvCxnSpPr>
        <p:spPr>
          <a:xfrm rot="10800000" flipH="1">
            <a:off x="3093875" y="3691190"/>
            <a:ext cx="76200" cy="9906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" name="Google Shape;194;p5">
            <a:extLst>
              <a:ext uri="{FF2B5EF4-FFF2-40B4-BE49-F238E27FC236}">
                <a16:creationId xmlns:a16="http://schemas.microsoft.com/office/drawing/2014/main" id="{96D549AD-56DF-330F-F9A6-37A470C414A6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6218075" y="3707065"/>
            <a:ext cx="0" cy="5937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" name="Google Shape;195;p5">
            <a:extLst>
              <a:ext uri="{FF2B5EF4-FFF2-40B4-BE49-F238E27FC236}">
                <a16:creationId xmlns:a16="http://schemas.microsoft.com/office/drawing/2014/main" id="{DDAEF465-BF8E-9BB0-40F1-1E5FBBD2A2EC}"/>
              </a:ext>
            </a:extLst>
          </p:cNvPr>
          <p:cNvCxnSpPr>
            <a:stCxn id="10" idx="6"/>
            <a:endCxn id="7" idx="2"/>
          </p:cNvCxnSpPr>
          <p:nvPr/>
        </p:nvCxnSpPr>
        <p:spPr>
          <a:xfrm>
            <a:off x="5227475" y="4376990"/>
            <a:ext cx="762000" cy="1524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" name="Google Shape;196;p5">
            <a:extLst>
              <a:ext uri="{FF2B5EF4-FFF2-40B4-BE49-F238E27FC236}">
                <a16:creationId xmlns:a16="http://schemas.microsoft.com/office/drawing/2014/main" id="{0606CE88-4A7C-A24E-51DB-31BC161C15EE}"/>
              </a:ext>
            </a:extLst>
          </p:cNvPr>
          <p:cNvCxnSpPr>
            <a:stCxn id="8" idx="5"/>
            <a:endCxn id="4" idx="0"/>
          </p:cNvCxnSpPr>
          <p:nvPr/>
        </p:nvCxnSpPr>
        <p:spPr>
          <a:xfrm>
            <a:off x="3331720" y="3624235"/>
            <a:ext cx="752700" cy="6162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8" name="Google Shape;197;p5">
            <a:extLst>
              <a:ext uri="{FF2B5EF4-FFF2-40B4-BE49-F238E27FC236}">
                <a16:creationId xmlns:a16="http://schemas.microsoft.com/office/drawing/2014/main" id="{E4129D5C-B499-3DD9-C74C-EE3607BF177A}"/>
              </a:ext>
            </a:extLst>
          </p:cNvPr>
          <p:cNvCxnSpPr>
            <a:stCxn id="3" idx="2"/>
            <a:endCxn id="8" idx="6"/>
          </p:cNvCxnSpPr>
          <p:nvPr/>
        </p:nvCxnSpPr>
        <p:spPr>
          <a:xfrm rot="10800000">
            <a:off x="3398675" y="3462590"/>
            <a:ext cx="1219200" cy="1524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" name="Google Shape;198;p5">
            <a:extLst>
              <a:ext uri="{FF2B5EF4-FFF2-40B4-BE49-F238E27FC236}">
                <a16:creationId xmlns:a16="http://schemas.microsoft.com/office/drawing/2014/main" id="{6B3B1911-FDBE-2332-10F9-25821987D1A1}"/>
              </a:ext>
            </a:extLst>
          </p:cNvPr>
          <p:cNvCxnSpPr>
            <a:stCxn id="6" idx="2"/>
            <a:endCxn id="3" idx="6"/>
          </p:cNvCxnSpPr>
          <p:nvPr/>
        </p:nvCxnSpPr>
        <p:spPr>
          <a:xfrm flipH="1">
            <a:off x="5075075" y="3478465"/>
            <a:ext cx="914400" cy="1365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" name="Google Shape;199;p5">
            <a:extLst>
              <a:ext uri="{FF2B5EF4-FFF2-40B4-BE49-F238E27FC236}">
                <a16:creationId xmlns:a16="http://schemas.microsoft.com/office/drawing/2014/main" id="{E501B0AA-EA5C-9A4F-020B-B29E85BFCB58}"/>
              </a:ext>
            </a:extLst>
          </p:cNvPr>
          <p:cNvCxnSpPr>
            <a:stCxn id="10" idx="2"/>
            <a:endCxn id="4" idx="6"/>
          </p:cNvCxnSpPr>
          <p:nvPr/>
        </p:nvCxnSpPr>
        <p:spPr>
          <a:xfrm flipH="1">
            <a:off x="4313075" y="4376990"/>
            <a:ext cx="457200" cy="921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" name="Google Shape;200;p5">
            <a:extLst>
              <a:ext uri="{FF2B5EF4-FFF2-40B4-BE49-F238E27FC236}">
                <a16:creationId xmlns:a16="http://schemas.microsoft.com/office/drawing/2014/main" id="{2FF95817-67E1-71A3-DD6C-6402490C8EA8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4550975" y="4757990"/>
            <a:ext cx="1667100" cy="5241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" name="Google Shape;201;p5">
            <a:extLst>
              <a:ext uri="{FF2B5EF4-FFF2-40B4-BE49-F238E27FC236}">
                <a16:creationId xmlns:a16="http://schemas.microsoft.com/office/drawing/2014/main" id="{53D81C97-822B-A4DD-B614-CD313592E523}"/>
              </a:ext>
            </a:extLst>
          </p:cNvPr>
          <p:cNvCxnSpPr>
            <a:endCxn id="9" idx="6"/>
          </p:cNvCxnSpPr>
          <p:nvPr/>
        </p:nvCxnSpPr>
        <p:spPr>
          <a:xfrm rot="10800000">
            <a:off x="3322475" y="4910390"/>
            <a:ext cx="838200" cy="5493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" name="Google Shape;202;p5">
            <a:extLst>
              <a:ext uri="{FF2B5EF4-FFF2-40B4-BE49-F238E27FC236}">
                <a16:creationId xmlns:a16="http://schemas.microsoft.com/office/drawing/2014/main" id="{EA0A7452-46ED-1A57-C4AE-3D8A0BB17345}"/>
              </a:ext>
            </a:extLst>
          </p:cNvPr>
          <p:cNvCxnSpPr>
            <a:stCxn id="9" idx="6"/>
            <a:endCxn id="4" idx="3"/>
          </p:cNvCxnSpPr>
          <p:nvPr/>
        </p:nvCxnSpPr>
        <p:spPr>
          <a:xfrm rot="10800000" flipH="1">
            <a:off x="3322475" y="4630790"/>
            <a:ext cx="600300" cy="2796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4" name="Google Shape;203;p5">
            <a:extLst>
              <a:ext uri="{FF2B5EF4-FFF2-40B4-BE49-F238E27FC236}">
                <a16:creationId xmlns:a16="http://schemas.microsoft.com/office/drawing/2014/main" id="{FF5AB33C-0A79-EB43-7DCA-07389C3CF324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4084475" y="4697665"/>
            <a:ext cx="304800" cy="5175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" name="Google Shape;204;p5">
            <a:extLst>
              <a:ext uri="{FF2B5EF4-FFF2-40B4-BE49-F238E27FC236}">
                <a16:creationId xmlns:a16="http://schemas.microsoft.com/office/drawing/2014/main" id="{910D83DF-B755-2C9A-7F8C-77B0F2478193}"/>
              </a:ext>
            </a:extLst>
          </p:cNvPr>
          <p:cNvCxnSpPr>
            <a:stCxn id="10" idx="0"/>
            <a:endCxn id="3" idx="4"/>
          </p:cNvCxnSpPr>
          <p:nvPr/>
        </p:nvCxnSpPr>
        <p:spPr>
          <a:xfrm rot="10800000">
            <a:off x="4846475" y="3843590"/>
            <a:ext cx="152400" cy="3048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6"/>
          <p:cNvGrpSpPr/>
          <p:nvPr/>
        </p:nvGrpSpPr>
        <p:grpSpPr>
          <a:xfrm>
            <a:off x="1214120" y="3767138"/>
            <a:ext cx="6135688" cy="2438400"/>
            <a:chOff x="1295400" y="3794125"/>
            <a:chExt cx="6135688" cy="2438400"/>
          </a:xfrm>
        </p:grpSpPr>
        <p:sp>
          <p:nvSpPr>
            <p:cNvPr id="211" name="Google Shape;211;p6"/>
            <p:cNvSpPr/>
            <p:nvPr/>
          </p:nvSpPr>
          <p:spPr>
            <a:xfrm>
              <a:off x="2590800" y="4479925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648200" y="3946525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ookman Old Styl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?</a:t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886200" y="4800600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ookman Old Styl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?</a:t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191000" y="5775325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ookman Old Styl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?</a:t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019800" y="38100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019800" y="486092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971800" y="3794125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895600" y="5241925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800600" y="4708525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ookman Old Styl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?</a:t>
              </a:r>
              <a:endParaRPr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1295400" y="4708525"/>
              <a:ext cx="979488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000"/>
                </a:buClr>
                <a:buSzPts val="2400"/>
                <a:buFont typeface="Lucida Sans"/>
                <a:buNone/>
              </a:pPr>
              <a:r>
                <a:rPr lang="en-US" sz="2400" b="0" i="0" u="none" strike="noStrike" cap="none">
                  <a:solidFill>
                    <a:srgbClr val="00A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Good</a:t>
              </a: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6705600" y="4860925"/>
              <a:ext cx="725488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Lucida Sans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Bad</a:t>
              </a:r>
              <a:endParaRPr/>
            </a:p>
          </p:txBody>
        </p:sp>
        <p:cxnSp>
          <p:nvCxnSpPr>
            <p:cNvPr id="222" name="Google Shape;222;p6"/>
            <p:cNvCxnSpPr>
              <a:stCxn id="211" idx="0"/>
              <a:endCxn id="217" idx="3"/>
            </p:cNvCxnSpPr>
            <p:nvPr/>
          </p:nvCxnSpPr>
          <p:spPr>
            <a:xfrm rot="10800000" flipH="1">
              <a:off x="2819400" y="4184425"/>
              <a:ext cx="219300" cy="295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3" name="Google Shape;223;p6"/>
            <p:cNvCxnSpPr>
              <a:stCxn id="218" idx="0"/>
              <a:endCxn id="217" idx="4"/>
            </p:cNvCxnSpPr>
            <p:nvPr/>
          </p:nvCxnSpPr>
          <p:spPr>
            <a:xfrm rot="10800000" flipH="1">
              <a:off x="3124200" y="4251325"/>
              <a:ext cx="76200" cy="9906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4" name="Google Shape;224;p6"/>
            <p:cNvCxnSpPr>
              <a:stCxn id="215" idx="4"/>
              <a:endCxn id="216" idx="0"/>
            </p:cNvCxnSpPr>
            <p:nvPr/>
          </p:nvCxnSpPr>
          <p:spPr>
            <a:xfrm>
              <a:off x="6248400" y="4267200"/>
              <a:ext cx="0" cy="5937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5" name="Google Shape;225;p6"/>
            <p:cNvCxnSpPr>
              <a:stCxn id="219" idx="6"/>
              <a:endCxn id="216" idx="2"/>
            </p:cNvCxnSpPr>
            <p:nvPr/>
          </p:nvCxnSpPr>
          <p:spPr>
            <a:xfrm>
              <a:off x="5257800" y="4937125"/>
              <a:ext cx="762000" cy="1524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6" name="Google Shape;226;p6"/>
            <p:cNvCxnSpPr>
              <a:stCxn id="217" idx="5"/>
              <a:endCxn id="213" idx="0"/>
            </p:cNvCxnSpPr>
            <p:nvPr/>
          </p:nvCxnSpPr>
          <p:spPr>
            <a:xfrm>
              <a:off x="3362045" y="4184370"/>
              <a:ext cx="752700" cy="6162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7" name="Google Shape;227;p6"/>
            <p:cNvCxnSpPr>
              <a:stCxn id="212" idx="2"/>
              <a:endCxn id="217" idx="6"/>
            </p:cNvCxnSpPr>
            <p:nvPr/>
          </p:nvCxnSpPr>
          <p:spPr>
            <a:xfrm rot="10800000">
              <a:off x="3429000" y="4022725"/>
              <a:ext cx="1219200" cy="1524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8" name="Google Shape;228;p6"/>
            <p:cNvCxnSpPr>
              <a:stCxn id="215" idx="2"/>
              <a:endCxn id="212" idx="6"/>
            </p:cNvCxnSpPr>
            <p:nvPr/>
          </p:nvCxnSpPr>
          <p:spPr>
            <a:xfrm flipH="1">
              <a:off x="5105400" y="4038600"/>
              <a:ext cx="914400" cy="136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stealth" w="med" len="med"/>
              <a:tailEnd type="none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9" name="Google Shape;229;p6"/>
            <p:cNvCxnSpPr>
              <a:stCxn id="219" idx="2"/>
              <a:endCxn id="213" idx="6"/>
            </p:cNvCxnSpPr>
            <p:nvPr/>
          </p:nvCxnSpPr>
          <p:spPr>
            <a:xfrm flipH="1">
              <a:off x="4343400" y="4937125"/>
              <a:ext cx="457200" cy="921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0" name="Google Shape;230;p6"/>
            <p:cNvCxnSpPr>
              <a:stCxn id="216" idx="4"/>
              <a:endCxn id="214" idx="7"/>
            </p:cNvCxnSpPr>
            <p:nvPr/>
          </p:nvCxnSpPr>
          <p:spPr>
            <a:xfrm flipH="1">
              <a:off x="4581300" y="5318125"/>
              <a:ext cx="1667100" cy="5241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1" name="Google Shape;231;p6"/>
            <p:cNvCxnSpPr>
              <a:endCxn id="218" idx="6"/>
            </p:cNvCxnSpPr>
            <p:nvPr/>
          </p:nvCxnSpPr>
          <p:spPr>
            <a:xfrm rot="10800000">
              <a:off x="3352800" y="5470525"/>
              <a:ext cx="838200" cy="5493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2" name="Google Shape;232;p6"/>
            <p:cNvCxnSpPr>
              <a:stCxn id="218" idx="6"/>
              <a:endCxn id="213" idx="3"/>
            </p:cNvCxnSpPr>
            <p:nvPr/>
          </p:nvCxnSpPr>
          <p:spPr>
            <a:xfrm rot="10800000" flipH="1">
              <a:off x="3352800" y="5190925"/>
              <a:ext cx="600300" cy="2796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3" name="Google Shape;233;p6"/>
            <p:cNvCxnSpPr>
              <a:stCxn id="213" idx="4"/>
              <a:endCxn id="214" idx="0"/>
            </p:cNvCxnSpPr>
            <p:nvPr/>
          </p:nvCxnSpPr>
          <p:spPr>
            <a:xfrm>
              <a:off x="4114800" y="5257800"/>
              <a:ext cx="304800" cy="517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4" name="Google Shape;234;p6"/>
            <p:cNvCxnSpPr>
              <a:stCxn id="219" idx="0"/>
              <a:endCxn id="212" idx="4"/>
            </p:cNvCxnSpPr>
            <p:nvPr/>
          </p:nvCxnSpPr>
          <p:spPr>
            <a:xfrm rot="10800000">
              <a:off x="4876800" y="4403725"/>
              <a:ext cx="152400" cy="3048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Simple iterative logics</a:t>
            </a:r>
          </a:p>
        </p:txBody>
      </p:sp>
      <p:sp>
        <p:nvSpPr>
          <p:cNvPr id="236" name="Google Shape;236;p6"/>
          <p:cNvSpPr txBox="1"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Good</a:t>
            </a:r>
            <a:r>
              <a:rPr lang="en-US" dirty="0"/>
              <a:t> nodes won’t point to </a:t>
            </a:r>
            <a:r>
              <a:rPr lang="en-US" dirty="0">
                <a:solidFill>
                  <a:srgbClr val="FF2727"/>
                </a:solidFill>
              </a:rPr>
              <a:t>Bad</a:t>
            </a:r>
            <a:r>
              <a:rPr lang="en-US" dirty="0"/>
              <a:t> nodes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If you point to a </a:t>
            </a:r>
            <a:r>
              <a:rPr lang="en-US" dirty="0">
                <a:solidFill>
                  <a:srgbClr val="FF2727"/>
                </a:solidFill>
              </a:rPr>
              <a:t>Bad</a:t>
            </a:r>
            <a:r>
              <a:rPr lang="en-US" dirty="0"/>
              <a:t> node, you’re </a:t>
            </a:r>
            <a:r>
              <a:rPr lang="en-US" dirty="0">
                <a:solidFill>
                  <a:srgbClr val="FF2727"/>
                </a:solidFill>
              </a:rPr>
              <a:t>Bad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If a </a:t>
            </a:r>
            <a:r>
              <a:rPr lang="en-US" dirty="0">
                <a:solidFill>
                  <a:srgbClr val="00B050"/>
                </a:solidFill>
              </a:rPr>
              <a:t>Good</a:t>
            </a:r>
            <a:r>
              <a:rPr lang="en-US" dirty="0"/>
              <a:t> node points to you, you’re </a:t>
            </a:r>
            <a:r>
              <a:rPr lang="en-US" dirty="0">
                <a:solidFill>
                  <a:srgbClr val="00B050"/>
                </a:solidFill>
              </a:rPr>
              <a:t>Good</a:t>
            </a:r>
          </a:p>
          <a:p>
            <a:pPr lvl="0"/>
            <a:endParaRPr lang="en-US" dirty="0"/>
          </a:p>
        </p:txBody>
      </p:sp>
      <p:grpSp>
        <p:nvGrpSpPr>
          <p:cNvPr id="237" name="Google Shape;237;p6"/>
          <p:cNvGrpSpPr/>
          <p:nvPr/>
        </p:nvGrpSpPr>
        <p:grpSpPr>
          <a:xfrm>
            <a:off x="1214120" y="3767138"/>
            <a:ext cx="6135688" cy="2438400"/>
            <a:chOff x="1295400" y="3695997"/>
            <a:chExt cx="6135688" cy="2438400"/>
          </a:xfrm>
        </p:grpSpPr>
        <p:sp>
          <p:nvSpPr>
            <p:cNvPr id="238" name="Google Shape;238;p6"/>
            <p:cNvSpPr/>
            <p:nvPr/>
          </p:nvSpPr>
          <p:spPr>
            <a:xfrm>
              <a:off x="2590800" y="4381797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648200" y="3848397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886200" y="4702472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191000" y="5677197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ookman Old Styl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?</a:t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6019800" y="3711872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019800" y="4762797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971800" y="3695997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895600" y="5143797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800600" y="4610397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ookman Old Styl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?</a:t>
              </a:r>
              <a:endParaRPr/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1295400" y="4610397"/>
              <a:ext cx="979488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000"/>
                </a:buClr>
                <a:buSzPts val="2400"/>
                <a:buFont typeface="Lucida Sans"/>
                <a:buNone/>
              </a:pPr>
              <a:r>
                <a:rPr lang="en-US" sz="2400" b="0" i="0" u="none" strike="noStrike" cap="none">
                  <a:solidFill>
                    <a:srgbClr val="00A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Good</a:t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6705600" y="4762797"/>
              <a:ext cx="725488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Lucida Sans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Bad</a:t>
              </a:r>
              <a:endParaRPr/>
            </a:p>
          </p:txBody>
        </p:sp>
        <p:cxnSp>
          <p:nvCxnSpPr>
            <p:cNvPr id="249" name="Google Shape;249;p6"/>
            <p:cNvCxnSpPr>
              <a:stCxn id="238" idx="0"/>
              <a:endCxn id="244" idx="3"/>
            </p:cNvCxnSpPr>
            <p:nvPr/>
          </p:nvCxnSpPr>
          <p:spPr>
            <a:xfrm rot="10800000" flipH="1">
              <a:off x="2819400" y="4086297"/>
              <a:ext cx="219300" cy="295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0" name="Google Shape;250;p6"/>
            <p:cNvCxnSpPr>
              <a:stCxn id="245" idx="0"/>
              <a:endCxn id="244" idx="4"/>
            </p:cNvCxnSpPr>
            <p:nvPr/>
          </p:nvCxnSpPr>
          <p:spPr>
            <a:xfrm rot="10800000" flipH="1">
              <a:off x="3124200" y="4153197"/>
              <a:ext cx="76200" cy="9906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1" name="Google Shape;251;p6"/>
            <p:cNvCxnSpPr>
              <a:stCxn id="242" idx="4"/>
              <a:endCxn id="243" idx="0"/>
            </p:cNvCxnSpPr>
            <p:nvPr/>
          </p:nvCxnSpPr>
          <p:spPr>
            <a:xfrm>
              <a:off x="6248400" y="4169072"/>
              <a:ext cx="0" cy="5937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2" name="Google Shape;252;p6"/>
            <p:cNvCxnSpPr>
              <a:stCxn id="246" idx="6"/>
              <a:endCxn id="243" idx="2"/>
            </p:cNvCxnSpPr>
            <p:nvPr/>
          </p:nvCxnSpPr>
          <p:spPr>
            <a:xfrm>
              <a:off x="5257800" y="4838997"/>
              <a:ext cx="762000" cy="1524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3" name="Google Shape;253;p6"/>
            <p:cNvCxnSpPr>
              <a:stCxn id="244" idx="5"/>
              <a:endCxn id="240" idx="0"/>
            </p:cNvCxnSpPr>
            <p:nvPr/>
          </p:nvCxnSpPr>
          <p:spPr>
            <a:xfrm>
              <a:off x="3362045" y="4086242"/>
              <a:ext cx="752700" cy="6162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4" name="Google Shape;254;p6"/>
            <p:cNvCxnSpPr>
              <a:stCxn id="239" idx="2"/>
              <a:endCxn id="244" idx="6"/>
            </p:cNvCxnSpPr>
            <p:nvPr/>
          </p:nvCxnSpPr>
          <p:spPr>
            <a:xfrm rot="10800000">
              <a:off x="3429000" y="3924597"/>
              <a:ext cx="1219200" cy="1524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5" name="Google Shape;255;p6"/>
            <p:cNvCxnSpPr>
              <a:stCxn id="242" idx="2"/>
              <a:endCxn id="239" idx="6"/>
            </p:cNvCxnSpPr>
            <p:nvPr/>
          </p:nvCxnSpPr>
          <p:spPr>
            <a:xfrm flipH="1">
              <a:off x="5105400" y="3940472"/>
              <a:ext cx="914400" cy="136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stealth" w="med" len="med"/>
              <a:tailEnd type="none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6" name="Google Shape;256;p6"/>
            <p:cNvCxnSpPr>
              <a:stCxn id="246" idx="2"/>
              <a:endCxn id="240" idx="6"/>
            </p:cNvCxnSpPr>
            <p:nvPr/>
          </p:nvCxnSpPr>
          <p:spPr>
            <a:xfrm flipH="1">
              <a:off x="4343400" y="4838997"/>
              <a:ext cx="457200" cy="921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7" name="Google Shape;257;p6"/>
            <p:cNvCxnSpPr>
              <a:stCxn id="243" idx="4"/>
              <a:endCxn id="241" idx="7"/>
            </p:cNvCxnSpPr>
            <p:nvPr/>
          </p:nvCxnSpPr>
          <p:spPr>
            <a:xfrm flipH="1">
              <a:off x="4581300" y="5219997"/>
              <a:ext cx="1667100" cy="5241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8" name="Google Shape;258;p6"/>
            <p:cNvCxnSpPr>
              <a:endCxn id="245" idx="6"/>
            </p:cNvCxnSpPr>
            <p:nvPr/>
          </p:nvCxnSpPr>
          <p:spPr>
            <a:xfrm rot="10800000">
              <a:off x="3352800" y="5372397"/>
              <a:ext cx="838200" cy="5493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9" name="Google Shape;259;p6"/>
            <p:cNvCxnSpPr>
              <a:stCxn id="245" idx="6"/>
              <a:endCxn id="240" idx="3"/>
            </p:cNvCxnSpPr>
            <p:nvPr/>
          </p:nvCxnSpPr>
          <p:spPr>
            <a:xfrm rot="10800000" flipH="1">
              <a:off x="3352800" y="5092797"/>
              <a:ext cx="600300" cy="2796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0" name="Google Shape;260;p6"/>
            <p:cNvCxnSpPr>
              <a:stCxn id="240" idx="4"/>
              <a:endCxn id="241" idx="0"/>
            </p:cNvCxnSpPr>
            <p:nvPr/>
          </p:nvCxnSpPr>
          <p:spPr>
            <a:xfrm>
              <a:off x="4114800" y="5159672"/>
              <a:ext cx="304800" cy="517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1" name="Google Shape;261;p6"/>
            <p:cNvCxnSpPr>
              <a:stCxn id="246" idx="0"/>
              <a:endCxn id="239" idx="4"/>
            </p:cNvCxnSpPr>
            <p:nvPr/>
          </p:nvCxnSpPr>
          <p:spPr>
            <a:xfrm rot="10800000">
              <a:off x="4876800" y="4305597"/>
              <a:ext cx="152400" cy="3048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62" name="Google Shape;262;p6"/>
          <p:cNvGrpSpPr/>
          <p:nvPr/>
        </p:nvGrpSpPr>
        <p:grpSpPr>
          <a:xfrm>
            <a:off x="1214120" y="3767138"/>
            <a:ext cx="6135688" cy="2438400"/>
            <a:chOff x="1295400" y="3870325"/>
            <a:chExt cx="6135688" cy="2438400"/>
          </a:xfrm>
        </p:grpSpPr>
        <p:sp>
          <p:nvSpPr>
            <p:cNvPr id="263" name="Google Shape;263;p6"/>
            <p:cNvSpPr/>
            <p:nvPr/>
          </p:nvSpPr>
          <p:spPr>
            <a:xfrm>
              <a:off x="2590800" y="4556125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648200" y="402272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886200" y="4876800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4191000" y="5851525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019800" y="38862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019800" y="493712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971800" y="3870325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5600" y="5318125"/>
              <a:ext cx="457200" cy="457200"/>
            </a:xfrm>
            <a:prstGeom prst="ellipse">
              <a:avLst/>
            </a:prstGeom>
            <a:solidFill>
              <a:srgbClr val="00A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4800600" y="478472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ookman Old Style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1295400" y="4784725"/>
              <a:ext cx="979488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000"/>
                </a:buClr>
                <a:buSzPts val="2400"/>
                <a:buFont typeface="Lucida Sans"/>
                <a:buNone/>
              </a:pPr>
              <a:r>
                <a:rPr lang="en-US" sz="2400" b="0" i="0" u="none" strike="noStrike" cap="none">
                  <a:solidFill>
                    <a:srgbClr val="00A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Good</a:t>
              </a:r>
              <a:endParaRPr/>
            </a:p>
          </p:txBody>
        </p:sp>
        <p:sp>
          <p:nvSpPr>
            <p:cNvPr id="273" name="Google Shape;273;p6"/>
            <p:cNvSpPr txBox="1"/>
            <p:nvPr/>
          </p:nvSpPr>
          <p:spPr>
            <a:xfrm>
              <a:off x="6705600" y="4937125"/>
              <a:ext cx="725488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Lucida Sans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Bad</a:t>
              </a:r>
              <a:endParaRPr/>
            </a:p>
          </p:txBody>
        </p:sp>
        <p:cxnSp>
          <p:nvCxnSpPr>
            <p:cNvPr id="274" name="Google Shape;274;p6"/>
            <p:cNvCxnSpPr>
              <a:stCxn id="263" idx="0"/>
              <a:endCxn id="269" idx="3"/>
            </p:cNvCxnSpPr>
            <p:nvPr/>
          </p:nvCxnSpPr>
          <p:spPr>
            <a:xfrm rot="10800000" flipH="1">
              <a:off x="2819400" y="4260625"/>
              <a:ext cx="219300" cy="295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5" name="Google Shape;275;p6"/>
            <p:cNvCxnSpPr>
              <a:stCxn id="270" idx="0"/>
              <a:endCxn id="269" idx="4"/>
            </p:cNvCxnSpPr>
            <p:nvPr/>
          </p:nvCxnSpPr>
          <p:spPr>
            <a:xfrm rot="10800000" flipH="1">
              <a:off x="3124200" y="4327525"/>
              <a:ext cx="76200" cy="9906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6" name="Google Shape;276;p6"/>
            <p:cNvCxnSpPr>
              <a:stCxn id="267" idx="4"/>
              <a:endCxn id="268" idx="0"/>
            </p:cNvCxnSpPr>
            <p:nvPr/>
          </p:nvCxnSpPr>
          <p:spPr>
            <a:xfrm>
              <a:off x="6248400" y="4343400"/>
              <a:ext cx="0" cy="5937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7" name="Google Shape;277;p6"/>
            <p:cNvCxnSpPr>
              <a:stCxn id="271" idx="6"/>
              <a:endCxn id="268" idx="2"/>
            </p:cNvCxnSpPr>
            <p:nvPr/>
          </p:nvCxnSpPr>
          <p:spPr>
            <a:xfrm>
              <a:off x="5257800" y="5013325"/>
              <a:ext cx="762000" cy="1524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8" name="Google Shape;278;p6"/>
            <p:cNvCxnSpPr>
              <a:stCxn id="269" idx="5"/>
              <a:endCxn id="265" idx="0"/>
            </p:cNvCxnSpPr>
            <p:nvPr/>
          </p:nvCxnSpPr>
          <p:spPr>
            <a:xfrm>
              <a:off x="3362045" y="4260570"/>
              <a:ext cx="752700" cy="6162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79" name="Google Shape;279;p6"/>
            <p:cNvCxnSpPr>
              <a:stCxn id="264" idx="2"/>
              <a:endCxn id="269" idx="6"/>
            </p:cNvCxnSpPr>
            <p:nvPr/>
          </p:nvCxnSpPr>
          <p:spPr>
            <a:xfrm rot="10800000">
              <a:off x="3429000" y="4098925"/>
              <a:ext cx="1219200" cy="1524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0" name="Google Shape;280;p6"/>
            <p:cNvCxnSpPr>
              <a:stCxn id="267" idx="2"/>
              <a:endCxn id="264" idx="6"/>
            </p:cNvCxnSpPr>
            <p:nvPr/>
          </p:nvCxnSpPr>
          <p:spPr>
            <a:xfrm flipH="1">
              <a:off x="5105400" y="4114800"/>
              <a:ext cx="914400" cy="136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stealth" w="med" len="med"/>
              <a:tailEnd type="none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1" name="Google Shape;281;p6"/>
            <p:cNvCxnSpPr>
              <a:stCxn id="271" idx="2"/>
              <a:endCxn id="265" idx="6"/>
            </p:cNvCxnSpPr>
            <p:nvPr/>
          </p:nvCxnSpPr>
          <p:spPr>
            <a:xfrm flipH="1">
              <a:off x="4343400" y="5013325"/>
              <a:ext cx="457200" cy="921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2" name="Google Shape;282;p6"/>
            <p:cNvCxnSpPr>
              <a:stCxn id="268" idx="4"/>
              <a:endCxn id="266" idx="7"/>
            </p:cNvCxnSpPr>
            <p:nvPr/>
          </p:nvCxnSpPr>
          <p:spPr>
            <a:xfrm flipH="1">
              <a:off x="4581300" y="5394325"/>
              <a:ext cx="1667100" cy="5241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3" name="Google Shape;283;p6"/>
            <p:cNvCxnSpPr>
              <a:endCxn id="270" idx="6"/>
            </p:cNvCxnSpPr>
            <p:nvPr/>
          </p:nvCxnSpPr>
          <p:spPr>
            <a:xfrm rot="10800000">
              <a:off x="3352800" y="5546725"/>
              <a:ext cx="838200" cy="5493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4" name="Google Shape;284;p6"/>
            <p:cNvCxnSpPr>
              <a:stCxn id="270" idx="6"/>
              <a:endCxn id="265" idx="3"/>
            </p:cNvCxnSpPr>
            <p:nvPr/>
          </p:nvCxnSpPr>
          <p:spPr>
            <a:xfrm rot="10800000" flipH="1">
              <a:off x="3352800" y="5267125"/>
              <a:ext cx="600300" cy="2796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5" name="Google Shape;285;p6"/>
            <p:cNvCxnSpPr>
              <a:stCxn id="265" idx="4"/>
              <a:endCxn id="266" idx="0"/>
            </p:cNvCxnSpPr>
            <p:nvPr/>
          </p:nvCxnSpPr>
          <p:spPr>
            <a:xfrm>
              <a:off x="4114800" y="5334000"/>
              <a:ext cx="304800" cy="5175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86" name="Google Shape;286;p6"/>
            <p:cNvCxnSpPr>
              <a:stCxn id="271" idx="0"/>
              <a:endCxn id="264" idx="4"/>
            </p:cNvCxnSpPr>
            <p:nvPr/>
          </p:nvCxnSpPr>
          <p:spPr>
            <a:xfrm rot="10800000">
              <a:off x="4876800" y="4479925"/>
              <a:ext cx="152400" cy="304800"/>
            </a:xfrm>
            <a:prstGeom prst="straightConnector1">
              <a:avLst/>
            </a:prstGeom>
            <a:noFill/>
            <a:ln w="25400" cap="flat" cmpd="sng">
              <a:solidFill>
                <a:srgbClr val="437085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C3D9-6D16-11E3-CDDF-CFCCBA68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as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AB8D-6EAE-04B2-1643-F9D12118CA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074" y="1686757"/>
            <a:ext cx="8367942" cy="45195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Idea: Links as votes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Page is more important if it has </a:t>
            </a:r>
            <a:r>
              <a:rPr lang="en-US" dirty="0">
                <a:solidFill>
                  <a:schemeClr val="accent3"/>
                </a:solidFill>
              </a:rPr>
              <a:t>more links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Should we consider </a:t>
            </a:r>
            <a:r>
              <a:rPr lang="en-US" dirty="0">
                <a:solidFill>
                  <a:schemeClr val="accent3"/>
                </a:solidFill>
              </a:rPr>
              <a:t>in-coming links </a:t>
            </a:r>
            <a:r>
              <a:rPr lang="en-US" dirty="0"/>
              <a:t>or </a:t>
            </a:r>
            <a:r>
              <a:rPr lang="en-US" dirty="0">
                <a:solidFill>
                  <a:schemeClr val="accent3"/>
                </a:solidFill>
              </a:rPr>
              <a:t>out-going links</a:t>
            </a:r>
            <a:r>
              <a:rPr lang="en-US" dirty="0"/>
              <a:t>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Think of in-links as votes: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E8E1E-F790-C19C-F24A-8731EC97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11" y="3742789"/>
            <a:ext cx="3886200" cy="1053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F59FE9-FD4E-9E6F-2464-FBCB2FD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054" y="3742789"/>
            <a:ext cx="3870485" cy="1006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EDE1B-F6A5-9997-904B-D3AF5CAE6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11" y="4911261"/>
            <a:ext cx="3803737" cy="10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138C-076A-3F45-4150-6293819B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as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D66F-DC44-66A6-0502-ECA56E9EE7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Are all incoming links equal 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Links </a:t>
            </a:r>
            <a:r>
              <a:rPr lang="en-US" dirty="0">
                <a:solidFill>
                  <a:schemeClr val="accent3"/>
                </a:solidFill>
              </a:rPr>
              <a:t>from important pages count more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This is a recursive question.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chemeClr val="accent3"/>
                </a:solidFill>
              </a:rPr>
              <a:t>My importance depends on my friends’ importance</a:t>
            </a:r>
            <a:r>
              <a:rPr lang="en-HK" dirty="0"/>
              <a:t>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chemeClr val="accent3"/>
                </a:solidFill>
              </a:rPr>
              <a:t>My friends’ importance depends on their friends’ importance</a:t>
            </a:r>
            <a:r>
              <a:rPr lang="en-HK" dirty="0"/>
              <a:t>. 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…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E8E0-FE54-7D79-8A6D-1666858B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 Score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9CA1786-B953-C959-D00B-4B8F3A5BCE59}"/>
              </a:ext>
            </a:extLst>
          </p:cNvPr>
          <p:cNvGrpSpPr/>
          <p:nvPr/>
        </p:nvGrpSpPr>
        <p:grpSpPr>
          <a:xfrm>
            <a:off x="890954" y="1723292"/>
            <a:ext cx="6852829" cy="4659924"/>
            <a:chOff x="504092" y="1459524"/>
            <a:chExt cx="7620000" cy="5181600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E5B66A1-39E6-93BF-FDEB-1F52F2CB6AA3}"/>
                </a:ext>
              </a:extLst>
            </p:cNvPr>
            <p:cNvCxnSpPr/>
            <p:nvPr/>
          </p:nvCxnSpPr>
          <p:spPr>
            <a:xfrm flipV="1">
              <a:off x="4445711" y="2373924"/>
              <a:ext cx="1066800" cy="152400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4E5B70B-EEA9-ACDC-78E1-A5E446AA895A}"/>
                </a:ext>
              </a:extLst>
            </p:cNvPr>
            <p:cNvCxnSpPr/>
            <p:nvPr/>
          </p:nvCxnSpPr>
          <p:spPr>
            <a:xfrm flipH="1">
              <a:off x="4473419" y="2983524"/>
              <a:ext cx="990600" cy="76200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942CA8C-819B-309C-1541-FB708C541A19}"/>
                </a:ext>
              </a:extLst>
            </p:cNvPr>
            <p:cNvCxnSpPr>
              <a:stCxn id="107" idx="1"/>
              <a:endCxn id="105" idx="5"/>
            </p:cNvCxnSpPr>
            <p:nvPr/>
          </p:nvCxnSpPr>
          <p:spPr>
            <a:xfrm flipH="1" flipV="1">
              <a:off x="4075919" y="3735951"/>
              <a:ext cx="627466" cy="779866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9241043-B48A-FA0C-7418-5BE4D28B4363}"/>
                </a:ext>
              </a:extLst>
            </p:cNvPr>
            <p:cNvCxnSpPr/>
            <p:nvPr/>
          </p:nvCxnSpPr>
          <p:spPr>
            <a:xfrm flipV="1">
              <a:off x="1579146" y="3742878"/>
              <a:ext cx="597065" cy="739693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5A4AB97-FD0F-0969-DAD0-31B432F3E609}"/>
                </a:ext>
              </a:extLst>
            </p:cNvPr>
            <p:cNvCxnSpPr/>
            <p:nvPr/>
          </p:nvCxnSpPr>
          <p:spPr>
            <a:xfrm flipH="1" flipV="1">
              <a:off x="869852" y="2895298"/>
              <a:ext cx="243840" cy="1480607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F8FEC3F-7DE8-92FF-C12C-A70C8347C9E7}"/>
                </a:ext>
              </a:extLst>
            </p:cNvPr>
            <p:cNvCxnSpPr>
              <a:stCxn id="111" idx="0"/>
            </p:cNvCxnSpPr>
            <p:nvPr/>
          </p:nvCxnSpPr>
          <p:spPr>
            <a:xfrm flipV="1">
              <a:off x="2531012" y="4126524"/>
              <a:ext cx="274320" cy="1600258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2C7CABB-7BB2-6B33-7592-B4485A401CF1}"/>
                </a:ext>
              </a:extLst>
            </p:cNvPr>
            <p:cNvCxnSpPr>
              <a:stCxn id="111" idx="7"/>
            </p:cNvCxnSpPr>
            <p:nvPr/>
          </p:nvCxnSpPr>
          <p:spPr>
            <a:xfrm flipV="1">
              <a:off x="2724986" y="5117124"/>
              <a:ext cx="1817706" cy="690004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40F703F-7D0A-F07C-A8B7-6A3D28848260}"/>
                </a:ext>
              </a:extLst>
            </p:cNvPr>
            <p:cNvCxnSpPr/>
            <p:nvPr/>
          </p:nvCxnSpPr>
          <p:spPr>
            <a:xfrm flipH="1" flipV="1">
              <a:off x="1741228" y="4766604"/>
              <a:ext cx="2829172" cy="137160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223A54E-3FDA-8295-74CB-A5A44C9A23F6}"/>
                </a:ext>
              </a:extLst>
            </p:cNvPr>
            <p:cNvCxnSpPr/>
            <p:nvPr/>
          </p:nvCxnSpPr>
          <p:spPr>
            <a:xfrm flipH="1" flipV="1">
              <a:off x="3132992" y="4154232"/>
              <a:ext cx="236220" cy="1874578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ABABB8C-9361-5590-3AE5-C2076B6045AB}"/>
                </a:ext>
              </a:extLst>
            </p:cNvPr>
            <p:cNvCxnSpPr/>
            <p:nvPr/>
          </p:nvCxnSpPr>
          <p:spPr>
            <a:xfrm flipV="1">
              <a:off x="3542405" y="5298638"/>
              <a:ext cx="1140199" cy="789737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037DFD0-BC78-0043-F32D-0A503B62624C}"/>
                </a:ext>
              </a:extLst>
            </p:cNvPr>
            <p:cNvCxnSpPr>
              <a:stCxn id="113" idx="7"/>
            </p:cNvCxnSpPr>
            <p:nvPr/>
          </p:nvCxnSpPr>
          <p:spPr>
            <a:xfrm flipV="1">
              <a:off x="4462346" y="5452404"/>
              <a:ext cx="461346" cy="720426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DB243FF-63D6-F567-36A9-E755CE61AA1B}"/>
                </a:ext>
              </a:extLst>
            </p:cNvPr>
            <p:cNvCxnSpPr/>
            <p:nvPr/>
          </p:nvCxnSpPr>
          <p:spPr>
            <a:xfrm flipH="1" flipV="1">
              <a:off x="3704492" y="4022613"/>
              <a:ext cx="563880" cy="2118360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199CFB0-3029-05B7-731E-EEED43682E1F}"/>
                </a:ext>
              </a:extLst>
            </p:cNvPr>
            <p:cNvCxnSpPr/>
            <p:nvPr/>
          </p:nvCxnSpPr>
          <p:spPr>
            <a:xfrm flipV="1">
              <a:off x="6492059" y="5359322"/>
              <a:ext cx="299522" cy="730792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DCC1D85-7963-C959-652D-05D0570FB317}"/>
                </a:ext>
              </a:extLst>
            </p:cNvPr>
            <p:cNvCxnSpPr>
              <a:stCxn id="115" idx="1"/>
            </p:cNvCxnSpPr>
            <p:nvPr/>
          </p:nvCxnSpPr>
          <p:spPr>
            <a:xfrm flipH="1" flipV="1">
              <a:off x="7057292" y="5347095"/>
              <a:ext cx="369906" cy="688575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E062014-9407-BEED-B7B2-F7942D96BBC7}"/>
                </a:ext>
              </a:extLst>
            </p:cNvPr>
            <p:cNvCxnSpPr>
              <a:stCxn id="108" idx="1"/>
            </p:cNvCxnSpPr>
            <p:nvPr/>
          </p:nvCxnSpPr>
          <p:spPr>
            <a:xfrm flipH="1" flipV="1">
              <a:off x="4389652" y="3364524"/>
              <a:ext cx="2229282" cy="1280131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8EBD5A5-FFA2-518A-DCDB-C1AB98BF7A97}"/>
                </a:ext>
              </a:extLst>
            </p:cNvPr>
            <p:cNvCxnSpPr/>
            <p:nvPr/>
          </p:nvCxnSpPr>
          <p:spPr>
            <a:xfrm flipH="1" flipV="1">
              <a:off x="5639972" y="5063813"/>
              <a:ext cx="872868" cy="53311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2CC453B0-B5ED-BC6C-4F1F-A13CC4ADD57B}"/>
                </a:ext>
              </a:extLst>
            </p:cNvPr>
            <p:cNvCxnSpPr/>
            <p:nvPr/>
          </p:nvCxnSpPr>
          <p:spPr>
            <a:xfrm>
              <a:off x="5619191" y="4766604"/>
              <a:ext cx="872868" cy="68580"/>
            </a:xfrm>
            <a:prstGeom prst="straightConnector1">
              <a:avLst/>
            </a:prstGeom>
            <a:noFill/>
            <a:ln w="57150" cap="rnd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063DCE4-FC41-6E3A-62A5-47DF2B7DD024}"/>
                </a:ext>
              </a:extLst>
            </p:cNvPr>
            <p:cNvSpPr/>
            <p:nvPr/>
          </p:nvSpPr>
          <p:spPr>
            <a:xfrm>
              <a:off x="1799492" y="1459524"/>
              <a:ext cx="2667000" cy="2667000"/>
            </a:xfrm>
            <a:prstGeom prst="ellipse">
              <a:avLst/>
            </a:prstGeom>
            <a:solidFill>
              <a:srgbClr val="60B5CC"/>
            </a:solidFill>
            <a:ln w="76200" cap="rnd" cmpd="sng" algn="ctr">
              <a:solidFill>
                <a:srgbClr val="60B5CC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38.4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ADDD1E7-18BD-8DC6-082A-3764CADDD442}"/>
                </a:ext>
              </a:extLst>
            </p:cNvPr>
            <p:cNvSpPr/>
            <p:nvPr/>
          </p:nvSpPr>
          <p:spPr>
            <a:xfrm>
              <a:off x="5457092" y="1459524"/>
              <a:ext cx="2667000" cy="2667000"/>
            </a:xfrm>
            <a:prstGeom prst="ellipse">
              <a:avLst/>
            </a:prstGeom>
            <a:solidFill>
              <a:srgbClr val="F0AD00"/>
            </a:solidFill>
            <a:ln w="76200" cap="rnd" cmpd="sng" algn="ctr">
              <a:solidFill>
                <a:srgbClr val="F0AD00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34.3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DADBE1E-6932-EF63-AD3F-BE6603B4945E}"/>
                </a:ext>
              </a:extLst>
            </p:cNvPr>
            <p:cNvSpPr/>
            <p:nvPr/>
          </p:nvSpPr>
          <p:spPr>
            <a:xfrm>
              <a:off x="4542692" y="4355124"/>
              <a:ext cx="1097280" cy="1097280"/>
            </a:xfrm>
            <a:prstGeom prst="ellipse">
              <a:avLst/>
            </a:prstGeom>
            <a:solidFill>
              <a:srgbClr val="6BB76D"/>
            </a:solidFill>
            <a:ln w="76200" cap="rnd" cmpd="sng" algn="ctr">
              <a:solidFill>
                <a:srgbClr val="6BB76D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8.1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42C8B9C-1313-E621-D5C7-27B80C76819E}"/>
                </a:ext>
              </a:extLst>
            </p:cNvPr>
            <p:cNvSpPr/>
            <p:nvPr/>
          </p:nvSpPr>
          <p:spPr>
            <a:xfrm>
              <a:off x="6498414" y="4524135"/>
              <a:ext cx="822960" cy="822960"/>
            </a:xfrm>
            <a:prstGeom prst="ellipse">
              <a:avLst/>
            </a:prstGeom>
            <a:solidFill>
              <a:srgbClr val="E66C7D"/>
            </a:solidFill>
            <a:ln w="76200" cap="rnd" cmpd="sng" algn="ctr">
              <a:solidFill>
                <a:srgbClr val="E66C7D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3.9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32ABBF6-7621-8057-7547-02E1C2CB1FCB}"/>
                </a:ext>
              </a:extLst>
            </p:cNvPr>
            <p:cNvSpPr/>
            <p:nvPr/>
          </p:nvSpPr>
          <p:spPr>
            <a:xfrm>
              <a:off x="890560" y="4355124"/>
              <a:ext cx="822960" cy="822960"/>
            </a:xfrm>
            <a:prstGeom prst="ellipse">
              <a:avLst/>
            </a:prstGeom>
            <a:solidFill>
              <a:srgbClr val="E66C7D"/>
            </a:solidFill>
            <a:ln w="76200" cap="rnd" cmpd="sng" algn="ctr">
              <a:solidFill>
                <a:srgbClr val="E66C7D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3.9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A8389A9-316F-F684-23C8-F4D4990855B3}"/>
                </a:ext>
              </a:extLst>
            </p:cNvPr>
            <p:cNvSpPr/>
            <p:nvPr/>
          </p:nvSpPr>
          <p:spPr>
            <a:xfrm>
              <a:off x="504092" y="2142997"/>
              <a:ext cx="731520" cy="731520"/>
            </a:xfrm>
            <a:prstGeom prst="ellipse">
              <a:avLst/>
            </a:prstGeom>
            <a:solidFill>
              <a:srgbClr val="E88651"/>
            </a:solidFill>
            <a:ln w="76200" cap="rnd" cmpd="sng" algn="ctr">
              <a:solidFill>
                <a:srgbClr val="E88651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3.3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138E6B-B8A8-6B20-F047-13A8903042F6}"/>
                </a:ext>
              </a:extLst>
            </p:cNvPr>
            <p:cNvSpPr/>
            <p:nvPr/>
          </p:nvSpPr>
          <p:spPr>
            <a:xfrm>
              <a:off x="2256692" y="5726782"/>
              <a:ext cx="548640" cy="548640"/>
            </a:xfrm>
            <a:prstGeom prst="ellipse">
              <a:avLst/>
            </a:prstGeom>
            <a:solidFill>
              <a:srgbClr val="C64847"/>
            </a:solidFill>
            <a:ln w="76200" cap="rnd" cmpd="sng" algn="ctr">
              <a:solidFill>
                <a:srgbClr val="C64847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1.6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A1E749B-AC72-2650-7CB2-B0960B8B2961}"/>
                </a:ext>
              </a:extLst>
            </p:cNvPr>
            <p:cNvSpPr/>
            <p:nvPr/>
          </p:nvSpPr>
          <p:spPr>
            <a:xfrm>
              <a:off x="3094892" y="6001102"/>
              <a:ext cx="548640" cy="548640"/>
            </a:xfrm>
            <a:prstGeom prst="ellipse">
              <a:avLst/>
            </a:prstGeom>
            <a:solidFill>
              <a:srgbClr val="C64847"/>
            </a:solidFill>
            <a:ln w="76200" cap="rnd" cmpd="sng" algn="ctr">
              <a:solidFill>
                <a:srgbClr val="C64847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1.6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6068AAB-5C17-A14B-C7BF-8B19B378CC32}"/>
                </a:ext>
              </a:extLst>
            </p:cNvPr>
            <p:cNvSpPr/>
            <p:nvPr/>
          </p:nvSpPr>
          <p:spPr>
            <a:xfrm>
              <a:off x="3994052" y="6092484"/>
              <a:ext cx="548640" cy="548640"/>
            </a:xfrm>
            <a:prstGeom prst="ellipse">
              <a:avLst/>
            </a:prstGeom>
            <a:solidFill>
              <a:srgbClr val="C64847"/>
            </a:solidFill>
            <a:ln w="76200" cap="rnd" cmpd="sng" algn="ctr">
              <a:solidFill>
                <a:srgbClr val="C64847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1.6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44FE168-7ACB-E218-6ABB-381D59D59F19}"/>
                </a:ext>
              </a:extLst>
            </p:cNvPr>
            <p:cNvSpPr/>
            <p:nvPr/>
          </p:nvSpPr>
          <p:spPr>
            <a:xfrm>
              <a:off x="6127652" y="6043231"/>
              <a:ext cx="548640" cy="548640"/>
            </a:xfrm>
            <a:prstGeom prst="ellipse">
              <a:avLst/>
            </a:prstGeom>
            <a:solidFill>
              <a:srgbClr val="C64847"/>
            </a:solidFill>
            <a:ln w="76200" cap="rnd" cmpd="sng" algn="ctr">
              <a:solidFill>
                <a:srgbClr val="C64847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1.6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4665227-D9A3-7944-67FB-087D1C8977EC}"/>
                </a:ext>
              </a:extLst>
            </p:cNvPr>
            <p:cNvSpPr/>
            <p:nvPr/>
          </p:nvSpPr>
          <p:spPr>
            <a:xfrm>
              <a:off x="7346852" y="5955324"/>
              <a:ext cx="548640" cy="548640"/>
            </a:xfrm>
            <a:prstGeom prst="ellipse">
              <a:avLst/>
            </a:prstGeom>
            <a:solidFill>
              <a:srgbClr val="C64847"/>
            </a:solidFill>
            <a:ln w="76200" cap="rnd" cmpd="sng" algn="ctr">
              <a:solidFill>
                <a:srgbClr val="C64847"/>
              </a:solidFill>
              <a:prstDash val="solid"/>
            </a:ln>
            <a:effectLst/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54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CFE81-9CAF-60AC-8993-24040E19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EBE6-36E7-D650-A73B-A603C247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262" y="2654448"/>
            <a:ext cx="4795062" cy="1259461"/>
          </a:xfrm>
        </p:spPr>
        <p:txBody>
          <a:bodyPr anchor="t">
            <a:normAutofit fontScale="90000"/>
          </a:bodyPr>
          <a:lstStyle/>
          <a:p>
            <a:r>
              <a:rPr lang="en-HK" dirty="0"/>
              <a:t>PageRank: </a:t>
            </a:r>
            <a:br>
              <a:rPr lang="en-HK" dirty="0"/>
            </a:br>
            <a:r>
              <a:rPr lang="en-HK" dirty="0"/>
              <a:t>The “Flow” Formulation</a:t>
            </a:r>
            <a:endParaRPr lang="en-US" dirty="0"/>
          </a:p>
        </p:txBody>
      </p:sp>
      <p:pic>
        <p:nvPicPr>
          <p:cNvPr id="6146" name="Picture 2" descr="Flow of PageRank">
            <a:extLst>
              <a:ext uri="{FF2B5EF4-FFF2-40B4-BE49-F238E27FC236}">
                <a16:creationId xmlns:a16="http://schemas.microsoft.com/office/drawing/2014/main" id="{0A97C0FE-C776-521E-7CFB-5A9AE0CB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" y="2427247"/>
            <a:ext cx="2919379" cy="25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6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8116B8-4F63-40F0-8AE4-CDA9120BD58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Each link’s vote is </a:t>
                </a:r>
                <a:r>
                  <a:rPr lang="en-US" dirty="0">
                    <a:solidFill>
                      <a:schemeClr val="accent3"/>
                    </a:solidFill>
                  </a:rPr>
                  <a:t>proportional to the importance </a:t>
                </a:r>
                <a:r>
                  <a:rPr lang="en-US" dirty="0"/>
                  <a:t>of its source page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importance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out-links, then each link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votes.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’s </a:t>
                </a:r>
                <a:r>
                  <a:rPr lang="en-US" dirty="0">
                    <a:solidFill>
                      <a:schemeClr val="accent3"/>
                    </a:solidFill>
                  </a:rPr>
                  <a:t>own importance </a:t>
                </a:r>
                <a:r>
                  <a:rPr lang="en-US" dirty="0"/>
                  <a:t>is the sum of the votes on its in-links.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8116B8-4F63-40F0-8AE4-CDA9120BD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9D4BDB6-5F12-C172-50BA-7D27A33A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Recursive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96;p21">
                <a:extLst>
                  <a:ext uri="{FF2B5EF4-FFF2-40B4-BE49-F238E27FC236}">
                    <a16:creationId xmlns:a16="http://schemas.microsoft.com/office/drawing/2014/main" id="{251CB693-1014-4594-8D0A-5F75B2D930AA}"/>
                  </a:ext>
                </a:extLst>
              </p:cNvPr>
              <p:cNvSpPr/>
              <p:nvPr/>
            </p:nvSpPr>
            <p:spPr>
              <a:xfrm>
                <a:off x="1224573" y="3200400"/>
                <a:ext cx="457200" cy="457200"/>
              </a:xfrm>
              <a:prstGeom prst="ellipse">
                <a:avLst/>
              </a:prstGeom>
              <a:solidFill>
                <a:srgbClr val="C40C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u="none" strike="noStrike" cap="none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</m:ctrlPr>
                        </m:sSubPr>
                        <m:e>
                          <m:r>
                            <a:rPr lang="en-US" sz="1800" b="0" i="1" u="none" strike="noStrike" cap="none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u="none" strike="noStrike" cap="none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sz="1800" b="0" i="0" u="none" strike="noStrike" cap="none" dirty="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4" name="Google Shape;396;p21">
                <a:extLst>
                  <a:ext uri="{FF2B5EF4-FFF2-40B4-BE49-F238E27FC236}">
                    <a16:creationId xmlns:a16="http://schemas.microsoft.com/office/drawing/2014/main" id="{251CB693-1014-4594-8D0A-5F75B2D93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3" y="3200400"/>
                <a:ext cx="4572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oogle Shape;397;p21">
            <a:extLst>
              <a:ext uri="{FF2B5EF4-FFF2-40B4-BE49-F238E27FC236}">
                <a16:creationId xmlns:a16="http://schemas.microsoft.com/office/drawing/2014/main" id="{FD48A5A1-F864-1289-74BA-3B66B7EDD82A}"/>
              </a:ext>
            </a:extLst>
          </p:cNvPr>
          <p:cNvCxnSpPr>
            <a:cxnSpLocks/>
          </p:cNvCxnSpPr>
          <p:nvPr/>
        </p:nvCxnSpPr>
        <p:spPr>
          <a:xfrm rot="10800000" flipH="1">
            <a:off x="1681773" y="3238500"/>
            <a:ext cx="609600" cy="190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98;p21">
            <a:extLst>
              <a:ext uri="{FF2B5EF4-FFF2-40B4-BE49-F238E27FC236}">
                <a16:creationId xmlns:a16="http://schemas.microsoft.com/office/drawing/2014/main" id="{60EB057E-9C50-5D22-E9E4-8681E1258B59}"/>
              </a:ext>
            </a:extLst>
          </p:cNvPr>
          <p:cNvCxnSpPr>
            <a:cxnSpLocks/>
          </p:cNvCxnSpPr>
          <p:nvPr/>
        </p:nvCxnSpPr>
        <p:spPr>
          <a:xfrm>
            <a:off x="1681773" y="3429000"/>
            <a:ext cx="609600" cy="4630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99;p21">
            <a:extLst>
              <a:ext uri="{FF2B5EF4-FFF2-40B4-BE49-F238E27FC236}">
                <a16:creationId xmlns:a16="http://schemas.microsoft.com/office/drawing/2014/main" id="{10750922-7E89-6727-1B99-C2309F16E621}"/>
              </a:ext>
            </a:extLst>
          </p:cNvPr>
          <p:cNvCxnSpPr/>
          <p:nvPr/>
        </p:nvCxnSpPr>
        <p:spPr>
          <a:xfrm>
            <a:off x="1681773" y="3429000"/>
            <a:ext cx="647700" cy="158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99114B9-7B6F-CCB2-1CA0-4F98816F3A36}"/>
              </a:ext>
            </a:extLst>
          </p:cNvPr>
          <p:cNvSpPr txBox="1"/>
          <p:nvPr/>
        </p:nvSpPr>
        <p:spPr>
          <a:xfrm rot="5400000">
            <a:off x="2051105" y="34069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D56DE-3004-F323-0074-B712E9337E6F}"/>
                  </a:ext>
                </a:extLst>
              </p:cNvPr>
              <p:cNvSpPr txBox="1"/>
              <p:nvPr/>
            </p:nvSpPr>
            <p:spPr>
              <a:xfrm>
                <a:off x="2211026" y="2871646"/>
                <a:ext cx="610488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D56DE-3004-F323-0074-B712E9337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26" y="2871646"/>
                <a:ext cx="610488" cy="438005"/>
              </a:xfrm>
              <a:prstGeom prst="rect">
                <a:avLst/>
              </a:prstGeom>
              <a:blipFill>
                <a:blip r:embed="rId4"/>
                <a:stretch>
                  <a:fillRect r="-204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E25A41-5880-9FD4-7BF0-1F067CD48E7D}"/>
                  </a:ext>
                </a:extLst>
              </p:cNvPr>
              <p:cNvSpPr txBox="1"/>
              <p:nvPr/>
            </p:nvSpPr>
            <p:spPr>
              <a:xfrm>
                <a:off x="2268628" y="3256109"/>
                <a:ext cx="610488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E25A41-5880-9FD4-7BF0-1F067CD48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628" y="3256109"/>
                <a:ext cx="610488" cy="438005"/>
              </a:xfrm>
              <a:prstGeom prst="rect">
                <a:avLst/>
              </a:prstGeom>
              <a:blipFill>
                <a:blip r:embed="rId5"/>
                <a:stretch>
                  <a:fillRect r="-408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50660-035B-2893-D95B-5D69EF00D72C}"/>
                  </a:ext>
                </a:extLst>
              </p:cNvPr>
              <p:cNvSpPr txBox="1"/>
              <p:nvPr/>
            </p:nvSpPr>
            <p:spPr>
              <a:xfrm>
                <a:off x="2291373" y="3695700"/>
                <a:ext cx="610488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50660-035B-2893-D95B-5D69EF00D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73" y="3695700"/>
                <a:ext cx="610488" cy="438005"/>
              </a:xfrm>
              <a:prstGeom prst="rect">
                <a:avLst/>
              </a:prstGeom>
              <a:blipFill>
                <a:blip r:embed="rId6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96;p21">
                <a:extLst>
                  <a:ext uri="{FF2B5EF4-FFF2-40B4-BE49-F238E27FC236}">
                    <a16:creationId xmlns:a16="http://schemas.microsoft.com/office/drawing/2014/main" id="{31B09C3D-C7E6-16E6-D198-A1E645C21FFA}"/>
                  </a:ext>
                </a:extLst>
              </p:cNvPr>
              <p:cNvSpPr/>
              <p:nvPr/>
            </p:nvSpPr>
            <p:spPr>
              <a:xfrm>
                <a:off x="2291373" y="5209344"/>
                <a:ext cx="457200" cy="457200"/>
              </a:xfrm>
              <a:prstGeom prst="ellipse">
                <a:avLst/>
              </a:prstGeom>
              <a:solidFill>
                <a:srgbClr val="C40C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u="none" strike="noStrike" cap="none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</m:ctrlPr>
                        </m:sSubPr>
                        <m:e>
                          <m:r>
                            <a:rPr lang="en-US" sz="1800" b="0" i="1" u="none" strike="noStrike" cap="none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u="none" strike="noStrike" cap="none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sz="1800" b="0" i="0" u="none" strike="noStrike" cap="none" dirty="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14" name="Google Shape;396;p21">
                <a:extLst>
                  <a:ext uri="{FF2B5EF4-FFF2-40B4-BE49-F238E27FC236}">
                    <a16:creationId xmlns:a16="http://schemas.microsoft.com/office/drawing/2014/main" id="{31B09C3D-C7E6-16E6-D198-A1E645C21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73" y="5209344"/>
                <a:ext cx="4572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397;p21">
            <a:extLst>
              <a:ext uri="{FF2B5EF4-FFF2-40B4-BE49-F238E27FC236}">
                <a16:creationId xmlns:a16="http://schemas.microsoft.com/office/drawing/2014/main" id="{8D774B0C-31D4-7775-D70E-584A0BD1E39E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48573" y="5247444"/>
            <a:ext cx="609600" cy="190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398;p21">
            <a:extLst>
              <a:ext uri="{FF2B5EF4-FFF2-40B4-BE49-F238E27FC236}">
                <a16:creationId xmlns:a16="http://schemas.microsoft.com/office/drawing/2014/main" id="{5A6ABCD6-FFA6-555A-1D9E-E9D4E8484E89}"/>
              </a:ext>
            </a:extLst>
          </p:cNvPr>
          <p:cNvCxnSpPr>
            <a:cxnSpLocks/>
          </p:cNvCxnSpPr>
          <p:nvPr/>
        </p:nvCxnSpPr>
        <p:spPr>
          <a:xfrm>
            <a:off x="2748573" y="5437944"/>
            <a:ext cx="609600" cy="4630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399;p21">
            <a:extLst>
              <a:ext uri="{FF2B5EF4-FFF2-40B4-BE49-F238E27FC236}">
                <a16:creationId xmlns:a16="http://schemas.microsoft.com/office/drawing/2014/main" id="{90854A6F-6DBF-FA26-B073-1BBED8ABEBA7}"/>
              </a:ext>
            </a:extLst>
          </p:cNvPr>
          <p:cNvCxnSpPr/>
          <p:nvPr/>
        </p:nvCxnSpPr>
        <p:spPr>
          <a:xfrm>
            <a:off x="2748573" y="5437944"/>
            <a:ext cx="647700" cy="158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268E5E-5065-F998-7CE2-C6C62D7BE2F8}"/>
              </a:ext>
            </a:extLst>
          </p:cNvPr>
          <p:cNvSpPr txBox="1"/>
          <p:nvPr/>
        </p:nvSpPr>
        <p:spPr>
          <a:xfrm rot="5400000">
            <a:off x="3117905" y="541592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63CB95-6F8D-8F7C-BB32-1333961E0334}"/>
                  </a:ext>
                </a:extLst>
              </p:cNvPr>
              <p:cNvSpPr txBox="1"/>
              <p:nvPr/>
            </p:nvSpPr>
            <p:spPr>
              <a:xfrm>
                <a:off x="3277826" y="4880590"/>
                <a:ext cx="610488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63CB95-6F8D-8F7C-BB32-1333961E0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826" y="4880590"/>
                <a:ext cx="610488" cy="438005"/>
              </a:xfrm>
              <a:prstGeom prst="rect">
                <a:avLst/>
              </a:prstGeom>
              <a:blipFill>
                <a:blip r:embed="rId8"/>
                <a:stretch>
                  <a:fillRect r="-204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23772D-40CD-600A-8DA5-FDA655677B3F}"/>
                  </a:ext>
                </a:extLst>
              </p:cNvPr>
              <p:cNvSpPr txBox="1"/>
              <p:nvPr/>
            </p:nvSpPr>
            <p:spPr>
              <a:xfrm>
                <a:off x="3335428" y="5265053"/>
                <a:ext cx="610488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23772D-40CD-600A-8DA5-FDA655677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428" y="5265053"/>
                <a:ext cx="610488" cy="438005"/>
              </a:xfrm>
              <a:prstGeom prst="rect">
                <a:avLst/>
              </a:prstGeom>
              <a:blipFill>
                <a:blip r:embed="rId9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321B9F-DC69-890F-EA6C-E291E6653A46}"/>
                  </a:ext>
                </a:extLst>
              </p:cNvPr>
              <p:cNvSpPr txBox="1"/>
              <p:nvPr/>
            </p:nvSpPr>
            <p:spPr>
              <a:xfrm>
                <a:off x="3358173" y="5704644"/>
                <a:ext cx="610488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321B9F-DC69-890F-EA6C-E291E665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173" y="5704644"/>
                <a:ext cx="610488" cy="438005"/>
              </a:xfrm>
              <a:prstGeom prst="rect">
                <a:avLst/>
              </a:prstGeom>
              <a:blipFill>
                <a:blip r:embed="rId10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396;p21">
                <a:extLst>
                  <a:ext uri="{FF2B5EF4-FFF2-40B4-BE49-F238E27FC236}">
                    <a16:creationId xmlns:a16="http://schemas.microsoft.com/office/drawing/2014/main" id="{24013FC5-0362-5A6D-BD97-BB15DA92AC55}"/>
                  </a:ext>
                </a:extLst>
              </p:cNvPr>
              <p:cNvSpPr/>
              <p:nvPr/>
            </p:nvSpPr>
            <p:spPr>
              <a:xfrm>
                <a:off x="1224573" y="4885494"/>
                <a:ext cx="457200" cy="457200"/>
              </a:xfrm>
              <a:prstGeom prst="ellipse">
                <a:avLst/>
              </a:prstGeom>
              <a:solidFill>
                <a:srgbClr val="92D05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b="0" i="1" u="none" strike="noStrike" cap="none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</m:ctrlPr>
                        </m:sSubPr>
                        <m:e>
                          <m:r>
                            <a:rPr lang="ar-AE" sz="1800" b="0" i="1" u="none" strike="noStrike" cap="none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𝑟</m:t>
                          </m:r>
                        </m:e>
                        <m:sub>
                          <m:r>
                            <a:rPr lang="ar-AE" sz="1800" b="0" i="1" u="none" strike="noStrike" cap="none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ar-AE" sz="1800" b="0" i="0" u="none" strike="noStrike" cap="none" dirty="0">
                  <a:solidFill>
                    <a:schemeClr val="tx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22" name="Google Shape;396;p21">
                <a:extLst>
                  <a:ext uri="{FF2B5EF4-FFF2-40B4-BE49-F238E27FC236}">
                    <a16:creationId xmlns:a16="http://schemas.microsoft.com/office/drawing/2014/main" id="{24013FC5-0362-5A6D-BD97-BB15DA92A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3" y="4885494"/>
                <a:ext cx="457200" cy="457200"/>
              </a:xfrm>
              <a:prstGeom prst="ellipse">
                <a:avLst/>
              </a:prstGeom>
              <a:blipFill>
                <a:blip r:embed="rId11"/>
                <a:stretch>
                  <a:fillRect r="-16216" b="-10811"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96;p21">
                <a:extLst>
                  <a:ext uri="{FF2B5EF4-FFF2-40B4-BE49-F238E27FC236}">
                    <a16:creationId xmlns:a16="http://schemas.microsoft.com/office/drawing/2014/main" id="{BE3D2CE6-B8DF-074C-F796-833B601FA9CA}"/>
                  </a:ext>
                </a:extLst>
              </p:cNvPr>
              <p:cNvSpPr/>
              <p:nvPr/>
            </p:nvSpPr>
            <p:spPr>
              <a:xfrm>
                <a:off x="1224573" y="5977667"/>
                <a:ext cx="457200" cy="457200"/>
              </a:xfrm>
              <a:prstGeom prst="ellipse">
                <a:avLst/>
              </a:prstGeom>
              <a:solidFill>
                <a:srgbClr val="92D05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b="0" i="1" u="none" strike="noStrike" cap="none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</m:ctrlPr>
                        </m:sSubPr>
                        <m:e>
                          <m:r>
                            <a:rPr lang="ar-AE" sz="1800" b="0" i="1" u="none" strike="noStrike" cap="none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𝑟</m:t>
                          </m:r>
                        </m:e>
                        <m:sub>
                          <m:r>
                            <a:rPr lang="ar-AE" sz="1800" b="0" i="1" u="none" strike="noStrike" cap="none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ookman Old Style"/>
                              <a:cs typeface="Bookman Old Style"/>
                              <a:sym typeface="Bookman Old Style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ar-AE" sz="1800" b="0" i="0" u="none" strike="noStrike" cap="none" dirty="0">
                  <a:solidFill>
                    <a:schemeClr val="tx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23" name="Google Shape;396;p21">
                <a:extLst>
                  <a:ext uri="{FF2B5EF4-FFF2-40B4-BE49-F238E27FC236}">
                    <a16:creationId xmlns:a16="http://schemas.microsoft.com/office/drawing/2014/main" id="{BE3D2CE6-B8DF-074C-F796-833B601FA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3" y="5977667"/>
                <a:ext cx="457200" cy="457200"/>
              </a:xfrm>
              <a:prstGeom prst="ellipse">
                <a:avLst/>
              </a:prstGeom>
              <a:blipFill>
                <a:blip r:embed="rId12"/>
                <a:stretch>
                  <a:fillRect r="-24324" b="-7895"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oogle Shape;398;p21">
            <a:extLst>
              <a:ext uri="{FF2B5EF4-FFF2-40B4-BE49-F238E27FC236}">
                <a16:creationId xmlns:a16="http://schemas.microsoft.com/office/drawing/2014/main" id="{A334F6FF-41AB-ABFA-0C87-588DCBCDEF8A}"/>
              </a:ext>
            </a:extLst>
          </p:cNvPr>
          <p:cNvCxnSpPr>
            <a:cxnSpLocks/>
            <a:stCxn id="22" idx="6"/>
            <a:endCxn id="14" idx="1"/>
          </p:cNvCxnSpPr>
          <p:nvPr/>
        </p:nvCxnSpPr>
        <p:spPr>
          <a:xfrm>
            <a:off x="1681773" y="5114094"/>
            <a:ext cx="676555" cy="16220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398;p21">
            <a:extLst>
              <a:ext uri="{FF2B5EF4-FFF2-40B4-BE49-F238E27FC236}">
                <a16:creationId xmlns:a16="http://schemas.microsoft.com/office/drawing/2014/main" id="{62418258-A6CA-A18A-5FDF-0CF4FDD818BE}"/>
              </a:ext>
            </a:extLst>
          </p:cNvPr>
          <p:cNvCxnSpPr>
            <a:cxnSpLocks/>
          </p:cNvCxnSpPr>
          <p:nvPr/>
        </p:nvCxnSpPr>
        <p:spPr>
          <a:xfrm flipV="1">
            <a:off x="1624171" y="4733239"/>
            <a:ext cx="362402" cy="24164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398;p21">
            <a:extLst>
              <a:ext uri="{FF2B5EF4-FFF2-40B4-BE49-F238E27FC236}">
                <a16:creationId xmlns:a16="http://schemas.microsoft.com/office/drawing/2014/main" id="{EA75FA13-5401-1710-E75A-E9DB1421E479}"/>
              </a:ext>
            </a:extLst>
          </p:cNvPr>
          <p:cNvCxnSpPr>
            <a:cxnSpLocks/>
          </p:cNvCxnSpPr>
          <p:nvPr/>
        </p:nvCxnSpPr>
        <p:spPr>
          <a:xfrm>
            <a:off x="1633370" y="5279386"/>
            <a:ext cx="386680" cy="26295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398;p21">
            <a:extLst>
              <a:ext uri="{FF2B5EF4-FFF2-40B4-BE49-F238E27FC236}">
                <a16:creationId xmlns:a16="http://schemas.microsoft.com/office/drawing/2014/main" id="{9CD6628D-7C0D-68A4-0431-01FFCB0B50E2}"/>
              </a:ext>
            </a:extLst>
          </p:cNvPr>
          <p:cNvCxnSpPr>
            <a:cxnSpLocks/>
            <a:stCxn id="23" idx="7"/>
            <a:endCxn id="14" idx="3"/>
          </p:cNvCxnSpPr>
          <p:nvPr/>
        </p:nvCxnSpPr>
        <p:spPr>
          <a:xfrm flipV="1">
            <a:off x="1614818" y="5599589"/>
            <a:ext cx="743510" cy="44503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398;p21">
            <a:extLst>
              <a:ext uri="{FF2B5EF4-FFF2-40B4-BE49-F238E27FC236}">
                <a16:creationId xmlns:a16="http://schemas.microsoft.com/office/drawing/2014/main" id="{5D49C604-A4C1-1624-E4C0-3CF1138946C4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1681773" y="6206267"/>
            <a:ext cx="390245" cy="10470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398;p21">
            <a:extLst>
              <a:ext uri="{FF2B5EF4-FFF2-40B4-BE49-F238E27FC236}">
                <a16:creationId xmlns:a16="http://schemas.microsoft.com/office/drawing/2014/main" id="{2E07597B-ADCC-05E0-D8E2-76CE5991520A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14818" y="6367912"/>
            <a:ext cx="211892" cy="228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398;p21">
            <a:extLst>
              <a:ext uri="{FF2B5EF4-FFF2-40B4-BE49-F238E27FC236}">
                <a16:creationId xmlns:a16="http://schemas.microsoft.com/office/drawing/2014/main" id="{64B1AFD1-057F-5FBC-129A-320D80DC20EA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1453173" y="5665984"/>
            <a:ext cx="251345" cy="31168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83767D-7FAC-3FF1-C9FA-94D7A2C4DB84}"/>
                  </a:ext>
                </a:extLst>
              </p:cNvPr>
              <p:cNvSpPr txBox="1"/>
              <p:nvPr/>
            </p:nvSpPr>
            <p:spPr>
              <a:xfrm>
                <a:off x="2439088" y="6175667"/>
                <a:ext cx="192847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ar-AE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ar-AE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/3</m:t>
                      </m:r>
                      <m:r>
                        <a:rPr lang="ar-AE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ar-AE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ar-AE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ar-AE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AE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83767D-7FAC-3FF1-C9FA-94D7A2C4D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088" y="6175667"/>
                <a:ext cx="1928477" cy="391646"/>
              </a:xfrm>
              <a:prstGeom prst="rect">
                <a:avLst/>
              </a:prstGeom>
              <a:blipFill>
                <a:blip r:embed="rId13"/>
                <a:stretch>
                  <a:fillRect t="-9677" r="-394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4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9AC9-0681-130F-1831-895EDE0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sp>
        <p:nvSpPr>
          <p:cNvPr id="4" name="Google Shape;407;p22">
            <a:extLst>
              <a:ext uri="{FF2B5EF4-FFF2-40B4-BE49-F238E27FC236}">
                <a16:creationId xmlns:a16="http://schemas.microsoft.com/office/drawing/2014/main" id="{EB31F2E1-45D4-B124-D578-412C70F61EF5}"/>
              </a:ext>
            </a:extLst>
          </p:cNvPr>
          <p:cNvSpPr/>
          <p:nvPr/>
        </p:nvSpPr>
        <p:spPr>
          <a:xfrm>
            <a:off x="1875692" y="2282830"/>
            <a:ext cx="685800" cy="914400"/>
          </a:xfrm>
          <a:prstGeom prst="rect">
            <a:avLst/>
          </a:prstGeom>
          <a:noFill/>
          <a:ln w="19050" cap="flat" cmpd="sng">
            <a:solidFill>
              <a:srgbClr val="860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" name="Google Shape;408;p22">
            <a:extLst>
              <a:ext uri="{FF2B5EF4-FFF2-40B4-BE49-F238E27FC236}">
                <a16:creationId xmlns:a16="http://schemas.microsoft.com/office/drawing/2014/main" id="{C04826CD-1275-A16E-7658-6ADCCBE16D8A}"/>
              </a:ext>
            </a:extLst>
          </p:cNvPr>
          <p:cNvSpPr/>
          <p:nvPr/>
        </p:nvSpPr>
        <p:spPr>
          <a:xfrm>
            <a:off x="1875692" y="3883030"/>
            <a:ext cx="685800" cy="914400"/>
          </a:xfrm>
          <a:prstGeom prst="rect">
            <a:avLst/>
          </a:prstGeom>
          <a:noFill/>
          <a:ln w="19050" cap="flat" cmpd="sng">
            <a:solidFill>
              <a:srgbClr val="860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" name="Google Shape;409;p22">
            <a:extLst>
              <a:ext uri="{FF2B5EF4-FFF2-40B4-BE49-F238E27FC236}">
                <a16:creationId xmlns:a16="http://schemas.microsoft.com/office/drawing/2014/main" id="{8B25A8E7-6EF6-520B-C8CD-085BFEDEB15B}"/>
              </a:ext>
            </a:extLst>
          </p:cNvPr>
          <p:cNvSpPr/>
          <p:nvPr/>
        </p:nvSpPr>
        <p:spPr>
          <a:xfrm>
            <a:off x="4009292" y="2282830"/>
            <a:ext cx="685800" cy="914400"/>
          </a:xfrm>
          <a:prstGeom prst="rect">
            <a:avLst/>
          </a:prstGeom>
          <a:noFill/>
          <a:ln w="19050" cap="flat" cmpd="sng">
            <a:solidFill>
              <a:srgbClr val="860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7" name="Google Shape;410;p22">
            <a:extLst>
              <a:ext uri="{FF2B5EF4-FFF2-40B4-BE49-F238E27FC236}">
                <a16:creationId xmlns:a16="http://schemas.microsoft.com/office/drawing/2014/main" id="{B9BAA380-F56C-899C-5E45-607A9E1E286C}"/>
              </a:ext>
            </a:extLst>
          </p:cNvPr>
          <p:cNvCxnSpPr/>
          <p:nvPr/>
        </p:nvCxnSpPr>
        <p:spPr>
          <a:xfrm>
            <a:off x="2237642" y="28162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411;p22">
            <a:extLst>
              <a:ext uri="{FF2B5EF4-FFF2-40B4-BE49-F238E27FC236}">
                <a16:creationId xmlns:a16="http://schemas.microsoft.com/office/drawing/2014/main" id="{BECAF055-BD10-69B9-23E9-8ED6F7BDB121}"/>
              </a:ext>
            </a:extLst>
          </p:cNvPr>
          <p:cNvCxnSpPr/>
          <p:nvPr/>
        </p:nvCxnSpPr>
        <p:spPr>
          <a:xfrm>
            <a:off x="2237642" y="29686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412;p22">
            <a:extLst>
              <a:ext uri="{FF2B5EF4-FFF2-40B4-BE49-F238E27FC236}">
                <a16:creationId xmlns:a16="http://schemas.microsoft.com/office/drawing/2014/main" id="{B3F8E404-2D43-2A53-A408-24FC4B9BB623}"/>
              </a:ext>
            </a:extLst>
          </p:cNvPr>
          <p:cNvCxnSpPr/>
          <p:nvPr/>
        </p:nvCxnSpPr>
        <p:spPr>
          <a:xfrm>
            <a:off x="2199542" y="41878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413;p22">
            <a:extLst>
              <a:ext uri="{FF2B5EF4-FFF2-40B4-BE49-F238E27FC236}">
                <a16:creationId xmlns:a16="http://schemas.microsoft.com/office/drawing/2014/main" id="{9487F25E-759C-212C-89D9-12BA9579C996}"/>
              </a:ext>
            </a:extLst>
          </p:cNvPr>
          <p:cNvCxnSpPr/>
          <p:nvPr/>
        </p:nvCxnSpPr>
        <p:spPr>
          <a:xfrm>
            <a:off x="2199542" y="44164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414;p22">
            <a:extLst>
              <a:ext uri="{FF2B5EF4-FFF2-40B4-BE49-F238E27FC236}">
                <a16:creationId xmlns:a16="http://schemas.microsoft.com/office/drawing/2014/main" id="{A68B8C5A-2E41-05A4-2299-3EF7BD7B54F1}"/>
              </a:ext>
            </a:extLst>
          </p:cNvPr>
          <p:cNvCxnSpPr/>
          <p:nvPr/>
        </p:nvCxnSpPr>
        <p:spPr>
          <a:xfrm>
            <a:off x="2199542" y="46450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415;p22">
            <a:extLst>
              <a:ext uri="{FF2B5EF4-FFF2-40B4-BE49-F238E27FC236}">
                <a16:creationId xmlns:a16="http://schemas.microsoft.com/office/drawing/2014/main" id="{EB4786A7-31D8-ED81-5AD0-5AB189169757}"/>
              </a:ext>
            </a:extLst>
          </p:cNvPr>
          <p:cNvCxnSpPr/>
          <p:nvPr/>
        </p:nvCxnSpPr>
        <p:spPr>
          <a:xfrm>
            <a:off x="4314092" y="25876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416;p22">
            <a:extLst>
              <a:ext uri="{FF2B5EF4-FFF2-40B4-BE49-F238E27FC236}">
                <a16:creationId xmlns:a16="http://schemas.microsoft.com/office/drawing/2014/main" id="{BC328D39-AA6C-4709-66F4-85E978FF7B70}"/>
              </a:ext>
            </a:extLst>
          </p:cNvPr>
          <p:cNvCxnSpPr/>
          <p:nvPr/>
        </p:nvCxnSpPr>
        <p:spPr>
          <a:xfrm>
            <a:off x="4314092" y="28162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417;p22">
            <a:extLst>
              <a:ext uri="{FF2B5EF4-FFF2-40B4-BE49-F238E27FC236}">
                <a16:creationId xmlns:a16="http://schemas.microsoft.com/office/drawing/2014/main" id="{9B25EAB1-BEA8-A579-FF14-3007BBCDC5D4}"/>
              </a:ext>
            </a:extLst>
          </p:cNvPr>
          <p:cNvCxnSpPr/>
          <p:nvPr/>
        </p:nvCxnSpPr>
        <p:spPr>
          <a:xfrm rot="10800000" flipH="1">
            <a:off x="2386867" y="2544768"/>
            <a:ext cx="1641475" cy="27622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418;p22">
            <a:extLst>
              <a:ext uri="{FF2B5EF4-FFF2-40B4-BE49-F238E27FC236}">
                <a16:creationId xmlns:a16="http://schemas.microsoft.com/office/drawing/2014/main" id="{C6F1808A-2478-293D-F807-7EFDCEE4CBDC}"/>
              </a:ext>
            </a:extLst>
          </p:cNvPr>
          <p:cNvCxnSpPr/>
          <p:nvPr/>
        </p:nvCxnSpPr>
        <p:spPr>
          <a:xfrm>
            <a:off x="2374167" y="2970218"/>
            <a:ext cx="1635125" cy="106521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419;p22">
            <a:extLst>
              <a:ext uri="{FF2B5EF4-FFF2-40B4-BE49-F238E27FC236}">
                <a16:creationId xmlns:a16="http://schemas.microsoft.com/office/drawing/2014/main" id="{C42200EC-C0AA-E525-0156-80BA25FEE1CD}"/>
              </a:ext>
            </a:extLst>
          </p:cNvPr>
          <p:cNvCxnSpPr/>
          <p:nvPr/>
        </p:nvCxnSpPr>
        <p:spPr>
          <a:xfrm rot="10800000" flipH="1">
            <a:off x="2337655" y="2816230"/>
            <a:ext cx="1671637" cy="137001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420;p22">
            <a:extLst>
              <a:ext uri="{FF2B5EF4-FFF2-40B4-BE49-F238E27FC236}">
                <a16:creationId xmlns:a16="http://schemas.microsoft.com/office/drawing/2014/main" id="{47BA187C-F683-2891-8097-90CF71B7BEE5}"/>
              </a:ext>
            </a:extLst>
          </p:cNvPr>
          <p:cNvCxnSpPr/>
          <p:nvPr/>
        </p:nvCxnSpPr>
        <p:spPr>
          <a:xfrm>
            <a:off x="2324955" y="4398968"/>
            <a:ext cx="1690687" cy="13811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421;p22">
            <a:extLst>
              <a:ext uri="{FF2B5EF4-FFF2-40B4-BE49-F238E27FC236}">
                <a16:creationId xmlns:a16="http://schemas.microsoft.com/office/drawing/2014/main" id="{AAF30A27-4040-5E61-C78B-EE802F582FDF}"/>
              </a:ext>
            </a:extLst>
          </p:cNvPr>
          <p:cNvCxnSpPr/>
          <p:nvPr/>
        </p:nvCxnSpPr>
        <p:spPr>
          <a:xfrm>
            <a:off x="2337655" y="4649793"/>
            <a:ext cx="1652587" cy="776287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422;p22">
            <a:extLst>
              <a:ext uri="{FF2B5EF4-FFF2-40B4-BE49-F238E27FC236}">
                <a16:creationId xmlns:a16="http://schemas.microsoft.com/office/drawing/2014/main" id="{DD4E67E4-2D97-2113-AF86-BC6E235DF505}"/>
              </a:ext>
            </a:extLst>
          </p:cNvPr>
          <p:cNvSpPr/>
          <p:nvPr/>
        </p:nvSpPr>
        <p:spPr>
          <a:xfrm>
            <a:off x="4009292" y="3883030"/>
            <a:ext cx="685800" cy="914400"/>
          </a:xfrm>
          <a:prstGeom prst="rect">
            <a:avLst/>
          </a:prstGeom>
          <a:noFill/>
          <a:ln w="19050" cap="flat" cmpd="sng">
            <a:solidFill>
              <a:srgbClr val="860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20" name="Google Shape;423;p22">
            <a:extLst>
              <a:ext uri="{FF2B5EF4-FFF2-40B4-BE49-F238E27FC236}">
                <a16:creationId xmlns:a16="http://schemas.microsoft.com/office/drawing/2014/main" id="{39DC7E7A-BE99-61A6-3FEB-69C1E3B10287}"/>
              </a:ext>
            </a:extLst>
          </p:cNvPr>
          <p:cNvCxnSpPr/>
          <p:nvPr/>
        </p:nvCxnSpPr>
        <p:spPr>
          <a:xfrm>
            <a:off x="4409342" y="41878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424;p22">
            <a:extLst>
              <a:ext uri="{FF2B5EF4-FFF2-40B4-BE49-F238E27FC236}">
                <a16:creationId xmlns:a16="http://schemas.microsoft.com/office/drawing/2014/main" id="{B3835243-778A-14D6-A8F2-04FF42A8BA7D}"/>
              </a:ext>
            </a:extLst>
          </p:cNvPr>
          <p:cNvCxnSpPr/>
          <p:nvPr/>
        </p:nvCxnSpPr>
        <p:spPr>
          <a:xfrm>
            <a:off x="4409342" y="4416430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425;p22">
            <a:extLst>
              <a:ext uri="{FF2B5EF4-FFF2-40B4-BE49-F238E27FC236}">
                <a16:creationId xmlns:a16="http://schemas.microsoft.com/office/drawing/2014/main" id="{3E88CAFE-194D-724E-09CF-F53DCFBAD0CA}"/>
              </a:ext>
            </a:extLst>
          </p:cNvPr>
          <p:cNvSpPr/>
          <p:nvPr/>
        </p:nvSpPr>
        <p:spPr>
          <a:xfrm>
            <a:off x="4009292" y="5065718"/>
            <a:ext cx="685800" cy="914400"/>
          </a:xfrm>
          <a:prstGeom prst="rect">
            <a:avLst/>
          </a:prstGeom>
          <a:noFill/>
          <a:ln w="19050" cap="flat" cmpd="sng">
            <a:solidFill>
              <a:srgbClr val="860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23" name="Google Shape;426;p22">
            <a:extLst>
              <a:ext uri="{FF2B5EF4-FFF2-40B4-BE49-F238E27FC236}">
                <a16:creationId xmlns:a16="http://schemas.microsoft.com/office/drawing/2014/main" id="{850707C3-7EE7-CE3E-1060-A0DD4AC50ACA}"/>
              </a:ext>
            </a:extLst>
          </p:cNvPr>
          <p:cNvCxnSpPr/>
          <p:nvPr/>
        </p:nvCxnSpPr>
        <p:spPr>
          <a:xfrm>
            <a:off x="4409342" y="5370518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427;p22">
            <a:extLst>
              <a:ext uri="{FF2B5EF4-FFF2-40B4-BE49-F238E27FC236}">
                <a16:creationId xmlns:a16="http://schemas.microsoft.com/office/drawing/2014/main" id="{DA49780E-142F-1C04-7CDE-ADDA5B66B353}"/>
              </a:ext>
            </a:extLst>
          </p:cNvPr>
          <p:cNvCxnSpPr/>
          <p:nvPr/>
        </p:nvCxnSpPr>
        <p:spPr>
          <a:xfrm>
            <a:off x="4409342" y="5599118"/>
            <a:ext cx="190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428;p22">
            <a:extLst>
              <a:ext uri="{FF2B5EF4-FFF2-40B4-BE49-F238E27FC236}">
                <a16:creationId xmlns:a16="http://schemas.microsoft.com/office/drawing/2014/main" id="{14920584-889F-0F7B-6319-348389FA6A32}"/>
              </a:ext>
            </a:extLst>
          </p:cNvPr>
          <p:cNvCxnSpPr/>
          <p:nvPr/>
        </p:nvCxnSpPr>
        <p:spPr>
          <a:xfrm rot="10800000" flipH="1">
            <a:off x="4504592" y="2282830"/>
            <a:ext cx="952500" cy="3048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429;p22">
            <a:extLst>
              <a:ext uri="{FF2B5EF4-FFF2-40B4-BE49-F238E27FC236}">
                <a16:creationId xmlns:a16="http://schemas.microsoft.com/office/drawing/2014/main" id="{C3AEDC39-051B-CE2D-24E4-3AEB6D4A8DFB}"/>
              </a:ext>
            </a:extLst>
          </p:cNvPr>
          <p:cNvCxnSpPr/>
          <p:nvPr/>
        </p:nvCxnSpPr>
        <p:spPr>
          <a:xfrm>
            <a:off x="4504592" y="2820993"/>
            <a:ext cx="952500" cy="14922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430;p22">
            <a:extLst>
              <a:ext uri="{FF2B5EF4-FFF2-40B4-BE49-F238E27FC236}">
                <a16:creationId xmlns:a16="http://schemas.microsoft.com/office/drawing/2014/main" id="{70F5C723-8C51-8E60-EC08-13E569AF6A6F}"/>
              </a:ext>
            </a:extLst>
          </p:cNvPr>
          <p:cNvCxnSpPr/>
          <p:nvPr/>
        </p:nvCxnSpPr>
        <p:spPr>
          <a:xfrm rot="10800000" flipH="1">
            <a:off x="4504592" y="3730630"/>
            <a:ext cx="1257300" cy="45561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431;p22">
            <a:extLst>
              <a:ext uri="{FF2B5EF4-FFF2-40B4-BE49-F238E27FC236}">
                <a16:creationId xmlns:a16="http://schemas.microsoft.com/office/drawing/2014/main" id="{8959B51C-FC33-7A8F-DDA0-58D8527561F0}"/>
              </a:ext>
            </a:extLst>
          </p:cNvPr>
          <p:cNvCxnSpPr/>
          <p:nvPr/>
        </p:nvCxnSpPr>
        <p:spPr>
          <a:xfrm>
            <a:off x="4504592" y="4416430"/>
            <a:ext cx="952500" cy="381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432;p22">
            <a:extLst>
              <a:ext uri="{FF2B5EF4-FFF2-40B4-BE49-F238E27FC236}">
                <a16:creationId xmlns:a16="http://schemas.microsoft.com/office/drawing/2014/main" id="{49AD05B8-11B8-FDF2-6841-533FD6A52D99}"/>
              </a:ext>
            </a:extLst>
          </p:cNvPr>
          <p:cNvCxnSpPr/>
          <p:nvPr/>
        </p:nvCxnSpPr>
        <p:spPr>
          <a:xfrm rot="10800000" flipH="1">
            <a:off x="4504592" y="5065718"/>
            <a:ext cx="800100" cy="3048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433;p22">
            <a:extLst>
              <a:ext uri="{FF2B5EF4-FFF2-40B4-BE49-F238E27FC236}">
                <a16:creationId xmlns:a16="http://schemas.microsoft.com/office/drawing/2014/main" id="{CDA3C3EE-49D9-E06D-F76A-FBF9C231413B}"/>
              </a:ext>
            </a:extLst>
          </p:cNvPr>
          <p:cNvCxnSpPr/>
          <p:nvPr/>
        </p:nvCxnSpPr>
        <p:spPr>
          <a:xfrm>
            <a:off x="4599842" y="5599118"/>
            <a:ext cx="857250" cy="18891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434;p22">
            <a:extLst>
              <a:ext uri="{FF2B5EF4-FFF2-40B4-BE49-F238E27FC236}">
                <a16:creationId xmlns:a16="http://schemas.microsoft.com/office/drawing/2014/main" id="{8B082484-CEA4-5DAB-0258-AE6B56A8FC87}"/>
              </a:ext>
            </a:extLst>
          </p:cNvPr>
          <p:cNvCxnSpPr/>
          <p:nvPr/>
        </p:nvCxnSpPr>
        <p:spPr>
          <a:xfrm>
            <a:off x="808892" y="2130430"/>
            <a:ext cx="1066800" cy="457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435;p22">
            <a:extLst>
              <a:ext uri="{FF2B5EF4-FFF2-40B4-BE49-F238E27FC236}">
                <a16:creationId xmlns:a16="http://schemas.microsoft.com/office/drawing/2014/main" id="{C212DA0C-964C-FB30-F71E-24365F6C7562}"/>
              </a:ext>
            </a:extLst>
          </p:cNvPr>
          <p:cNvCxnSpPr/>
          <p:nvPr/>
        </p:nvCxnSpPr>
        <p:spPr>
          <a:xfrm>
            <a:off x="808892" y="2587630"/>
            <a:ext cx="1066800" cy="2286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436;p22">
            <a:extLst>
              <a:ext uri="{FF2B5EF4-FFF2-40B4-BE49-F238E27FC236}">
                <a16:creationId xmlns:a16="http://schemas.microsoft.com/office/drawing/2014/main" id="{9FC893FF-DA17-9283-0F3F-2FB9A7CC0826}"/>
              </a:ext>
            </a:extLst>
          </p:cNvPr>
          <p:cNvCxnSpPr/>
          <p:nvPr/>
        </p:nvCxnSpPr>
        <p:spPr>
          <a:xfrm rot="10800000" flipH="1">
            <a:off x="808892" y="2970218"/>
            <a:ext cx="1066800" cy="22701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437;p22">
            <a:extLst>
              <a:ext uri="{FF2B5EF4-FFF2-40B4-BE49-F238E27FC236}">
                <a16:creationId xmlns:a16="http://schemas.microsoft.com/office/drawing/2014/main" id="{AD6F44C2-8817-8933-14FE-B5AB92F1C84D}"/>
              </a:ext>
            </a:extLst>
          </p:cNvPr>
          <p:cNvCxnSpPr/>
          <p:nvPr/>
        </p:nvCxnSpPr>
        <p:spPr>
          <a:xfrm>
            <a:off x="808892" y="3883030"/>
            <a:ext cx="1066800" cy="1524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438;p22">
            <a:extLst>
              <a:ext uri="{FF2B5EF4-FFF2-40B4-BE49-F238E27FC236}">
                <a16:creationId xmlns:a16="http://schemas.microsoft.com/office/drawing/2014/main" id="{0CC34D93-F3AE-07B9-7D04-E4A47899FC1E}"/>
              </a:ext>
            </a:extLst>
          </p:cNvPr>
          <p:cNvCxnSpPr/>
          <p:nvPr/>
        </p:nvCxnSpPr>
        <p:spPr>
          <a:xfrm>
            <a:off x="808892" y="4398968"/>
            <a:ext cx="10668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439;p22">
            <a:extLst>
              <a:ext uri="{FF2B5EF4-FFF2-40B4-BE49-F238E27FC236}">
                <a16:creationId xmlns:a16="http://schemas.microsoft.com/office/drawing/2014/main" id="{0AECC212-63D5-0F3F-01F8-466A7F39DD92}"/>
              </a:ext>
            </a:extLst>
          </p:cNvPr>
          <p:cNvCxnSpPr/>
          <p:nvPr/>
        </p:nvCxnSpPr>
        <p:spPr>
          <a:xfrm rot="10800000" flipH="1">
            <a:off x="808892" y="4649793"/>
            <a:ext cx="1066800" cy="41592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Google Shape;440;p22">
            <a:extLst>
              <a:ext uri="{FF2B5EF4-FFF2-40B4-BE49-F238E27FC236}">
                <a16:creationId xmlns:a16="http://schemas.microsoft.com/office/drawing/2014/main" id="{583502C6-407F-522D-EB57-656F091A3F8A}"/>
              </a:ext>
            </a:extLst>
          </p:cNvPr>
          <p:cNvSpPr txBox="1"/>
          <p:nvPr/>
        </p:nvSpPr>
        <p:spPr>
          <a:xfrm>
            <a:off x="1970942" y="2346330"/>
            <a:ext cx="502358" cy="40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0.1</a:t>
            </a:r>
            <a:endParaRPr/>
          </a:p>
        </p:txBody>
      </p:sp>
      <p:sp>
        <p:nvSpPr>
          <p:cNvPr id="38" name="Google Shape;441;p22">
            <a:extLst>
              <a:ext uri="{FF2B5EF4-FFF2-40B4-BE49-F238E27FC236}">
                <a16:creationId xmlns:a16="http://schemas.microsoft.com/office/drawing/2014/main" id="{3DD9F8A9-ACE4-7705-526F-71D27C5540F8}"/>
              </a:ext>
            </a:extLst>
          </p:cNvPr>
          <p:cNvSpPr txBox="1"/>
          <p:nvPr/>
        </p:nvSpPr>
        <p:spPr>
          <a:xfrm>
            <a:off x="1834417" y="3836993"/>
            <a:ext cx="502358" cy="40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0.9</a:t>
            </a:r>
            <a:endParaRPr/>
          </a:p>
        </p:txBody>
      </p:sp>
      <p:grpSp>
        <p:nvGrpSpPr>
          <p:cNvPr id="39" name="Google Shape;442;p22">
            <a:extLst>
              <a:ext uri="{FF2B5EF4-FFF2-40B4-BE49-F238E27FC236}">
                <a16:creationId xmlns:a16="http://schemas.microsoft.com/office/drawing/2014/main" id="{6D71790D-E786-7EA2-B040-FA63C526AA23}"/>
              </a:ext>
            </a:extLst>
          </p:cNvPr>
          <p:cNvGrpSpPr/>
          <p:nvPr/>
        </p:nvGrpSpPr>
        <p:grpSpPr>
          <a:xfrm>
            <a:off x="2693259" y="2330461"/>
            <a:ext cx="509588" cy="962026"/>
            <a:chOff x="2339" y="1806"/>
            <a:chExt cx="321" cy="606"/>
          </a:xfrm>
        </p:grpSpPr>
        <p:sp>
          <p:nvSpPr>
            <p:cNvPr id="40" name="Google Shape;443;p22">
              <a:extLst>
                <a:ext uri="{FF2B5EF4-FFF2-40B4-BE49-F238E27FC236}">
                  <a16:creationId xmlns:a16="http://schemas.microsoft.com/office/drawing/2014/main" id="{62199BD2-D527-395C-84DE-ED6A1DBCF598}"/>
                </a:ext>
              </a:extLst>
            </p:cNvPr>
            <p:cNvSpPr txBox="1"/>
            <p:nvPr/>
          </p:nvSpPr>
          <p:spPr>
            <a:xfrm>
              <a:off x="2339" y="1806"/>
              <a:ext cx="321" cy="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1/2</a:t>
              </a:r>
              <a:endPara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44;p22">
              <a:extLst>
                <a:ext uri="{FF2B5EF4-FFF2-40B4-BE49-F238E27FC236}">
                  <a16:creationId xmlns:a16="http://schemas.microsoft.com/office/drawing/2014/main" id="{A9D12702-B783-B15F-92B5-CCC12BA768DC}"/>
                </a:ext>
              </a:extLst>
            </p:cNvPr>
            <p:cNvSpPr txBox="1"/>
            <p:nvPr/>
          </p:nvSpPr>
          <p:spPr>
            <a:xfrm>
              <a:off x="2339" y="2159"/>
              <a:ext cx="321" cy="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1/2</a:t>
              </a:r>
              <a:endPara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2" name="Google Shape;445;p22">
            <a:extLst>
              <a:ext uri="{FF2B5EF4-FFF2-40B4-BE49-F238E27FC236}">
                <a16:creationId xmlns:a16="http://schemas.microsoft.com/office/drawing/2014/main" id="{23EFAF74-A562-725F-0416-08E7E45D8FE1}"/>
              </a:ext>
            </a:extLst>
          </p:cNvPr>
          <p:cNvGrpSpPr/>
          <p:nvPr/>
        </p:nvGrpSpPr>
        <p:grpSpPr>
          <a:xfrm>
            <a:off x="2475769" y="3429000"/>
            <a:ext cx="866776" cy="1525585"/>
            <a:chOff x="2202" y="2498"/>
            <a:chExt cx="546" cy="961"/>
          </a:xfrm>
        </p:grpSpPr>
        <p:sp>
          <p:nvSpPr>
            <p:cNvPr id="43" name="Google Shape;446;p22">
              <a:extLst>
                <a:ext uri="{FF2B5EF4-FFF2-40B4-BE49-F238E27FC236}">
                  <a16:creationId xmlns:a16="http://schemas.microsoft.com/office/drawing/2014/main" id="{BE3E7AAF-5BF2-9AC1-6B48-CC41F323A866}"/>
                </a:ext>
              </a:extLst>
            </p:cNvPr>
            <p:cNvSpPr txBox="1"/>
            <p:nvPr/>
          </p:nvSpPr>
          <p:spPr>
            <a:xfrm>
              <a:off x="2202" y="2498"/>
              <a:ext cx="321" cy="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1/3</a:t>
              </a:r>
              <a:endPara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Google Shape;447;p22">
              <a:extLst>
                <a:ext uri="{FF2B5EF4-FFF2-40B4-BE49-F238E27FC236}">
                  <a16:creationId xmlns:a16="http://schemas.microsoft.com/office/drawing/2014/main" id="{57FD4B8E-090C-330D-BA98-D6EF3EE826FC}"/>
                </a:ext>
              </a:extLst>
            </p:cNvPr>
            <p:cNvSpPr txBox="1"/>
            <p:nvPr/>
          </p:nvSpPr>
          <p:spPr>
            <a:xfrm>
              <a:off x="2299" y="2909"/>
              <a:ext cx="321" cy="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1/3</a:t>
              </a:r>
              <a:endPara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" name="Google Shape;448;p22">
              <a:extLst>
                <a:ext uri="{FF2B5EF4-FFF2-40B4-BE49-F238E27FC236}">
                  <a16:creationId xmlns:a16="http://schemas.microsoft.com/office/drawing/2014/main" id="{69A3D22B-5F17-F22A-BC46-DF030E64058E}"/>
                </a:ext>
              </a:extLst>
            </p:cNvPr>
            <p:cNvSpPr txBox="1"/>
            <p:nvPr/>
          </p:nvSpPr>
          <p:spPr>
            <a:xfrm>
              <a:off x="2427" y="3206"/>
              <a:ext cx="321" cy="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1/3</a:t>
              </a:r>
              <a:endPara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0" name="Google Shape;453;p22">
            <a:extLst>
              <a:ext uri="{FF2B5EF4-FFF2-40B4-BE49-F238E27FC236}">
                <a16:creationId xmlns:a16="http://schemas.microsoft.com/office/drawing/2014/main" id="{9C680E02-F686-AF98-6BFF-5D0C42D19C95}"/>
              </a:ext>
            </a:extLst>
          </p:cNvPr>
          <p:cNvSpPr txBox="1"/>
          <p:nvPr/>
        </p:nvSpPr>
        <p:spPr>
          <a:xfrm>
            <a:off x="4153214" y="1784151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</a:t>
            </a:r>
            <a:endParaRPr/>
          </a:p>
        </p:txBody>
      </p:sp>
      <p:sp>
        <p:nvSpPr>
          <p:cNvPr id="51" name="Google Shape;454;p22">
            <a:extLst>
              <a:ext uri="{FF2B5EF4-FFF2-40B4-BE49-F238E27FC236}">
                <a16:creationId xmlns:a16="http://schemas.microsoft.com/office/drawing/2014/main" id="{AEDBF648-927D-4CFE-2FCD-0790FF6379D1}"/>
              </a:ext>
            </a:extLst>
          </p:cNvPr>
          <p:cNvSpPr txBox="1"/>
          <p:nvPr/>
        </p:nvSpPr>
        <p:spPr>
          <a:xfrm>
            <a:off x="4162958" y="3429001"/>
            <a:ext cx="340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</a:t>
            </a:r>
            <a:endParaRPr/>
          </a:p>
        </p:txBody>
      </p:sp>
      <p:sp>
        <p:nvSpPr>
          <p:cNvPr id="52" name="Google Shape;455;p22">
            <a:extLst>
              <a:ext uri="{FF2B5EF4-FFF2-40B4-BE49-F238E27FC236}">
                <a16:creationId xmlns:a16="http://schemas.microsoft.com/office/drawing/2014/main" id="{EFFA2AD8-F6CD-8C1A-77A1-7F5CB4E36424}"/>
              </a:ext>
            </a:extLst>
          </p:cNvPr>
          <p:cNvSpPr txBox="1"/>
          <p:nvPr/>
        </p:nvSpPr>
        <p:spPr>
          <a:xfrm>
            <a:off x="4153214" y="6083543"/>
            <a:ext cx="3485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</a:t>
            </a:r>
            <a:endParaRPr/>
          </a:p>
        </p:txBody>
      </p:sp>
      <p:grpSp>
        <p:nvGrpSpPr>
          <p:cNvPr id="53" name="Google Shape;449;p22">
            <a:extLst>
              <a:ext uri="{FF2B5EF4-FFF2-40B4-BE49-F238E27FC236}">
                <a16:creationId xmlns:a16="http://schemas.microsoft.com/office/drawing/2014/main" id="{52C8E831-62A1-4833-8FF3-485DB3A2A158}"/>
              </a:ext>
            </a:extLst>
          </p:cNvPr>
          <p:cNvGrpSpPr/>
          <p:nvPr/>
        </p:nvGrpSpPr>
        <p:grpSpPr>
          <a:xfrm>
            <a:off x="4089455" y="2458242"/>
            <a:ext cx="381000" cy="3259369"/>
            <a:chOff x="3160" y="1737"/>
            <a:chExt cx="240" cy="2013"/>
          </a:xfrm>
        </p:grpSpPr>
        <p:sp>
          <p:nvSpPr>
            <p:cNvPr id="54" name="Google Shape;450;p22">
              <a:extLst>
                <a:ext uri="{FF2B5EF4-FFF2-40B4-BE49-F238E27FC236}">
                  <a16:creationId xmlns:a16="http://schemas.microsoft.com/office/drawing/2014/main" id="{64FC39EC-91F7-EF5D-03BF-68C0F2CD5228}"/>
                </a:ext>
              </a:extLst>
            </p:cNvPr>
            <p:cNvSpPr txBox="1"/>
            <p:nvPr/>
          </p:nvSpPr>
          <p:spPr>
            <a:xfrm>
              <a:off x="3160" y="1737"/>
              <a:ext cx="186" cy="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1" i="0" u="none" strike="noStrike" cap="none" dirty="0">
                  <a:solidFill>
                    <a:srgbClr val="C40C6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  <a:endParaRPr sz="2000" b="1" i="0" u="none" strike="noStrike" cap="none" dirty="0">
                <a:solidFill>
                  <a:srgbClr val="C40C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Google Shape;451;p22">
              <a:extLst>
                <a:ext uri="{FF2B5EF4-FFF2-40B4-BE49-F238E27FC236}">
                  <a16:creationId xmlns:a16="http://schemas.microsoft.com/office/drawing/2014/main" id="{15B473B6-B9B4-9DB1-C976-506098E9DF88}"/>
                </a:ext>
              </a:extLst>
            </p:cNvPr>
            <p:cNvSpPr txBox="1"/>
            <p:nvPr/>
          </p:nvSpPr>
          <p:spPr>
            <a:xfrm>
              <a:off x="3173" y="2565"/>
              <a:ext cx="227" cy="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1" i="0" u="none" strike="noStrike" cap="none" dirty="0">
                  <a:solidFill>
                    <a:srgbClr val="C40C6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?</a:t>
              </a:r>
              <a:endParaRPr sz="2000" b="1" i="0" u="none" strike="noStrike" cap="none" dirty="0">
                <a:solidFill>
                  <a:srgbClr val="C40C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" name="Google Shape;452;p22">
              <a:extLst>
                <a:ext uri="{FF2B5EF4-FFF2-40B4-BE49-F238E27FC236}">
                  <a16:creationId xmlns:a16="http://schemas.microsoft.com/office/drawing/2014/main" id="{67A375AF-2FD4-3FE8-229D-BD4C9C65E937}"/>
                </a:ext>
              </a:extLst>
            </p:cNvPr>
            <p:cNvSpPr txBox="1"/>
            <p:nvPr/>
          </p:nvSpPr>
          <p:spPr>
            <a:xfrm>
              <a:off x="3164" y="3303"/>
              <a:ext cx="227" cy="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1" i="0" u="none" strike="noStrike" cap="none" dirty="0">
                  <a:solidFill>
                    <a:srgbClr val="C40C6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?</a:t>
              </a:r>
              <a:endParaRPr sz="2000" b="1" i="0" u="none" strike="noStrike" cap="none" dirty="0">
                <a:solidFill>
                  <a:srgbClr val="C40C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2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B1C1-3AB9-9033-501A-4DEA80E4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The “Flow”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9F6D0-744B-0155-01B1-858E0A1B5EA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 ”</a:t>
                </a:r>
                <a:r>
                  <a:rPr lang="en-US" dirty="0">
                    <a:solidFill>
                      <a:schemeClr val="accent3"/>
                    </a:solidFill>
                  </a:rPr>
                  <a:t>vote</a:t>
                </a:r>
                <a:r>
                  <a:rPr lang="en-US" dirty="0"/>
                  <a:t>” from an </a:t>
                </a:r>
                <a:r>
                  <a:rPr lang="en-US" dirty="0">
                    <a:solidFill>
                      <a:schemeClr val="accent3"/>
                    </a:solidFill>
                  </a:rPr>
                  <a:t>important page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3"/>
                    </a:solidFill>
                  </a:rPr>
                  <a:t>worth more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3"/>
                    </a:solidFill>
                  </a:rPr>
                  <a:t>page is important </a:t>
                </a:r>
                <a:r>
                  <a:rPr lang="en-US" dirty="0"/>
                  <a:t>if it is </a:t>
                </a:r>
                <a:r>
                  <a:rPr lang="en-US" dirty="0">
                    <a:solidFill>
                      <a:schemeClr val="accent3"/>
                    </a:solidFill>
                  </a:rPr>
                  <a:t>pointed by other important pages</a:t>
                </a:r>
                <a:r>
                  <a:rPr lang="en-US" dirty="0"/>
                  <a:t>. 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Define a </a:t>
                </a:r>
                <a:r>
                  <a:rPr lang="en-US" dirty="0">
                    <a:solidFill>
                      <a:schemeClr val="accent3"/>
                    </a:solidFill>
                  </a:rPr>
                  <a:t>“rank”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9F6D0-744B-0155-01B1-858E0A1B5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48D5B-FF63-A276-FF08-7100889325D8}"/>
                  </a:ext>
                </a:extLst>
              </p:cNvPr>
              <p:cNvSpPr txBox="1"/>
              <p:nvPr/>
            </p:nvSpPr>
            <p:spPr>
              <a:xfrm>
                <a:off x="1113692" y="3241431"/>
                <a:ext cx="1671804" cy="10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48D5B-FF63-A276-FF08-710088932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2" y="3241431"/>
                <a:ext cx="1671804" cy="1094339"/>
              </a:xfrm>
              <a:prstGeom prst="rect">
                <a:avLst/>
              </a:prstGeom>
              <a:blipFill>
                <a:blip r:embed="rId3"/>
                <a:stretch>
                  <a:fillRect l="-34586" t="-140230" r="-26316" b="-188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B49394-6757-0C22-5568-FA97806D0BBD}"/>
                  </a:ext>
                </a:extLst>
              </p:cNvPr>
              <p:cNvSpPr txBox="1"/>
              <p:nvPr/>
            </p:nvSpPr>
            <p:spPr>
              <a:xfrm>
                <a:off x="1113692" y="4572000"/>
                <a:ext cx="2348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40C67"/>
                    </a:solidFill>
                  </a:rPr>
                  <a:t>: out degree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B49394-6757-0C22-5568-FA97806D0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2" y="4572000"/>
                <a:ext cx="2348079" cy="338554"/>
              </a:xfrm>
              <a:prstGeom prst="rect">
                <a:avLst/>
              </a:prstGeom>
              <a:blipFill>
                <a:blip r:embed="rId4"/>
                <a:stretch>
                  <a:fillRect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1556672-8F43-39BC-01FA-ADA1B813B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146" y="2715073"/>
            <a:ext cx="2154182" cy="2456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7B7FAA-208D-10E6-417B-06F40642C706}"/>
                  </a:ext>
                </a:extLst>
              </p:cNvPr>
              <p:cNvSpPr txBox="1"/>
              <p:nvPr/>
            </p:nvSpPr>
            <p:spPr>
              <a:xfrm>
                <a:off x="5479392" y="5171243"/>
                <a:ext cx="2156168" cy="1244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Flow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 +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7B7FAA-208D-10E6-417B-06F40642C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92" y="5171243"/>
                <a:ext cx="2156168" cy="1244187"/>
              </a:xfrm>
              <a:prstGeom prst="rect">
                <a:avLst/>
              </a:prstGeom>
              <a:blipFill>
                <a:blip r:embed="rId6"/>
                <a:stretch>
                  <a:fillRect l="-2339" t="-204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94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5188-D866-9FD1-C6CB-B8045FA4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0E83E-0465-7E93-64EC-F35DD1176475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5030566"/>
              </a:xfrm>
            </p:spPr>
            <p:txBody>
              <a:bodyPr>
                <a:normAutofit/>
              </a:bodyPr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Suppose we require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chemeClr val="accent3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accent3"/>
                            </a:solidFill>
                            <a:latin typeface="Cambria Math"/>
                            <a:cs typeface="Arial" pitchFamily="34" charset="0"/>
                          </a:rPr>
                          <m:t>𝑦</m:t>
                        </m:r>
                      </m:sub>
                    </m:sSub>
                    <m:r>
                      <a:rPr lang="en-US" b="0" i="1" dirty="0">
                        <a:solidFill>
                          <a:schemeClr val="accent3"/>
                        </a:solidFill>
                        <a:latin typeface="Cambria Math"/>
                        <a:cs typeface="Arial" pitchFamily="34" charset="0"/>
                      </a:rPr>
                      <m:t> 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chemeClr val="accent3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accent3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sub>
                    </m:sSub>
                    <m:r>
                      <a:rPr lang="en-US" b="0" i="1" dirty="0">
                        <a:solidFill>
                          <a:schemeClr val="accent3"/>
                        </a:solidFill>
                        <a:latin typeface="Cambria Math"/>
                        <a:cs typeface="Arial" pitchFamily="34" charset="0"/>
                      </a:rPr>
                      <m:t>+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dirty="0" err="1">
                            <a:solidFill>
                              <a:schemeClr val="accent3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accent3"/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sub>
                    </m:sSub>
                    <m:r>
                      <a:rPr lang="en-US" b="0" i="1" dirty="0">
                        <a:solidFill>
                          <a:schemeClr val="accent3"/>
                        </a:solidFill>
                        <a:latin typeface="Cambria Math"/>
                        <a:cs typeface="Arial" pitchFamily="34" charset="0"/>
                      </a:rPr>
                      <m:t> = 1</m:t>
                    </m:r>
                  </m:oMath>
                </a14:m>
                <a:endParaRPr lang="en-US" i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cs typeface="Arial" pitchFamily="34" charset="0"/>
                  </a:rPr>
                  <a:t>Then, we can rearrange the formulas: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cs typeface="Arial" pitchFamily="34" charset="0"/>
                  </a:rPr>
                  <a:t>Apply </a:t>
                </a:r>
                <a:r>
                  <a:rPr lang="en-US" dirty="0">
                    <a:solidFill>
                      <a:schemeClr val="accent3"/>
                    </a:solidFill>
                    <a:cs typeface="Arial" pitchFamily="34" charset="0"/>
                  </a:rPr>
                  <a:t>Gaussian elimination </a:t>
                </a:r>
                <a:r>
                  <a:rPr lang="en-US" dirty="0">
                    <a:cs typeface="Arial" pitchFamily="34" charset="0"/>
                  </a:rPr>
                  <a:t>to find out the solution. 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cs typeface="Arial" pitchFamily="34" charset="0"/>
                  </a:rPr>
                  <a:t>This method only </a:t>
                </a:r>
                <a:r>
                  <a:rPr lang="en-US" dirty="0">
                    <a:solidFill>
                      <a:schemeClr val="accent3"/>
                    </a:solidFill>
                    <a:cs typeface="Arial" pitchFamily="34" charset="0"/>
                  </a:rPr>
                  <a:t>works for small examples</a:t>
                </a:r>
                <a:r>
                  <a:rPr lang="en-US" dirty="0">
                    <a:cs typeface="Arial" pitchFamily="34" charset="0"/>
                  </a:rPr>
                  <a:t>.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cs typeface="Arial" pitchFamily="34" charset="0"/>
                  </a:rPr>
                  <a:t>We </a:t>
                </a:r>
                <a:r>
                  <a:rPr lang="en-US" dirty="0">
                    <a:solidFill>
                      <a:schemeClr val="accent3"/>
                    </a:solidFill>
                    <a:cs typeface="Arial" pitchFamily="34" charset="0"/>
                  </a:rPr>
                  <a:t>need a better method </a:t>
                </a:r>
                <a:r>
                  <a:rPr lang="en-US" dirty="0">
                    <a:cs typeface="Arial" pitchFamily="34" charset="0"/>
                  </a:rPr>
                  <a:t>for large web-size graphs.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endParaRPr lang="en-US" i="1" dirty="0"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0E83E-0465-7E93-64EC-F35DD1176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5030566"/>
              </a:xfrm>
              <a:blipFill>
                <a:blip r:embed="rId2"/>
                <a:stretch>
                  <a:fillRect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B5C77F-B35F-893F-8BE8-591ADB112B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0680109"/>
                  </p:ext>
                </p:extLst>
              </p:nvPr>
            </p:nvGraphicFramePr>
            <p:xfrm>
              <a:off x="3790059" y="2708091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B5C77F-B35F-893F-8BE8-591ADB112B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0680109"/>
                  </p:ext>
                </p:extLst>
              </p:nvPr>
            </p:nvGraphicFramePr>
            <p:xfrm>
              <a:off x="3790059" y="2708091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6" t="-4000" r="-3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786" t="-4000" r="-2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5455" t="-4000" r="-10363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23683-38C6-84E9-E310-06543EE425E7}"/>
                  </a:ext>
                </a:extLst>
              </p:cNvPr>
              <p:cNvSpPr txBox="1"/>
              <p:nvPr/>
            </p:nvSpPr>
            <p:spPr>
              <a:xfrm>
                <a:off x="6362261" y="1271905"/>
                <a:ext cx="2156168" cy="1244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Flow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 +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23683-38C6-84E9-E310-06543EE42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61" y="1271905"/>
                <a:ext cx="2156168" cy="1244187"/>
              </a:xfrm>
              <a:prstGeom prst="rect">
                <a:avLst/>
              </a:prstGeom>
              <a:blipFill>
                <a:blip r:embed="rId4"/>
                <a:stretch>
                  <a:fillRect l="-2941" t="-3030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1. web as a graph</a:t>
            </a:r>
          </a:p>
          <a:p>
            <a:pPr algn="l"/>
            <a:r>
              <a:rPr lang="en-US" dirty="0"/>
              <a:t>2. </a:t>
            </a:r>
            <a:r>
              <a:rPr lang="en-HK" dirty="0"/>
              <a:t>challenges of web search </a:t>
            </a:r>
            <a:endParaRPr lang="en-US" dirty="0"/>
          </a:p>
          <a:p>
            <a:pPr algn="l"/>
            <a:r>
              <a:rPr lang="en-US" dirty="0"/>
              <a:t>3. page rank (The ”flow” formulation)</a:t>
            </a:r>
          </a:p>
          <a:p>
            <a:pPr algn="l"/>
            <a:r>
              <a:rPr lang="en-US" dirty="0"/>
              <a:t>4. problems of PageRank</a:t>
            </a:r>
          </a:p>
          <a:p>
            <a:pPr algn="l"/>
            <a:r>
              <a:rPr lang="en-US" dirty="0"/>
              <a:t>5. Solution: Teleports</a:t>
            </a:r>
          </a:p>
          <a:p>
            <a:pPr algn="l"/>
            <a:r>
              <a:rPr lang="en-US" dirty="0"/>
              <a:t>6. how to compute PageRank efficiently 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B917-86E4-8385-4BB4-A9D9AB97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823920-129D-D682-927A-4E5789D509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613761"/>
                  </p:ext>
                </p:extLst>
              </p:nvPr>
            </p:nvGraphicFramePr>
            <p:xfrm>
              <a:off x="264126" y="1928446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823920-129D-D682-927A-4E5789D509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613761"/>
                  </p:ext>
                </p:extLst>
              </p:nvPr>
            </p:nvGraphicFramePr>
            <p:xfrm>
              <a:off x="264126" y="1928446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30178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r="-20178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000" r="-10178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FEAE71D-FC97-F04C-ECD9-51A625269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4662574"/>
                  </p:ext>
                </p:extLst>
              </p:nvPr>
            </p:nvGraphicFramePr>
            <p:xfrm>
              <a:off x="3140194" y="1928446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FEAE71D-FC97-F04C-ECD9-51A625269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4662574"/>
                  </p:ext>
                </p:extLst>
              </p:nvPr>
            </p:nvGraphicFramePr>
            <p:xfrm>
              <a:off x="3140194" y="1928446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86" r="-3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786" r="-2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05455" r="-10363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5736E4-2AAD-30E8-8A0A-A78B1AFFBD74}"/>
                  </a:ext>
                </a:extLst>
              </p:cNvPr>
              <p:cNvSpPr txBox="1"/>
              <p:nvPr/>
            </p:nvSpPr>
            <p:spPr>
              <a:xfrm>
                <a:off x="2567355" y="1426731"/>
                <a:ext cx="34817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Cambria Math" panose="02040503050406030204" pitchFamily="18" charset="0"/>
                  </a:rPr>
                  <a:t>Row 1 and Row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200" i="1" dirty="0">
                          <a:latin typeface="Cambria Math" panose="02040503050406030204" pitchFamily="18" charset="0"/>
                        </a:rPr>
                        <m:t>[−1,2,−2,0]+[1,−1,0,0]=[0,1,−2,0]</m:t>
                      </m:r>
                    </m:oMath>
                  </m:oMathPara>
                </a14:m>
                <a:endParaRPr lang="en-HK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5736E4-2AAD-30E8-8A0A-A78B1AFF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5" y="1426731"/>
                <a:ext cx="3481753" cy="461665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45B32C-9C5D-4388-2C9F-BD7C158BF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862"/>
                  </p:ext>
                </p:extLst>
              </p:nvPr>
            </p:nvGraphicFramePr>
            <p:xfrm>
              <a:off x="6016262" y="1928445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45B32C-9C5D-4388-2C9F-BD7C158BF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862"/>
                  </p:ext>
                </p:extLst>
              </p:nvPr>
            </p:nvGraphicFramePr>
            <p:xfrm>
              <a:off x="6016262" y="1928445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86" r="-30178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786" r="-20178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205455" r="-105455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248239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40C67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FFE60B-250E-FA1C-AEBA-E54656B5E34D}"/>
                  </a:ext>
                </a:extLst>
              </p:cNvPr>
              <p:cNvSpPr txBox="1"/>
              <p:nvPr/>
            </p:nvSpPr>
            <p:spPr>
              <a:xfrm>
                <a:off x="5912708" y="1421120"/>
                <a:ext cx="2822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HK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Row 1 and Row 3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HK" sz="1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HK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,2,0]+[</m:t>
                      </m:r>
                      <m:r>
                        <a:rPr lang="en-US" sz="1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HK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HK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,0]=[0,</m:t>
                      </m:r>
                      <m:r>
                        <a:rPr lang="en-US" sz="1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HK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HK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,0]</m:t>
                      </m:r>
                    </m:oMath>
                  </m:oMathPara>
                </a14:m>
                <a:endParaRPr lang="en-HK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FFE60B-250E-FA1C-AEBA-E54656B5E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08" y="1421120"/>
                <a:ext cx="2822916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8C05254-07FD-6D8A-045B-18184CBE7E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223814"/>
                  </p:ext>
                </p:extLst>
              </p:nvPr>
            </p:nvGraphicFramePr>
            <p:xfrm>
              <a:off x="3140194" y="3977827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736816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8C05254-07FD-6D8A-045B-18184CBE7E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223814"/>
                  </p:ext>
                </p:extLst>
              </p:nvPr>
            </p:nvGraphicFramePr>
            <p:xfrm>
              <a:off x="3140194" y="3977827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86" t="-4000" r="-300000" b="-4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786" t="-4000" r="-200000" b="-4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05455" t="-4000" r="-103636" b="-4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736816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9DC899-49A0-EF2A-AF86-2549F6A40755}"/>
                  </a:ext>
                </a:extLst>
              </p:cNvPr>
              <p:cNvSpPr txBox="1"/>
              <p:nvPr/>
            </p:nvSpPr>
            <p:spPr>
              <a:xfrm>
                <a:off x="3385614" y="5749675"/>
                <a:ext cx="23727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HK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Row 1 and Row 4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]+[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,0]=[0,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2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HK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9DC899-49A0-EF2A-AF86-2549F6A40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14" y="5749675"/>
                <a:ext cx="2372772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913429A-A9CB-2A75-EE15-76C7A80823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79385"/>
                  </p:ext>
                </p:extLst>
              </p:nvPr>
            </p:nvGraphicFramePr>
            <p:xfrm>
              <a:off x="271977" y="3992432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736816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913429A-A9CB-2A75-EE15-76C7A80823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79385"/>
                  </p:ext>
                </p:extLst>
              </p:nvPr>
            </p:nvGraphicFramePr>
            <p:xfrm>
              <a:off x="271977" y="3992432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786" t="-4000" r="-3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1786" t="-4000" r="-2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0"/>
                          <a:stretch>
                            <a:fillRect l="-205455" t="-4000" r="-10363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736816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EDE568-4A5F-58AA-137C-E8A7D78F2A45}"/>
                  </a:ext>
                </a:extLst>
              </p:cNvPr>
              <p:cNvSpPr txBox="1"/>
              <p:nvPr/>
            </p:nvSpPr>
            <p:spPr>
              <a:xfrm>
                <a:off x="194583" y="6211340"/>
                <a:ext cx="281506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 err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EDE568-4A5F-58AA-137C-E8A7D78F2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3" y="6211340"/>
                <a:ext cx="2815065" cy="497059"/>
              </a:xfrm>
              <a:prstGeom prst="rect">
                <a:avLst/>
              </a:prstGeom>
              <a:blipFill>
                <a:blip r:embed="rId11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79D7AC7-B20B-AF98-0DAE-D9485B7C3F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847170"/>
                  </p:ext>
                </p:extLst>
              </p:nvPr>
            </p:nvGraphicFramePr>
            <p:xfrm>
              <a:off x="6008411" y="3992431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736816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79D7AC7-B20B-AF98-0DAE-D9485B7C3F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847170"/>
                  </p:ext>
                </p:extLst>
              </p:nvPr>
            </p:nvGraphicFramePr>
            <p:xfrm>
              <a:off x="6008411" y="3992431"/>
              <a:ext cx="2822916" cy="181236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5729">
                      <a:extLst>
                        <a:ext uri="{9D8B030D-6E8A-4147-A177-3AD203B41FA5}">
                          <a16:colId xmlns:a16="http://schemas.microsoft.com/office/drawing/2014/main" val="394766287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2121348844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736024728"/>
                        </a:ext>
                      </a:extLst>
                    </a:gridCol>
                    <a:gridCol w="705729">
                      <a:extLst>
                        <a:ext uri="{9D8B030D-6E8A-4147-A177-3AD203B41FA5}">
                          <a16:colId xmlns:a16="http://schemas.microsoft.com/office/drawing/2014/main" val="132045224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786" t="-4000" r="-3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1786" t="-4000" r="-20000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205455" t="-4000" r="-10363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2944374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7368161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516206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3667270"/>
                      </a:ext>
                    </a:extLst>
                  </a:tr>
                  <a:tr h="374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97775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2BB4627-187E-D792-510A-96E175A8DB4A}"/>
              </a:ext>
            </a:extLst>
          </p:cNvPr>
          <p:cNvSpPr txBox="1"/>
          <p:nvPr/>
        </p:nvSpPr>
        <p:spPr>
          <a:xfrm>
            <a:off x="6049107" y="5859449"/>
            <a:ext cx="2372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HK" sz="1200" dirty="0">
                <a:solidFill>
                  <a:srgbClr val="000000"/>
                </a:solidFill>
                <a:latin typeface="Cambria Math" panose="02040503050406030204" pitchFamily="18" charset="0"/>
              </a:rPr>
              <a:t>Swap Row 1 and Row 2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3ECA998-CA06-EF76-076F-9A381727EB69}"/>
              </a:ext>
            </a:extLst>
          </p:cNvPr>
          <p:cNvSpPr/>
          <p:nvPr/>
        </p:nvSpPr>
        <p:spPr>
          <a:xfrm>
            <a:off x="2946365" y="2777393"/>
            <a:ext cx="281353" cy="3114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2A0C524-034C-9EB1-CF7A-5E3B4F7D459F}"/>
              </a:ext>
            </a:extLst>
          </p:cNvPr>
          <p:cNvSpPr/>
          <p:nvPr/>
        </p:nvSpPr>
        <p:spPr>
          <a:xfrm>
            <a:off x="5867734" y="2724454"/>
            <a:ext cx="281353" cy="3114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D8AD606-CA8F-670E-91A3-DDFF0A3C4ECE}"/>
              </a:ext>
            </a:extLst>
          </p:cNvPr>
          <p:cNvSpPr/>
          <p:nvPr/>
        </p:nvSpPr>
        <p:spPr>
          <a:xfrm rot="10800000">
            <a:off x="2938514" y="4697350"/>
            <a:ext cx="281353" cy="3114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AD5AAE4-5B11-280C-F153-15F908EA6732}"/>
              </a:ext>
            </a:extLst>
          </p:cNvPr>
          <p:cNvSpPr/>
          <p:nvPr/>
        </p:nvSpPr>
        <p:spPr>
          <a:xfrm rot="10800000">
            <a:off x="5859883" y="4644411"/>
            <a:ext cx="281353" cy="3114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A5CEAE0-5A56-4106-FFEC-7B2E4C9A6C0B}"/>
              </a:ext>
            </a:extLst>
          </p:cNvPr>
          <p:cNvSpPr/>
          <p:nvPr/>
        </p:nvSpPr>
        <p:spPr>
          <a:xfrm rot="5400000">
            <a:off x="7183489" y="3681432"/>
            <a:ext cx="281353" cy="3114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37DF99-8C49-7975-A5B4-66D82E274D51}"/>
                  </a:ext>
                </a:extLst>
              </p:cNvPr>
              <p:cNvSpPr txBox="1"/>
              <p:nvPr/>
            </p:nvSpPr>
            <p:spPr>
              <a:xfrm>
                <a:off x="215175" y="5806663"/>
                <a:ext cx="26352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HK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Row 2 and Row 4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120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HK" sz="120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sz="120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sz="1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0,1,−2,0</m:t>
                          </m:r>
                        </m:e>
                      </m:d>
                      <m:r>
                        <a:rPr lang="en-US" sz="12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=[0,0,5,1]</m:t>
                      </m:r>
                    </m:oMath>
                  </m:oMathPara>
                </a14:m>
                <a:endParaRPr lang="en-US" sz="12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37DF99-8C49-7975-A5B4-66D82E274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5" y="5806663"/>
                <a:ext cx="2635294" cy="461665"/>
              </a:xfrm>
              <a:prstGeom prst="rect">
                <a:avLst/>
              </a:prstGeom>
              <a:blipFill>
                <a:blip r:embed="rId13"/>
                <a:stretch>
                  <a:fillRect t="-2703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E71E-D2D0-C123-8009-DAD67C02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B9D60-61CF-27C5-1B79-2E9BEFAB41F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accent3"/>
                    </a:solidFill>
                  </a:rPr>
                  <a:t>Stochastic adjacency matrix </a:t>
                </a:r>
                <a:r>
                  <a:rPr lang="en-US" dirty="0"/>
                  <a:t>𝑴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Assume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outgoing links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1/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ym typeface="Wingdings" pitchFamily="2" charset="2"/>
                  </a:rPr>
                  <a:t>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ym typeface="Wingdings" pitchFamily="2" charset="2"/>
                  </a:rPr>
                  <a:t>M is a column stochastic matrix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ym typeface="Wingdings" pitchFamily="2" charset="2"/>
                  </a:rPr>
                  <a:t>Columns sum to 1.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B9D60-61CF-27C5-1B79-2E9BEFAB4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0">
            <a:extLst>
              <a:ext uri="{FF2B5EF4-FFF2-40B4-BE49-F238E27FC236}">
                <a16:creationId xmlns:a16="http://schemas.microsoft.com/office/drawing/2014/main" id="{81948C19-5340-2370-B29D-26CEF6035F82}"/>
              </a:ext>
            </a:extLst>
          </p:cNvPr>
          <p:cNvGrpSpPr/>
          <p:nvPr/>
        </p:nvGrpSpPr>
        <p:grpSpPr>
          <a:xfrm>
            <a:off x="5717737" y="1869650"/>
            <a:ext cx="1752600" cy="1371600"/>
            <a:chOff x="5715000" y="1828800"/>
            <a:chExt cx="1752600" cy="1371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161DD74-0FC9-193C-B000-CB5301FE4FD9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A6B1D0A-568F-F1D3-585F-F71886EECB44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B8D154-7B1C-BA24-2722-5A28B3C374CB}"/>
                </a:ext>
              </a:extLst>
            </p:cNvPr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30F17BD-8F08-7E91-4EDE-E2E09E74A609}"/>
                </a:ext>
              </a:extLst>
            </p:cNvPr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796602E-D9ED-4C63-F441-5AE3612B613E}"/>
                </a:ext>
              </a:extLst>
            </p:cNvPr>
            <p:cNvCxnSpPr>
              <a:stCxn id="10" idx="6"/>
              <a:endCxn id="1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EC943E-F0AB-CE19-D9CD-6719D046615D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06EB01-BD05-1F9E-0133-EE03CA728E47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AC57F3-7F24-EFDF-4E1F-3F259751B5F4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1D802A-77CA-8C56-1237-27635646D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56974"/>
              </p:ext>
            </p:extLst>
          </p:nvPr>
        </p:nvGraphicFramePr>
        <p:xfrm>
          <a:off x="5196121" y="3875399"/>
          <a:ext cx="2567232" cy="23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08">
                  <a:extLst>
                    <a:ext uri="{9D8B030D-6E8A-4147-A177-3AD203B41FA5}">
                      <a16:colId xmlns:a16="http://schemas.microsoft.com/office/drawing/2014/main" val="1462128651"/>
                    </a:ext>
                  </a:extLst>
                </a:gridCol>
                <a:gridCol w="641808">
                  <a:extLst>
                    <a:ext uri="{9D8B030D-6E8A-4147-A177-3AD203B41FA5}">
                      <a16:colId xmlns:a16="http://schemas.microsoft.com/office/drawing/2014/main" val="2618225779"/>
                    </a:ext>
                  </a:extLst>
                </a:gridCol>
                <a:gridCol w="641808">
                  <a:extLst>
                    <a:ext uri="{9D8B030D-6E8A-4147-A177-3AD203B41FA5}">
                      <a16:colId xmlns:a16="http://schemas.microsoft.com/office/drawing/2014/main" val="337439612"/>
                    </a:ext>
                  </a:extLst>
                </a:gridCol>
                <a:gridCol w="641808">
                  <a:extLst>
                    <a:ext uri="{9D8B030D-6E8A-4147-A177-3AD203B41FA5}">
                      <a16:colId xmlns:a16="http://schemas.microsoft.com/office/drawing/2014/main" val="3476633554"/>
                    </a:ext>
                  </a:extLst>
                </a:gridCol>
              </a:tblGrid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114596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31546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928768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526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138C90-5226-8058-C13B-C195FCC07141}"/>
              </a:ext>
            </a:extLst>
          </p:cNvPr>
          <p:cNvSpPr txBox="1"/>
          <p:nvPr/>
        </p:nvSpPr>
        <p:spPr>
          <a:xfrm>
            <a:off x="6139015" y="3595683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aleway" pitchFamily="2" charset="77"/>
              </a:rPr>
              <a:t>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710F4-1AF0-D87B-9216-8E8BB1D1C3AE}"/>
              </a:ext>
            </a:extLst>
          </p:cNvPr>
          <p:cNvSpPr txBox="1"/>
          <p:nvPr/>
        </p:nvSpPr>
        <p:spPr>
          <a:xfrm rot="16200000">
            <a:off x="4483426" y="5017354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aleway" pitchFamily="2" charset="77"/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8794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B529-ADA1-8952-E71C-8EAC003C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381ED-3894-B698-4BA0-F6364CF63560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Rank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vector with an entry per page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Recall the flow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381ED-3894-B698-4BA0-F6364CF63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9">
            <a:extLst>
              <a:ext uri="{FF2B5EF4-FFF2-40B4-BE49-F238E27FC236}">
                <a16:creationId xmlns:a16="http://schemas.microsoft.com/office/drawing/2014/main" id="{5B42B849-B981-2106-DE55-C0DA4D2F0F02}"/>
              </a:ext>
            </a:extLst>
          </p:cNvPr>
          <p:cNvGrpSpPr>
            <a:grpSpLocks/>
          </p:cNvGrpSpPr>
          <p:nvPr/>
        </p:nvGrpSpPr>
        <p:grpSpPr bwMode="auto">
          <a:xfrm>
            <a:off x="1310081" y="3574804"/>
            <a:ext cx="2325688" cy="2473326"/>
            <a:chOff x="1243" y="1152"/>
            <a:chExt cx="1465" cy="1558"/>
          </a:xfrm>
        </p:grpSpPr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70C56F59-3C98-BADE-ABE7-E39868B3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1462"/>
              <a:ext cx="1296" cy="12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893813DA-AB58-2CEF-A28B-852A4797D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3" y="1680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1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EB1CA77A-4CCB-97A5-F16B-9B86AF12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" y="115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1E1E66E2-9311-4841-B778-46257B876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" y="1846"/>
              <a:ext cx="1296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0283B9BC-D8C1-731D-4F16-7B162EB40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0" y="1462"/>
              <a:ext cx="0" cy="124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28" name="Rectangle 3">
            <a:extLst>
              <a:ext uri="{FF2B5EF4-FFF2-40B4-BE49-F238E27FC236}">
                <a16:creationId xmlns:a16="http://schemas.microsoft.com/office/drawing/2014/main" id="{D966DDB0-6D30-DF2D-73FB-FAA5AC7A4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085" y="4601989"/>
            <a:ext cx="1524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966EE47C-1DAF-FB7C-1CBF-D51CCE4D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589" y="5115612"/>
            <a:ext cx="1524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5AA2FA2-9351-8AE7-C8C2-159E8A72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221" y="5725212"/>
            <a:ext cx="1524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86CD4C-B225-AEA1-7A69-EC206C65F914}"/>
                  </a:ext>
                </a:extLst>
              </p:cNvPr>
              <p:cNvSpPr txBox="1"/>
              <p:nvPr/>
            </p:nvSpPr>
            <p:spPr>
              <a:xfrm>
                <a:off x="2427490" y="6126989"/>
                <a:ext cx="449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86CD4C-B225-AEA1-7A69-EC206C65F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90" y="6126989"/>
                <a:ext cx="44999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4">
            <a:extLst>
              <a:ext uri="{FF2B5EF4-FFF2-40B4-BE49-F238E27FC236}">
                <a16:creationId xmlns:a16="http://schemas.microsoft.com/office/drawing/2014/main" id="{CFD90AE4-9991-076D-A4D5-6CB5087E9D8B}"/>
              </a:ext>
            </a:extLst>
          </p:cNvPr>
          <p:cNvGrpSpPr>
            <a:grpSpLocks/>
          </p:cNvGrpSpPr>
          <p:nvPr/>
        </p:nvGrpSpPr>
        <p:grpSpPr bwMode="auto">
          <a:xfrm>
            <a:off x="798590" y="4705897"/>
            <a:ext cx="1911350" cy="1235075"/>
            <a:chOff x="943" y="1872"/>
            <a:chExt cx="1204" cy="778"/>
          </a:xfrm>
        </p:grpSpPr>
        <p:sp>
          <p:nvSpPr>
            <p:cNvPr id="33" name="Text Box 9">
              <a:extLst>
                <a:ext uri="{FF2B5EF4-FFF2-40B4-BE49-F238E27FC236}">
                  <a16:creationId xmlns:a16="http://schemas.microsoft.com/office/drawing/2014/main" id="{41D5FC0B-3AD2-8876-B7DB-F38BDAD0B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" y="2437"/>
              <a:ext cx="30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3"/>
                  </a:solidFill>
                </a:rPr>
                <a:t>1/3</a:t>
              </a:r>
            </a:p>
          </p:txBody>
        </p:sp>
        <p:sp>
          <p:nvSpPr>
            <p:cNvPr id="34" name="Line 10">
              <a:extLst>
                <a:ext uri="{FF2B5EF4-FFF2-40B4-BE49-F238E27FC236}">
                  <a16:creationId xmlns:a16="http://schemas.microsoft.com/office/drawing/2014/main" id="{C6742A91-5131-7559-5B3D-B0002C9F7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4" y="1872"/>
              <a:ext cx="1033" cy="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Line 10">
            <a:extLst>
              <a:ext uri="{FF2B5EF4-FFF2-40B4-BE49-F238E27FC236}">
                <a16:creationId xmlns:a16="http://schemas.microsoft.com/office/drawing/2014/main" id="{E0336DF0-4628-F06A-ACB0-5E4B71886A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3023" y="5143320"/>
            <a:ext cx="1434127" cy="558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A00F5346-E5AF-FF65-1FC1-C951D8AD85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0010" y="5752920"/>
            <a:ext cx="1399931" cy="76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35791BE2-A117-07F5-6FB1-735949C7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432" y="4066938"/>
            <a:ext cx="304801" cy="198119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orbe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6D6EE1-FBC4-1E0D-BF6B-558BC4A8462D}"/>
              </a:ext>
            </a:extLst>
          </p:cNvPr>
          <p:cNvSpPr txBox="1"/>
          <p:nvPr/>
        </p:nvSpPr>
        <p:spPr>
          <a:xfrm>
            <a:off x="5223424" y="612698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B93E44D5-9635-390A-5DF8-39964390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338" y="4670753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accent3"/>
                </a:solidFill>
                <a:latin typeface="Corbe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D3FB24-ADCC-68F2-6796-78B4AD75355E}"/>
                  </a:ext>
                </a:extLst>
              </p:cNvPr>
              <p:cNvSpPr txBox="1"/>
              <p:nvPr/>
            </p:nvSpPr>
            <p:spPr>
              <a:xfrm>
                <a:off x="5508233" y="5131323"/>
                <a:ext cx="405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D3FB24-ADCC-68F2-6796-78B4AD75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233" y="5131323"/>
                <a:ext cx="405432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6">
            <a:extLst>
              <a:ext uri="{FF2B5EF4-FFF2-40B4-BE49-F238E27FC236}">
                <a16:creationId xmlns:a16="http://schemas.microsoft.com/office/drawing/2014/main" id="{A76102C2-FCB3-76D1-B793-753221194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370" y="5315989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9D3AD7F3-5759-2DDB-2519-381D61159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05" y="4754389"/>
            <a:ext cx="42862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rbel" pitchFamily="34" charset="0"/>
              </a:rPr>
              <a:t>=</a:t>
            </a:r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4A9318DE-66F6-4B17-727D-DD67C627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451" y="4086849"/>
            <a:ext cx="304801" cy="198119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orbel" pitchFamily="34" charset="0"/>
            </a:endParaRPr>
          </a:p>
        </p:txBody>
      </p:sp>
      <p:sp>
        <p:nvSpPr>
          <p:cNvPr id="47" name="Line 6">
            <a:extLst>
              <a:ext uri="{FF2B5EF4-FFF2-40B4-BE49-F238E27FC236}">
                <a16:creationId xmlns:a16="http://schemas.microsoft.com/office/drawing/2014/main" id="{1FB18329-48E4-1147-486A-344F0D8A3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451" y="4755232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24">
                <a:extLst>
                  <a:ext uri="{FF2B5EF4-FFF2-40B4-BE49-F238E27FC236}">
                    <a16:creationId xmlns:a16="http://schemas.microsoft.com/office/drawing/2014/main" id="{9DE78ACD-2E76-6984-8930-5857B3721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968" y="4474915"/>
                <a:ext cx="392928" cy="39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24">
                <a:extLst>
                  <a:ext uri="{FF2B5EF4-FFF2-40B4-BE49-F238E27FC236}">
                    <a16:creationId xmlns:a16="http://schemas.microsoft.com/office/drawing/2014/main" id="{9DE78ACD-2E76-6984-8930-5857B3721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7968" y="4474915"/>
                <a:ext cx="392928" cy="391646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537408D-D4D9-A7F7-A45E-6AD20A2E1AE4}"/>
              </a:ext>
            </a:extLst>
          </p:cNvPr>
          <p:cNvSpPr txBox="1"/>
          <p:nvPr/>
        </p:nvSpPr>
        <p:spPr>
          <a:xfrm>
            <a:off x="6979185" y="616662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3191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5" grpId="0" animBg="1"/>
      <p:bldP spid="36" grpId="0" animBg="1"/>
      <p:bldP spid="38" grpId="0" animBg="1"/>
      <p:bldP spid="40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79C8-66E4-F18F-E043-7A98B9F4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95518-A19A-6540-9D84-380E4C7A9D9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Given a web 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nodes, where the </a:t>
                </a:r>
                <a:r>
                  <a:rPr lang="en-US" dirty="0">
                    <a:solidFill>
                      <a:schemeClr val="accent3"/>
                    </a:solidFill>
                  </a:rPr>
                  <a:t>nodes</a:t>
                </a:r>
                <a:r>
                  <a:rPr lang="en-US" dirty="0"/>
                  <a:t> are </a:t>
                </a:r>
                <a:r>
                  <a:rPr lang="en-US" dirty="0">
                    <a:solidFill>
                      <a:schemeClr val="accent4"/>
                    </a:solidFill>
                  </a:rPr>
                  <a:t>pages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C40C67"/>
                    </a:solidFill>
                  </a:rPr>
                  <a:t>edges</a:t>
                </a:r>
                <a:r>
                  <a:rPr lang="en-US" dirty="0"/>
                  <a:t> are </a:t>
                </a:r>
                <a:r>
                  <a:rPr lang="en-US" dirty="0">
                    <a:solidFill>
                      <a:schemeClr val="accent4"/>
                    </a:solidFill>
                  </a:rPr>
                  <a:t>hyperlinks</a:t>
                </a:r>
                <a:r>
                  <a:rPr lang="en-US" dirty="0"/>
                  <a:t>. 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Power iteration: 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web pages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Initialize: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Iterate: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Stop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95518-A19A-6540-9D84-380E4C7A9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6780D6-8853-2C3D-82E2-62E9BE0E6F41}"/>
                  </a:ext>
                </a:extLst>
              </p:cNvPr>
              <p:cNvSpPr txBox="1"/>
              <p:nvPr/>
            </p:nvSpPr>
            <p:spPr>
              <a:xfrm>
                <a:off x="5090474" y="2991636"/>
                <a:ext cx="2710205" cy="874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6780D6-8853-2C3D-82E2-62E9BE0E6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474" y="2991636"/>
                <a:ext cx="2710205" cy="874727"/>
              </a:xfrm>
              <a:prstGeom prst="rect">
                <a:avLst/>
              </a:prstGeom>
              <a:blipFill>
                <a:blip r:embed="rId3"/>
                <a:stretch>
                  <a:fillRect t="-95714" b="-1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8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EA815-C4A1-2B31-0598-44878F1C66D7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Power Iteration: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Set 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𝑆𝑡𝑒𝑝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2: 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Goto Step </a:t>
                </a:r>
                <a:r>
                  <a:rPr lang="en-US" b="1" dirty="0"/>
                  <a:t>1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EA815-C4A1-2B31-0598-44878F1C6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1578B7-EF54-E6D5-F45B-2503D645300E}"/>
                  </a:ext>
                </a:extLst>
              </p:cNvPr>
              <p:cNvSpPr txBox="1"/>
              <p:nvPr/>
            </p:nvSpPr>
            <p:spPr>
              <a:xfrm>
                <a:off x="1011498" y="2335365"/>
                <a:ext cx="2710205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1578B7-EF54-E6D5-F45B-2503D645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98" y="2335365"/>
                <a:ext cx="2710205" cy="795859"/>
              </a:xfrm>
              <a:prstGeom prst="rect">
                <a:avLst/>
              </a:prstGeom>
              <a:blipFill>
                <a:blip r:embed="rId3"/>
                <a:stretch>
                  <a:fillRect t="-115625" b="-1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4B02EF-E10E-433F-1BA1-4618119BD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47472"/>
              </p:ext>
            </p:extLst>
          </p:nvPr>
        </p:nvGraphicFramePr>
        <p:xfrm>
          <a:off x="2107284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1284563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60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40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970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182E4E-B746-AC03-3454-5F1CCB316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27827"/>
              </p:ext>
            </p:extLst>
          </p:nvPr>
        </p:nvGraphicFramePr>
        <p:xfrm>
          <a:off x="2642743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3072490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7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62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8799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C35C4F-50A6-90E3-C771-C007949B4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15717"/>
              </p:ext>
            </p:extLst>
          </p:nvPr>
        </p:nvGraphicFramePr>
        <p:xfrm>
          <a:off x="3182362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1784892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75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2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9969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E60D973-A0FC-6513-3AF4-E792F8FBC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95682"/>
              </p:ext>
            </p:extLst>
          </p:nvPr>
        </p:nvGraphicFramePr>
        <p:xfrm>
          <a:off x="3721703" y="4630035"/>
          <a:ext cx="66548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32583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4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789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21980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258012E-6B59-929B-277C-BE60D94E4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49557"/>
              </p:ext>
            </p:extLst>
          </p:nvPr>
        </p:nvGraphicFramePr>
        <p:xfrm>
          <a:off x="4391621" y="4630035"/>
          <a:ext cx="895537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>
                  <a:extLst>
                    <a:ext uri="{9D8B030D-6E8A-4147-A177-3AD203B41FA5}">
                      <a16:colId xmlns:a16="http://schemas.microsoft.com/office/drawing/2014/main" val="3899748872"/>
                    </a:ext>
                  </a:extLst>
                </a:gridCol>
                <a:gridCol w="539619">
                  <a:extLst>
                    <a:ext uri="{9D8B030D-6E8A-4147-A177-3AD203B41FA5}">
                      <a16:colId xmlns:a16="http://schemas.microsoft.com/office/drawing/2014/main" val="2476903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84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5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69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7E885F-FBB6-0DFC-DE44-0BF50A92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by Power Iteration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DE4C273B-9AFE-195F-F5B4-CC8027DD60AE}"/>
              </a:ext>
            </a:extLst>
          </p:cNvPr>
          <p:cNvGrpSpPr/>
          <p:nvPr/>
        </p:nvGrpSpPr>
        <p:grpSpPr>
          <a:xfrm>
            <a:off x="6301021" y="1941991"/>
            <a:ext cx="1752600" cy="1371600"/>
            <a:chOff x="5715000" y="1828800"/>
            <a:chExt cx="1752600" cy="1371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5919B8E-4601-96D6-E7A0-8C92F2A07869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AB7F4F-446F-B0FB-179A-831763740112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03A0C5D-AD0F-F293-5ACC-8F3E2E344D08}"/>
                </a:ext>
              </a:extLst>
            </p:cNvPr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1FA8FB6-C483-95AD-BA51-2125938A86D4}"/>
                </a:ext>
              </a:extLst>
            </p:cNvPr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A252B8A5-0569-5655-DC06-A4244F31DF2C}"/>
                </a:ext>
              </a:extLst>
            </p:cNvPr>
            <p:cNvCxnSpPr>
              <a:stCxn id="10" idx="6"/>
              <a:endCxn id="1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29E74E-5BED-51CA-F32E-01EF68D93297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228DD8-19FA-E753-09B3-9DFFFCD4B8B1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CDC19E-35A7-1D17-E8F3-68FE136C0DED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90CAC08-9B64-FC1A-11C5-975D0BFC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00076"/>
              </p:ext>
            </p:extLst>
          </p:nvPr>
        </p:nvGraphicFramePr>
        <p:xfrm>
          <a:off x="5893705" y="3429000"/>
          <a:ext cx="2567232" cy="23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08">
                  <a:extLst>
                    <a:ext uri="{9D8B030D-6E8A-4147-A177-3AD203B41FA5}">
                      <a16:colId xmlns:a16="http://schemas.microsoft.com/office/drawing/2014/main" val="1462128651"/>
                    </a:ext>
                  </a:extLst>
                </a:gridCol>
                <a:gridCol w="641808">
                  <a:extLst>
                    <a:ext uri="{9D8B030D-6E8A-4147-A177-3AD203B41FA5}">
                      <a16:colId xmlns:a16="http://schemas.microsoft.com/office/drawing/2014/main" val="2618225779"/>
                    </a:ext>
                  </a:extLst>
                </a:gridCol>
                <a:gridCol w="641808">
                  <a:extLst>
                    <a:ext uri="{9D8B030D-6E8A-4147-A177-3AD203B41FA5}">
                      <a16:colId xmlns:a16="http://schemas.microsoft.com/office/drawing/2014/main" val="337439612"/>
                    </a:ext>
                  </a:extLst>
                </a:gridCol>
                <a:gridCol w="641808">
                  <a:extLst>
                    <a:ext uri="{9D8B030D-6E8A-4147-A177-3AD203B41FA5}">
                      <a16:colId xmlns:a16="http://schemas.microsoft.com/office/drawing/2014/main" val="3476633554"/>
                    </a:ext>
                  </a:extLst>
                </a:gridCol>
              </a:tblGrid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114596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31546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928768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5266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08D106B-7044-D2B9-4EEB-1EE0847E7E65}"/>
              </a:ext>
            </a:extLst>
          </p:cNvPr>
          <p:cNvSpPr txBox="1"/>
          <p:nvPr/>
        </p:nvSpPr>
        <p:spPr>
          <a:xfrm>
            <a:off x="3011242" y="2856391"/>
            <a:ext cx="2522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(for each page in the rank vector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B222A8-8090-5C0E-C330-BB1BE6B0576B}"/>
                  </a:ext>
                </a:extLst>
              </p:cNvPr>
              <p:cNvSpPr txBox="1"/>
              <p:nvPr/>
            </p:nvSpPr>
            <p:spPr>
              <a:xfrm>
                <a:off x="683063" y="4544381"/>
                <a:ext cx="1438471" cy="117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B222A8-8090-5C0E-C330-BB1BE6B0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63" y="4544381"/>
                <a:ext cx="1438471" cy="1174039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8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01DF-6B6F-8300-2CC5-14272C32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31F5-61DF-C0C9-2BBA-63808C5B17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7221573" cy="2922950"/>
          </a:xfrm>
          <a:ln>
            <a:solidFill>
              <a:srgbClr val="C40C67"/>
            </a:solidFill>
          </a:ln>
        </p:spPr>
        <p:txBody>
          <a:bodyPr/>
          <a:lstStyle/>
          <a:p>
            <a:pPr lvl="1" indent="0">
              <a:lnSpc>
                <a:spcPct val="15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Initialize: r[0] = [1/N, ..., 1/N]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r[-1] = [0, ..., 0]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error_norm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(r[t], r[t-1])&gt;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r[t+1]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[t]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t+=1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solution = r[t]</a:t>
            </a:r>
          </a:p>
        </p:txBody>
      </p:sp>
    </p:spTree>
    <p:extLst>
      <p:ext uri="{BB962C8B-B14F-4D97-AF65-F5344CB8AC3E}">
        <p14:creationId xmlns:p14="http://schemas.microsoft.com/office/powerpoint/2010/main" val="455470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B6D5B4-CC95-D9F0-91D1-AB9C7FCD8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31261"/>
              </p:ext>
            </p:extLst>
          </p:nvPr>
        </p:nvGraphicFramePr>
        <p:xfrm>
          <a:off x="2606635" y="4399844"/>
          <a:ext cx="580584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584">
                  <a:extLst>
                    <a:ext uri="{9D8B030D-6E8A-4147-A177-3AD203B41FA5}">
                      <a16:colId xmlns:a16="http://schemas.microsoft.com/office/drawing/2014/main" val="4021798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9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15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14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39476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5930E0-2BB9-8E53-F1DD-7BDF7310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14234"/>
              </p:ext>
            </p:extLst>
          </p:nvPr>
        </p:nvGraphicFramePr>
        <p:xfrm>
          <a:off x="3187219" y="4399844"/>
          <a:ext cx="691645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645">
                  <a:extLst>
                    <a:ext uri="{9D8B030D-6E8A-4147-A177-3AD203B41FA5}">
                      <a16:colId xmlns:a16="http://schemas.microsoft.com/office/drawing/2014/main" val="1834945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26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1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2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313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57E2E6-FD93-771D-4FD4-6F2546FF1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73860"/>
              </p:ext>
            </p:extLst>
          </p:nvPr>
        </p:nvGraphicFramePr>
        <p:xfrm>
          <a:off x="3887560" y="4399844"/>
          <a:ext cx="802708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708">
                  <a:extLst>
                    <a:ext uri="{9D8B030D-6E8A-4147-A177-3AD203B41FA5}">
                      <a16:colId xmlns:a16="http://schemas.microsoft.com/office/drawing/2014/main" val="1564967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15/48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85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1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27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982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DB05B0-37C4-8297-CD39-43D0B1871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60738"/>
              </p:ext>
            </p:extLst>
          </p:nvPr>
        </p:nvGraphicFramePr>
        <p:xfrm>
          <a:off x="4690268" y="4399844"/>
          <a:ext cx="802708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708">
                  <a:extLst>
                    <a:ext uri="{9D8B030D-6E8A-4147-A177-3AD203B41FA5}">
                      <a16:colId xmlns:a16="http://schemas.microsoft.com/office/drawing/2014/main" val="3842622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25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7/32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50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7/32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08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7/32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534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28DFAF-0E06-8B43-C766-F2EF87FED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61024"/>
              </p:ext>
            </p:extLst>
          </p:nvPr>
        </p:nvGraphicFramePr>
        <p:xfrm>
          <a:off x="5492976" y="4399844"/>
          <a:ext cx="1297623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>
                  <a:extLst>
                    <a:ext uri="{9D8B030D-6E8A-4147-A177-3AD203B41FA5}">
                      <a16:colId xmlns:a16="http://schemas.microsoft.com/office/drawing/2014/main" val="786985555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324758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171/512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54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341/1536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17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341/1536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0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341/1536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57563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82C7F57-2A20-47B3-7D1A-D3C9B754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E38C1-39A5-B0AE-949C-2A11A127FB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72" y="1803392"/>
            <a:ext cx="2882900" cy="19431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D0ADE4-889B-B42E-C8CE-4BF750D52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07155"/>
              </p:ext>
            </p:extLst>
          </p:nvPr>
        </p:nvGraphicFramePr>
        <p:xfrm>
          <a:off x="4080508" y="1803392"/>
          <a:ext cx="3622430" cy="1767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86">
                  <a:extLst>
                    <a:ext uri="{9D8B030D-6E8A-4147-A177-3AD203B41FA5}">
                      <a16:colId xmlns:a16="http://schemas.microsoft.com/office/drawing/2014/main" val="3112589155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890712251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2579113909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390364167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112302960"/>
                    </a:ext>
                  </a:extLst>
                </a:gridCol>
              </a:tblGrid>
              <a:tr h="353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4286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53141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03951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91207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8897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31B433-E6C6-7D5A-8B80-28366EBD37A4}"/>
                  </a:ext>
                </a:extLst>
              </p:cNvPr>
              <p:cNvSpPr txBox="1"/>
              <p:nvPr/>
            </p:nvSpPr>
            <p:spPr>
              <a:xfrm>
                <a:off x="1126295" y="4372027"/>
                <a:ext cx="1480342" cy="159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31B433-E6C6-7D5A-8B80-28366EBD3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5" y="4372027"/>
                <a:ext cx="1480342" cy="1593193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4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4281-17C9-F3A8-29B9-9E768AC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0F432-8A0C-03F4-3662-BF9E1EE6BB9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Imagine a random web surfer: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At any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surfer is on some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the surfer follows an outgoing link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uniformly at random. 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Ends up on some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linked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Process repeats indefinitely. 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40C67"/>
                    </a:solidFill>
                  </a:rPr>
                  <a:t> </a:t>
                </a:r>
                <a:r>
                  <a:rPr lang="en-US" dirty="0"/>
                  <a:t>be the vector whose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/>
                  <a:t> coordinate is </a:t>
                </a:r>
                <a:br>
                  <a:rPr lang="en-US" dirty="0"/>
                </a:br>
                <a:r>
                  <a:rPr lang="en-US" dirty="0"/>
                  <a:t>the probability that the surfer at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40C67"/>
                    </a:solidFill>
                  </a:rPr>
                  <a:t> </a:t>
                </a:r>
                <a:r>
                  <a:rPr lang="en-US" dirty="0"/>
                  <a:t>is a probability distribution over pages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0F432-8A0C-03F4-3662-BF9E1EE6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061" t="-840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B20B34A-0BAC-0036-FFCD-ABFC0B9B974E}"/>
              </a:ext>
            </a:extLst>
          </p:cNvPr>
          <p:cNvGrpSpPr/>
          <p:nvPr/>
        </p:nvGrpSpPr>
        <p:grpSpPr>
          <a:xfrm>
            <a:off x="6558503" y="3429000"/>
            <a:ext cx="2000250" cy="2433762"/>
            <a:chOff x="5860919" y="3520126"/>
            <a:chExt cx="2000250" cy="2433762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086B7A18-AD25-FCEC-5F57-D480D615C7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8208713"/>
                </p:ext>
              </p:extLst>
            </p:nvPr>
          </p:nvGraphicFramePr>
          <p:xfrm>
            <a:off x="5860919" y="4967926"/>
            <a:ext cx="2000250" cy="985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76240" imgH="431640" progId="Equation.3">
                    <p:embed/>
                  </p:oleObj>
                </mc:Choice>
                <mc:Fallback>
                  <p:oleObj name="Equation" r:id="rId3" imgW="876240" imgH="431640" progId="Equation.3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86B7A18-AD25-FCEC-5F57-D480D615C7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0919" y="4967926"/>
                          <a:ext cx="2000250" cy="985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070D56-E2A3-D2B5-CDB9-F6A353589334}"/>
                </a:ext>
              </a:extLst>
            </p:cNvPr>
            <p:cNvSpPr/>
            <p:nvPr/>
          </p:nvSpPr>
          <p:spPr>
            <a:xfrm>
              <a:off x="6512465" y="4662951"/>
              <a:ext cx="419358" cy="4168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C479930-4894-BE5E-7623-E44C2C005918}"/>
                </a:ext>
              </a:extLst>
            </p:cNvPr>
            <p:cNvCxnSpPr/>
            <p:nvPr/>
          </p:nvCxnSpPr>
          <p:spPr>
            <a:xfrm>
              <a:off x="6229090" y="3728571"/>
              <a:ext cx="410375" cy="9446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E91184-A7C7-2EA5-25DC-578B7FE4A9F5}"/>
                </a:ext>
              </a:extLst>
            </p:cNvPr>
            <p:cNvCxnSpPr/>
            <p:nvPr/>
          </p:nvCxnSpPr>
          <p:spPr>
            <a:xfrm flipH="1">
              <a:off x="6766465" y="3728571"/>
              <a:ext cx="165358" cy="9446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ED1D7B-C19D-ED80-56C9-10781DDD06E1}"/>
                </a:ext>
              </a:extLst>
            </p:cNvPr>
            <p:cNvCxnSpPr>
              <a:endCxn id="5" idx="7"/>
            </p:cNvCxnSpPr>
            <p:nvPr/>
          </p:nvCxnSpPr>
          <p:spPr>
            <a:xfrm flipH="1">
              <a:off x="6870409" y="3718318"/>
              <a:ext cx="781081" cy="10056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7A76BC-2DD9-E3E9-999C-7C8C67E28F16}"/>
                </a:ext>
              </a:extLst>
            </p:cNvPr>
            <p:cNvSpPr/>
            <p:nvPr/>
          </p:nvSpPr>
          <p:spPr>
            <a:xfrm>
              <a:off x="6019411" y="3520126"/>
              <a:ext cx="419358" cy="416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000" b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EDFB13-35AB-1C1E-0082-6F85AC659943}"/>
                </a:ext>
              </a:extLst>
            </p:cNvPr>
            <p:cNvSpPr/>
            <p:nvPr/>
          </p:nvSpPr>
          <p:spPr>
            <a:xfrm>
              <a:off x="6730611" y="3520126"/>
              <a:ext cx="419358" cy="416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000" b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A0ED8F-692D-CCD2-A851-8B0C0E543EDA}"/>
                </a:ext>
              </a:extLst>
            </p:cNvPr>
            <p:cNvSpPr/>
            <p:nvPr/>
          </p:nvSpPr>
          <p:spPr>
            <a:xfrm>
              <a:off x="7441811" y="3520126"/>
              <a:ext cx="419358" cy="416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000" b="1" baseline="-250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9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7B5A-4907-CEBD-DEBA-98102280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23EAA-92CB-EE4E-7186-647F154CA3D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Where is the surfer at time t+1?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Follows a link uniformly at random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Suppose the random walk reaches a state: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40C67"/>
                    </a:solidFill>
                  </a:rPr>
                  <a:t>stationary distribution </a:t>
                </a:r>
                <a:r>
                  <a:rPr lang="en-US" dirty="0"/>
                  <a:t>of a random walk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23EAA-92CB-EE4E-7186-647F154CA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08A2D965-D266-2549-D13A-FC3D3C9CDADB}"/>
              </a:ext>
            </a:extLst>
          </p:cNvPr>
          <p:cNvSpPr/>
          <p:nvPr/>
        </p:nvSpPr>
        <p:spPr>
          <a:xfrm>
            <a:off x="7106354" y="3186084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A12A68-1BDE-44DB-19D5-723D483B446A}"/>
              </a:ext>
            </a:extLst>
          </p:cNvPr>
          <p:cNvCxnSpPr/>
          <p:nvPr/>
        </p:nvCxnSpPr>
        <p:spPr>
          <a:xfrm>
            <a:off x="6822979" y="2251704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CA734-0325-E0C5-48D0-93BC104B39B7}"/>
              </a:ext>
            </a:extLst>
          </p:cNvPr>
          <p:cNvCxnSpPr/>
          <p:nvPr/>
        </p:nvCxnSpPr>
        <p:spPr>
          <a:xfrm flipH="1">
            <a:off x="7360354" y="2251704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9E6D8C-5D6E-8905-F0A3-CCC4ADE86DB1}"/>
              </a:ext>
            </a:extLst>
          </p:cNvPr>
          <p:cNvCxnSpPr>
            <a:endCxn id="6" idx="7"/>
          </p:cNvCxnSpPr>
          <p:nvPr/>
        </p:nvCxnSpPr>
        <p:spPr>
          <a:xfrm flipH="1">
            <a:off x="7464298" y="2241451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C2699D-F542-9DD3-064E-FFC6B2F2BF7C}"/>
              </a:ext>
            </a:extLst>
          </p:cNvPr>
          <p:cNvSpPr/>
          <p:nvPr/>
        </p:nvSpPr>
        <p:spPr>
          <a:xfrm>
            <a:off x="6613300" y="2043259"/>
            <a:ext cx="419358" cy="416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4010F-7497-C3EC-FA6A-9671E0039872}"/>
              </a:ext>
            </a:extLst>
          </p:cNvPr>
          <p:cNvSpPr/>
          <p:nvPr/>
        </p:nvSpPr>
        <p:spPr>
          <a:xfrm>
            <a:off x="7324500" y="2043259"/>
            <a:ext cx="419358" cy="416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40A6CB-1211-AEAE-B012-C0164A8C1910}"/>
              </a:ext>
            </a:extLst>
          </p:cNvPr>
          <p:cNvSpPr/>
          <p:nvPr/>
        </p:nvSpPr>
        <p:spPr>
          <a:xfrm>
            <a:off x="8035700" y="2043259"/>
            <a:ext cx="419358" cy="416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F2D192-3177-2C7C-4C6D-B0982BC18999}"/>
                  </a:ext>
                </a:extLst>
              </p:cNvPr>
              <p:cNvSpPr txBox="1"/>
              <p:nvPr/>
            </p:nvSpPr>
            <p:spPr>
              <a:xfrm>
                <a:off x="6363804" y="3661664"/>
                <a:ext cx="2200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F2D192-3177-2C7C-4C6D-B0982BC18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04" y="3661664"/>
                <a:ext cx="2200987" cy="369332"/>
              </a:xfrm>
              <a:prstGeom prst="rect">
                <a:avLst/>
              </a:prstGeom>
              <a:blipFill>
                <a:blip r:embed="rId3"/>
                <a:stretch>
                  <a:fillRect t="-6667" r="-287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DE9E-FF0A-E282-C24E-BAF851F1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D72AB31E-490B-EE41-F736-891C8D8E8E7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09386324"/>
              </p:ext>
            </p:extLst>
          </p:nvPr>
        </p:nvGraphicFramePr>
        <p:xfrm>
          <a:off x="4916750" y="4481600"/>
          <a:ext cx="2897944" cy="1413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86">
                  <a:extLst>
                    <a:ext uri="{9D8B030D-6E8A-4147-A177-3AD203B41FA5}">
                      <a16:colId xmlns:a16="http://schemas.microsoft.com/office/drawing/2014/main" val="986706184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2483406933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1228303203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2273348158"/>
                    </a:ext>
                  </a:extLst>
                </a:gridCol>
              </a:tblGrid>
              <a:tr h="353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36088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646848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70309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05469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6B09F5F-A18A-F14D-5CB5-47063F3A6848}"/>
              </a:ext>
            </a:extLst>
          </p:cNvPr>
          <p:cNvSpPr/>
          <p:nvPr/>
        </p:nvSpPr>
        <p:spPr>
          <a:xfrm>
            <a:off x="5124588" y="2562470"/>
            <a:ext cx="419358" cy="416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4D5A09-F3DE-22F8-EA3C-0177FD6FE308}"/>
              </a:ext>
            </a:extLst>
          </p:cNvPr>
          <p:cNvSpPr/>
          <p:nvPr/>
        </p:nvSpPr>
        <p:spPr>
          <a:xfrm>
            <a:off x="6420249" y="2562469"/>
            <a:ext cx="419358" cy="416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DB27AE-DEEB-C614-DFD6-98DFBEE35A62}"/>
              </a:ext>
            </a:extLst>
          </p:cNvPr>
          <p:cNvSpPr/>
          <p:nvPr/>
        </p:nvSpPr>
        <p:spPr>
          <a:xfrm>
            <a:off x="5811697" y="3643234"/>
            <a:ext cx="419358" cy="416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0918A5-6B9C-5C52-33DE-596573953DCA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5543946" y="2770915"/>
            <a:ext cx="87630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A6D2A6-E9B0-E175-8162-C57A778EFC87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6169641" y="2979360"/>
            <a:ext cx="460287" cy="7249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EB40E7-CD5C-C1D9-05F0-D243799E260C}"/>
              </a:ext>
            </a:extLst>
          </p:cNvPr>
          <p:cNvCxnSpPr>
            <a:cxnSpLocks/>
            <a:stCxn id="6" idx="1"/>
            <a:endCxn id="4" idx="4"/>
          </p:cNvCxnSpPr>
          <p:nvPr/>
        </p:nvCxnSpPr>
        <p:spPr>
          <a:xfrm flipH="1" flipV="1">
            <a:off x="5334267" y="2979361"/>
            <a:ext cx="538844" cy="724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BE3C48-89AB-52C2-04F5-79761F7F0F2F}"/>
                  </a:ext>
                </a:extLst>
              </p:cNvPr>
              <p:cNvSpPr txBox="1"/>
              <p:nvPr/>
            </p:nvSpPr>
            <p:spPr>
              <a:xfrm>
                <a:off x="811163" y="2263457"/>
                <a:ext cx="1409040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BE3C48-89AB-52C2-04F5-79761F7F0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3" y="2263457"/>
                <a:ext cx="1409040" cy="824906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15C12B-86BF-8D88-A62B-7DC51E99ABF4}"/>
                  </a:ext>
                </a:extLst>
              </p:cNvPr>
              <p:cNvSpPr txBox="1"/>
              <p:nvPr/>
            </p:nvSpPr>
            <p:spPr>
              <a:xfrm>
                <a:off x="811163" y="3184903"/>
                <a:ext cx="3208251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15C12B-86BF-8D88-A62B-7DC51E99A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3" y="3184903"/>
                <a:ext cx="3208251" cy="848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92E541-05DA-D4F0-3801-EA03EDFD0EA4}"/>
                  </a:ext>
                </a:extLst>
              </p:cNvPr>
              <p:cNvSpPr txBox="1"/>
              <p:nvPr/>
            </p:nvSpPr>
            <p:spPr>
              <a:xfrm>
                <a:off x="811163" y="4125754"/>
                <a:ext cx="3208251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92E541-05DA-D4F0-3801-EA03EDFD0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3" y="4125754"/>
                <a:ext cx="3208251" cy="824906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D4C443-B408-A0D7-D64F-20CC0C36D7E5}"/>
                  </a:ext>
                </a:extLst>
              </p:cNvPr>
              <p:cNvSpPr txBox="1"/>
              <p:nvPr/>
            </p:nvSpPr>
            <p:spPr>
              <a:xfrm>
                <a:off x="811163" y="5053850"/>
                <a:ext cx="3208251" cy="84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D4C443-B408-A0D7-D64F-20CC0C36D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3" y="5053850"/>
                <a:ext cx="3208251" cy="846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A1E00C-1A55-E340-8732-9EF45BA5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/>
          </a:bodyPr>
          <a:lstStyle/>
          <a:p>
            <a:r>
              <a:rPr lang="en-US" dirty="0"/>
              <a:t>World Wide Web (WWW)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D344C-2623-C149-B711-9B6F725F4C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2" y="1687513"/>
            <a:ext cx="6011723" cy="4992687"/>
          </a:xfrm>
        </p:spPr>
        <p:txBody>
          <a:bodyPr>
            <a:normAutofit fontScale="92500" lnSpcReduction="10000"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1989 Tim Berners-Lee invents the World Wide Web at the CERN research institute in Geneva, Switzerland.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Berners-Lee created its three fundamental components: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Markup language (HTML): 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HK" dirty="0"/>
              <a:t>A system of instructions and formatting codes embedded in text.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HTTP</a:t>
            </a:r>
            <a:r>
              <a:rPr lang="en-HK" dirty="0"/>
              <a:t> system for </a:t>
            </a:r>
            <a:r>
              <a:rPr lang="en-HK" dirty="0">
                <a:solidFill>
                  <a:srgbClr val="C40C67"/>
                </a:solidFill>
              </a:rPr>
              <a:t>linking sites</a:t>
            </a:r>
            <a:r>
              <a:rPr lang="en-HK" dirty="0"/>
              <a:t>: 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HK" dirty="0"/>
              <a:t>A means for embedding links to documents, images, and other elements in text.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URL: 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HK" dirty="0"/>
              <a:t>The address system, the address that contains information about the location of the webpage.</a:t>
            </a:r>
            <a:endParaRPr lang="en-US" dirty="0"/>
          </a:p>
        </p:txBody>
      </p:sp>
      <p:pic>
        <p:nvPicPr>
          <p:cNvPr id="5122" name="Picture 2" descr="Tim Berners-Lee, the father of the web says that it is better to &quot;ignore&quot;  the Web3 | From Linux">
            <a:extLst>
              <a:ext uri="{FF2B5EF4-FFF2-40B4-BE49-F238E27FC236}">
                <a16:creationId xmlns:a16="http://schemas.microsoft.com/office/drawing/2014/main" id="{B17AA071-D0E1-D8F5-A389-DE15FDF0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35" y="1781555"/>
            <a:ext cx="2357188" cy="12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4B38-078D-410A-4336-29DB314D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935C-96B8-A64C-FA65-17972E77812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According to the theory of random walks (a.k.a. Markov processes):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A47FFF-3978-BEB4-7DA4-FC7630729AB7}"/>
              </a:ext>
            </a:extLst>
          </p:cNvPr>
          <p:cNvSpPr/>
          <p:nvPr/>
        </p:nvSpPr>
        <p:spPr>
          <a:xfrm>
            <a:off x="962175" y="2302497"/>
            <a:ext cx="7484241" cy="2868746"/>
          </a:xfrm>
          <a:prstGeom prst="roundRect">
            <a:avLst/>
          </a:prstGeom>
          <a:solidFill>
            <a:srgbClr val="C64847"/>
          </a:solidFill>
          <a:ln w="48000" cap="flat" cmpd="thickThin" algn="ctr">
            <a:solidFill>
              <a:srgbClr val="C648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For graphs that satisfy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certain conditions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stationary distribution is unique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and eventually will be reached no matter what the initial probability distribution at time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t = 0</a:t>
            </a:r>
          </a:p>
        </p:txBody>
      </p:sp>
    </p:spTree>
    <p:extLst>
      <p:ext uri="{BB962C8B-B14F-4D97-AF65-F5344CB8AC3E}">
        <p14:creationId xmlns:p14="http://schemas.microsoft.com/office/powerpoint/2010/main" val="946075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F4116-55E8-4F51-B0FD-7306FBF9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669A-94F2-81C0-7044-C229854A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262" y="2654448"/>
            <a:ext cx="4935738" cy="1259461"/>
          </a:xfrm>
        </p:spPr>
        <p:txBody>
          <a:bodyPr anchor="t">
            <a:normAutofit fontScale="90000"/>
          </a:bodyPr>
          <a:lstStyle/>
          <a:p>
            <a:r>
              <a:rPr lang="en-HK" dirty="0"/>
              <a:t>PageRank: </a:t>
            </a:r>
            <a:br>
              <a:rPr lang="en-HK" dirty="0"/>
            </a:br>
            <a:r>
              <a:rPr lang="en-HK" dirty="0"/>
              <a:t>The Google Formulation</a:t>
            </a:r>
            <a:endParaRPr lang="en-US" dirty="0"/>
          </a:p>
        </p:txBody>
      </p:sp>
      <p:pic>
        <p:nvPicPr>
          <p:cNvPr id="5122" name="Picture 2" descr="Understanding the Pagerank Algorithm: A Beginner's Guide">
            <a:extLst>
              <a:ext uri="{FF2B5EF4-FFF2-40B4-BE49-F238E27FC236}">
                <a16:creationId xmlns:a16="http://schemas.microsoft.com/office/drawing/2014/main" id="{B56B20D5-AD7E-C8C7-FF7E-32BA61C0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6" y="2154270"/>
            <a:ext cx="3599235" cy="25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7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CA86-4A30-915B-99DD-E69E7BD7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of PageRank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3998-0128-B2AF-A3A0-038652E1F9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3428999"/>
            <a:ext cx="8367942" cy="2777267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(1) Does this converge?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(2) Does it converge to what we want?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(3) Are results reasonable?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BB212C-A48C-97D5-7367-4AC557EE5540}"/>
                  </a:ext>
                </a:extLst>
              </p:cNvPr>
              <p:cNvSpPr txBox="1"/>
              <p:nvPr/>
            </p:nvSpPr>
            <p:spPr>
              <a:xfrm>
                <a:off x="367004" y="1758528"/>
                <a:ext cx="3761296" cy="1483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3200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BB212C-A48C-97D5-7367-4AC557EE5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4" y="1758528"/>
                <a:ext cx="3761296" cy="1483291"/>
              </a:xfrm>
              <a:prstGeom prst="rect">
                <a:avLst/>
              </a:prstGeom>
              <a:blipFill>
                <a:blip r:embed="rId2"/>
                <a:stretch>
                  <a:fillRect t="-106780" b="-15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5DF13B3-5A47-CF75-DA3E-1E236A5CFC8A}"/>
              </a:ext>
            </a:extLst>
          </p:cNvPr>
          <p:cNvSpPr txBox="1"/>
          <p:nvPr/>
        </p:nvSpPr>
        <p:spPr>
          <a:xfrm>
            <a:off x="4128300" y="2177007"/>
            <a:ext cx="140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</a:t>
            </a:r>
            <a:br>
              <a:rPr lang="en-US" dirty="0"/>
            </a:br>
            <a:r>
              <a:rPr lang="en-US" dirty="0"/>
              <a:t>equivalently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D139C5-01E6-0E15-1558-DAFF9EEDD0AB}"/>
                  </a:ext>
                </a:extLst>
              </p:cNvPr>
              <p:cNvSpPr txBox="1"/>
              <p:nvPr/>
            </p:nvSpPr>
            <p:spPr>
              <a:xfrm>
                <a:off x="5712642" y="2300118"/>
                <a:ext cx="21443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2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⋅ </m:t>
                      </m:r>
                      <m:r>
                        <a:rPr lang="en-US" sz="32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D139C5-01E6-0E15-1558-DAFF9EEDD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642" y="2300118"/>
                <a:ext cx="2144369" cy="584775"/>
              </a:xfrm>
              <a:prstGeom prst="rect">
                <a:avLst/>
              </a:prstGeom>
              <a:blipFill>
                <a:blip r:embed="rId3"/>
                <a:stretch>
                  <a:fillRect t="-10417" r="-882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2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0204D7-87FE-F623-3B92-61EA2389C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31820"/>
              </p:ext>
            </p:extLst>
          </p:nvPr>
        </p:nvGraphicFramePr>
        <p:xfrm>
          <a:off x="251996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332031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025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44C34DF-F4E3-7696-8C55-DBB46273E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32133"/>
              </p:ext>
            </p:extLst>
          </p:nvPr>
        </p:nvGraphicFramePr>
        <p:xfrm>
          <a:off x="284254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924846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15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852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1257BA-3FC2-DF60-216C-3636FB30E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76334"/>
              </p:ext>
            </p:extLst>
          </p:nvPr>
        </p:nvGraphicFramePr>
        <p:xfrm>
          <a:off x="316512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332031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025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908CA6-FBAC-E1E5-0995-7451F897A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09103"/>
              </p:ext>
            </p:extLst>
          </p:nvPr>
        </p:nvGraphicFramePr>
        <p:xfrm>
          <a:off x="348770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924846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15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852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BA0615-37CE-CE1F-A12E-7A627FC60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57450"/>
              </p:ext>
            </p:extLst>
          </p:nvPr>
        </p:nvGraphicFramePr>
        <p:xfrm>
          <a:off x="3810280" y="4403557"/>
          <a:ext cx="35591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>
                  <a:extLst>
                    <a:ext uri="{9D8B030D-6E8A-4147-A177-3AD203B41FA5}">
                      <a16:colId xmlns:a16="http://schemas.microsoft.com/office/drawing/2014/main" val="1600483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2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9378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1103C1-416A-4A1A-C264-2D5C6B8B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converge?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96;p21">
                <a:extLst>
                  <a:ext uri="{FF2B5EF4-FFF2-40B4-BE49-F238E27FC236}">
                    <a16:creationId xmlns:a16="http://schemas.microsoft.com/office/drawing/2014/main" id="{D61DF597-E82A-5A79-8520-BF9E8DFA2E41}"/>
                  </a:ext>
                </a:extLst>
              </p:cNvPr>
              <p:cNvSpPr/>
              <p:nvPr/>
            </p:nvSpPr>
            <p:spPr>
              <a:xfrm>
                <a:off x="1224573" y="3200400"/>
                <a:ext cx="457200" cy="457200"/>
              </a:xfrm>
              <a:prstGeom prst="ellipse">
                <a:avLst/>
              </a:prstGeom>
              <a:solidFill>
                <a:srgbClr val="C40C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cap="none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m:t>𝑎</m:t>
                      </m:r>
                    </m:oMath>
                  </m:oMathPara>
                </a14:m>
                <a:endParaRPr sz="1800" b="0" i="0" u="none" strike="noStrike" cap="none" dirty="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4" name="Google Shape;396;p21">
                <a:extLst>
                  <a:ext uri="{FF2B5EF4-FFF2-40B4-BE49-F238E27FC236}">
                    <a16:creationId xmlns:a16="http://schemas.microsoft.com/office/drawing/2014/main" id="{D61DF597-E82A-5A79-8520-BF9E8DFA2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3" y="3200400"/>
                <a:ext cx="457200" cy="4572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oogle Shape;397;p21">
            <a:extLst>
              <a:ext uri="{FF2B5EF4-FFF2-40B4-BE49-F238E27FC236}">
                <a16:creationId xmlns:a16="http://schemas.microsoft.com/office/drawing/2014/main" id="{718B6857-AF77-19B3-67E2-36D4B87681B8}"/>
              </a:ext>
            </a:extLst>
          </p:cNvPr>
          <p:cNvCxnSpPr>
            <a:cxnSpLocks/>
          </p:cNvCxnSpPr>
          <p:nvPr/>
        </p:nvCxnSpPr>
        <p:spPr>
          <a:xfrm>
            <a:off x="1681773" y="3388936"/>
            <a:ext cx="157113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99;p21">
            <a:extLst>
              <a:ext uri="{FF2B5EF4-FFF2-40B4-BE49-F238E27FC236}">
                <a16:creationId xmlns:a16="http://schemas.microsoft.com/office/drawing/2014/main" id="{5B38BDAE-4CBC-244C-63C9-658DDE735D1C}"/>
              </a:ext>
            </a:extLst>
          </p:cNvPr>
          <p:cNvCxnSpPr>
            <a:cxnSpLocks/>
          </p:cNvCxnSpPr>
          <p:nvPr/>
        </p:nvCxnSpPr>
        <p:spPr>
          <a:xfrm flipH="1">
            <a:off x="1681773" y="3470651"/>
            <a:ext cx="157113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96;p21">
                <a:extLst>
                  <a:ext uri="{FF2B5EF4-FFF2-40B4-BE49-F238E27FC236}">
                    <a16:creationId xmlns:a16="http://schemas.microsoft.com/office/drawing/2014/main" id="{684E6E47-783A-4D66-B9C0-1B99AB53C567}"/>
                  </a:ext>
                </a:extLst>
              </p:cNvPr>
              <p:cNvSpPr/>
              <p:nvPr/>
            </p:nvSpPr>
            <p:spPr>
              <a:xfrm>
                <a:off x="3252907" y="3200400"/>
                <a:ext cx="457200" cy="457200"/>
              </a:xfrm>
              <a:prstGeom prst="ellipse">
                <a:avLst/>
              </a:prstGeom>
              <a:solidFill>
                <a:srgbClr val="C40C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cap="none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m:t>𝑏</m:t>
                      </m:r>
                    </m:oMath>
                  </m:oMathPara>
                </a14:m>
                <a:endParaRPr sz="1800" b="0" i="0" u="none" strike="noStrike" cap="none" dirty="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7" name="Google Shape;396;p21">
                <a:extLst>
                  <a:ext uri="{FF2B5EF4-FFF2-40B4-BE49-F238E27FC236}">
                    <a16:creationId xmlns:a16="http://schemas.microsoft.com/office/drawing/2014/main" id="{684E6E47-783A-4D66-B9C0-1B99AB53C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07" y="3200400"/>
                <a:ext cx="4572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69F09-0BB9-24F2-97D2-AD1C59B225FA}"/>
                  </a:ext>
                </a:extLst>
              </p:cNvPr>
              <p:cNvSpPr txBox="1"/>
              <p:nvPr/>
            </p:nvSpPr>
            <p:spPr>
              <a:xfrm>
                <a:off x="1126295" y="4372027"/>
                <a:ext cx="1313052" cy="81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69F09-0BB9-24F2-97D2-AD1C59B22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5" y="4372027"/>
                <a:ext cx="1313052" cy="812082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515529D-486C-0AB3-B2D7-1BCEFBE23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43631"/>
              </p:ext>
            </p:extLst>
          </p:nvPr>
        </p:nvGraphicFramePr>
        <p:xfrm>
          <a:off x="4664969" y="3200400"/>
          <a:ext cx="2173458" cy="1060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86">
                  <a:extLst>
                    <a:ext uri="{9D8B030D-6E8A-4147-A177-3AD203B41FA5}">
                      <a16:colId xmlns:a16="http://schemas.microsoft.com/office/drawing/2014/main" val="3112589155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890712251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2579113909"/>
                    </a:ext>
                  </a:extLst>
                </a:gridCol>
              </a:tblGrid>
              <a:tr h="353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4286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53141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03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8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872775F-2881-AA94-84C7-2E403E3C0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07636"/>
              </p:ext>
            </p:extLst>
          </p:nvPr>
        </p:nvGraphicFramePr>
        <p:xfrm>
          <a:off x="251996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332031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0254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1751A8-C923-00BB-2FB8-66C6088F9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50291"/>
              </p:ext>
            </p:extLst>
          </p:nvPr>
        </p:nvGraphicFramePr>
        <p:xfrm>
          <a:off x="284254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924846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15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852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C6638B6-09DB-D814-0F80-E6C9757EB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30517"/>
              </p:ext>
            </p:extLst>
          </p:nvPr>
        </p:nvGraphicFramePr>
        <p:xfrm>
          <a:off x="316512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332031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0254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59D3FD6-1F43-18E8-5C5A-BB82BA7FC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02203"/>
              </p:ext>
            </p:extLst>
          </p:nvPr>
        </p:nvGraphicFramePr>
        <p:xfrm>
          <a:off x="3487700" y="4407228"/>
          <a:ext cx="32258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0">
                  <a:extLst>
                    <a:ext uri="{9D8B030D-6E8A-4147-A177-3AD203B41FA5}">
                      <a16:colId xmlns:a16="http://schemas.microsoft.com/office/drawing/2014/main" val="924846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15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852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ED2863-F994-536A-741D-CEE13DFF5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69034"/>
              </p:ext>
            </p:extLst>
          </p:nvPr>
        </p:nvGraphicFramePr>
        <p:xfrm>
          <a:off x="3810280" y="4403557"/>
          <a:ext cx="35591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>
                  <a:extLst>
                    <a:ext uri="{9D8B030D-6E8A-4147-A177-3AD203B41FA5}">
                      <a16:colId xmlns:a16="http://schemas.microsoft.com/office/drawing/2014/main" val="1600483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2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9378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F93A75-AD14-F134-2274-E28FBCD9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converge to what you want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96;p21">
                <a:extLst>
                  <a:ext uri="{FF2B5EF4-FFF2-40B4-BE49-F238E27FC236}">
                    <a16:creationId xmlns:a16="http://schemas.microsoft.com/office/drawing/2014/main" id="{BDA0806C-129C-1F57-374F-78EE4C91C6CD}"/>
                  </a:ext>
                </a:extLst>
              </p:cNvPr>
              <p:cNvSpPr/>
              <p:nvPr/>
            </p:nvSpPr>
            <p:spPr>
              <a:xfrm>
                <a:off x="1224573" y="3200400"/>
                <a:ext cx="457200" cy="457200"/>
              </a:xfrm>
              <a:prstGeom prst="ellipse">
                <a:avLst/>
              </a:prstGeom>
              <a:solidFill>
                <a:srgbClr val="C40C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cap="none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m:t>𝑎</m:t>
                      </m:r>
                    </m:oMath>
                  </m:oMathPara>
                </a14:m>
                <a:endParaRPr sz="1800" b="0" i="0" u="none" strike="noStrike" cap="none" dirty="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4" name="Google Shape;396;p21">
                <a:extLst>
                  <a:ext uri="{FF2B5EF4-FFF2-40B4-BE49-F238E27FC236}">
                    <a16:creationId xmlns:a16="http://schemas.microsoft.com/office/drawing/2014/main" id="{BDA0806C-129C-1F57-374F-78EE4C91C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3" y="3200400"/>
                <a:ext cx="457200" cy="4572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oogle Shape;397;p21">
            <a:extLst>
              <a:ext uri="{FF2B5EF4-FFF2-40B4-BE49-F238E27FC236}">
                <a16:creationId xmlns:a16="http://schemas.microsoft.com/office/drawing/2014/main" id="{2DE41626-30BD-D52B-B89C-8C8EA6EF8A78}"/>
              </a:ext>
            </a:extLst>
          </p:cNvPr>
          <p:cNvCxnSpPr>
            <a:cxnSpLocks/>
          </p:cNvCxnSpPr>
          <p:nvPr/>
        </p:nvCxnSpPr>
        <p:spPr>
          <a:xfrm>
            <a:off x="1681773" y="3433713"/>
            <a:ext cx="157113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96;p21">
                <a:extLst>
                  <a:ext uri="{FF2B5EF4-FFF2-40B4-BE49-F238E27FC236}">
                    <a16:creationId xmlns:a16="http://schemas.microsoft.com/office/drawing/2014/main" id="{B75A9B8E-14F7-ABA8-2C6B-C671BAE9DFE4}"/>
                  </a:ext>
                </a:extLst>
              </p:cNvPr>
              <p:cNvSpPr/>
              <p:nvPr/>
            </p:nvSpPr>
            <p:spPr>
              <a:xfrm>
                <a:off x="3252907" y="3200400"/>
                <a:ext cx="457200" cy="457200"/>
              </a:xfrm>
              <a:prstGeom prst="ellipse">
                <a:avLst/>
              </a:prstGeom>
              <a:solidFill>
                <a:srgbClr val="C40C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Bookman Old Styl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cap="none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m:t>𝑏</m:t>
                      </m:r>
                    </m:oMath>
                  </m:oMathPara>
                </a14:m>
                <a:endParaRPr sz="1800" b="0" i="0" u="none" strike="noStrike" cap="none" dirty="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endParaRPr>
              </a:p>
            </p:txBody>
          </p:sp>
        </mc:Choice>
        <mc:Fallback xmlns="">
          <p:sp>
            <p:nvSpPr>
              <p:cNvPr id="7" name="Google Shape;396;p21">
                <a:extLst>
                  <a:ext uri="{FF2B5EF4-FFF2-40B4-BE49-F238E27FC236}">
                    <a16:creationId xmlns:a16="http://schemas.microsoft.com/office/drawing/2014/main" id="{B75A9B8E-14F7-ABA8-2C6B-C671BAE9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07" y="3200400"/>
                <a:ext cx="4572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DF9714-A045-5872-FB37-BB2609B6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56684"/>
              </p:ext>
            </p:extLst>
          </p:nvPr>
        </p:nvGraphicFramePr>
        <p:xfrm>
          <a:off x="4664969" y="3200400"/>
          <a:ext cx="2173458" cy="1060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86">
                  <a:extLst>
                    <a:ext uri="{9D8B030D-6E8A-4147-A177-3AD203B41FA5}">
                      <a16:colId xmlns:a16="http://schemas.microsoft.com/office/drawing/2014/main" val="3112589155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890712251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2579113909"/>
                    </a:ext>
                  </a:extLst>
                </a:gridCol>
              </a:tblGrid>
              <a:tr h="353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4286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53141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039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A402F5-6E13-2333-35D9-F97026340F83}"/>
                  </a:ext>
                </a:extLst>
              </p:cNvPr>
              <p:cNvSpPr txBox="1"/>
              <p:nvPr/>
            </p:nvSpPr>
            <p:spPr>
              <a:xfrm>
                <a:off x="1126295" y="4372027"/>
                <a:ext cx="1313052" cy="81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A402F5-6E13-2333-35D9-F97026340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5" y="4372027"/>
                <a:ext cx="1313052" cy="812082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CE2B-7C6C-FEBD-51D0-3128EE4FCE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Problem 1: Some pages are </a:t>
            </a:r>
            <a:r>
              <a:rPr lang="en-US" dirty="0">
                <a:solidFill>
                  <a:srgbClr val="C40C67"/>
                </a:solidFill>
              </a:rPr>
              <a:t>dead ends </a:t>
            </a:r>
            <a:r>
              <a:rPr lang="en-US" dirty="0"/>
              <a:t>(</a:t>
            </a:r>
            <a:r>
              <a:rPr lang="en-US" dirty="0">
                <a:solidFill>
                  <a:srgbClr val="C40C67"/>
                </a:solidFill>
              </a:rPr>
              <a:t>have no outgoing links</a:t>
            </a:r>
            <a:r>
              <a:rPr lang="en-US" dirty="0"/>
              <a:t>)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Random walk has “no where” to go …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Such page cause importance to “</a:t>
            </a:r>
            <a:r>
              <a:rPr lang="en-US" dirty="0">
                <a:solidFill>
                  <a:srgbClr val="C40C67"/>
                </a:solidFill>
              </a:rPr>
              <a:t>leak out</a:t>
            </a:r>
            <a:r>
              <a:rPr lang="en-US" dirty="0"/>
              <a:t>”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Problem 2: </a:t>
            </a:r>
            <a:r>
              <a:rPr lang="en-US" dirty="0">
                <a:solidFill>
                  <a:srgbClr val="C40C67"/>
                </a:solidFill>
              </a:rPr>
              <a:t>Spider traps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All outgoing links are </a:t>
            </a:r>
            <a:r>
              <a:rPr lang="en-US" dirty="0">
                <a:solidFill>
                  <a:srgbClr val="C40C67"/>
                </a:solidFill>
              </a:rPr>
              <a:t>within the group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/>
              <a:t>Random walked get ”</a:t>
            </a:r>
            <a:r>
              <a:rPr lang="en-US" dirty="0">
                <a:solidFill>
                  <a:schemeClr val="accent3"/>
                </a:solidFill>
              </a:rPr>
              <a:t>stuck</a:t>
            </a:r>
            <a:r>
              <a:rPr lang="en-US" dirty="0"/>
              <a:t>” in a trap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/>
              <a:t>Eventually, spider traps absorb all importance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86F1-EC7E-D23E-D960-255DDF28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PageRank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E75045-05EB-5A42-3120-FA9F70515F92}"/>
              </a:ext>
            </a:extLst>
          </p:cNvPr>
          <p:cNvCxnSpPr>
            <a:endCxn id="9" idx="1"/>
          </p:cNvCxnSpPr>
          <p:nvPr/>
        </p:nvCxnSpPr>
        <p:spPr>
          <a:xfrm flipH="1">
            <a:off x="6469672" y="2843338"/>
            <a:ext cx="156098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C9D222-12F8-4F95-A5AA-11191816F1B6}"/>
              </a:ext>
            </a:extLst>
          </p:cNvPr>
          <p:cNvCxnSpPr/>
          <p:nvPr/>
        </p:nvCxnSpPr>
        <p:spPr>
          <a:xfrm flipV="1">
            <a:off x="6624040" y="2901350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F1FE7F-951D-741D-8976-BF8FF011394E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 flipH="1">
            <a:off x="7443604" y="2934778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2BFA0-1ED0-6978-0155-FC15F968F031}"/>
              </a:ext>
            </a:extLst>
          </p:cNvPr>
          <p:cNvCxnSpPr>
            <a:stCxn id="12" idx="2"/>
            <a:endCxn id="9" idx="5"/>
          </p:cNvCxnSpPr>
          <p:nvPr/>
        </p:nvCxnSpPr>
        <p:spPr>
          <a:xfrm flipH="1" flipV="1">
            <a:off x="6598988" y="3304723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DB524F-9F3F-EB91-88F3-E029D688FF2A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 flipV="1">
            <a:off x="7536525" y="2672253"/>
            <a:ext cx="481880" cy="171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1395B1F-E086-643B-358B-D9C84B1830A8}"/>
              </a:ext>
            </a:extLst>
          </p:cNvPr>
          <p:cNvSpPr/>
          <p:nvPr/>
        </p:nvSpPr>
        <p:spPr>
          <a:xfrm>
            <a:off x="6442890" y="31486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659C04-B2A1-ABF8-9D59-A7BF18BC8E24}"/>
              </a:ext>
            </a:extLst>
          </p:cNvPr>
          <p:cNvSpPr/>
          <p:nvPr/>
        </p:nvSpPr>
        <p:spPr>
          <a:xfrm>
            <a:off x="6534330" y="264659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9CA6C-CD86-2E37-3FF7-DED524F9DB6D}"/>
              </a:ext>
            </a:extLst>
          </p:cNvPr>
          <p:cNvSpPr/>
          <p:nvPr/>
        </p:nvSpPr>
        <p:spPr>
          <a:xfrm>
            <a:off x="7353645" y="275189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8FFF18-9881-21E6-A52A-D894E5673F94}"/>
              </a:ext>
            </a:extLst>
          </p:cNvPr>
          <p:cNvSpPr/>
          <p:nvPr/>
        </p:nvSpPr>
        <p:spPr>
          <a:xfrm>
            <a:off x="7352164" y="3430066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BF16A5-DDF6-E802-EBFF-807D8FD7CE56}"/>
              </a:ext>
            </a:extLst>
          </p:cNvPr>
          <p:cNvSpPr/>
          <p:nvPr/>
        </p:nvSpPr>
        <p:spPr>
          <a:xfrm>
            <a:off x="8018405" y="258081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D54135-5A46-3798-348C-8C0C724789EA}"/>
              </a:ext>
            </a:extLst>
          </p:cNvPr>
          <p:cNvCxnSpPr>
            <a:stCxn id="12" idx="4"/>
            <a:endCxn id="15" idx="0"/>
          </p:cNvCxnSpPr>
          <p:nvPr/>
        </p:nvCxnSpPr>
        <p:spPr>
          <a:xfrm>
            <a:off x="7443604" y="3612946"/>
            <a:ext cx="209041" cy="491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1C4A667-487E-5963-5819-1EFABF403F57}"/>
              </a:ext>
            </a:extLst>
          </p:cNvPr>
          <p:cNvSpPr/>
          <p:nvPr/>
        </p:nvSpPr>
        <p:spPr>
          <a:xfrm>
            <a:off x="7561205" y="410481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9DA073-F7E4-F3D2-4E19-C958C2112B49}"/>
              </a:ext>
            </a:extLst>
          </p:cNvPr>
          <p:cNvCxnSpPr>
            <a:stCxn id="11" idx="1"/>
            <a:endCxn id="10" idx="7"/>
          </p:cNvCxnSpPr>
          <p:nvPr/>
        </p:nvCxnSpPr>
        <p:spPr>
          <a:xfrm flipH="1" flipV="1">
            <a:off x="6690428" y="2673372"/>
            <a:ext cx="689999" cy="105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04121C5-5360-7908-9F77-C68CB39626BB}"/>
              </a:ext>
            </a:extLst>
          </p:cNvPr>
          <p:cNvSpPr/>
          <p:nvPr/>
        </p:nvSpPr>
        <p:spPr>
          <a:xfrm>
            <a:off x="7262205" y="451629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98E29B-BB3D-F3E9-3ABC-A3872426AAA9}"/>
              </a:ext>
            </a:extLst>
          </p:cNvPr>
          <p:cNvCxnSpPr>
            <a:stCxn id="17" idx="6"/>
          </p:cNvCxnSpPr>
          <p:nvPr/>
        </p:nvCxnSpPr>
        <p:spPr>
          <a:xfrm>
            <a:off x="7445085" y="4607733"/>
            <a:ext cx="484780" cy="91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8B0C2B-D0D5-6DE4-3F08-CA887D42F230}"/>
              </a:ext>
            </a:extLst>
          </p:cNvPr>
          <p:cNvCxnSpPr>
            <a:stCxn id="15" idx="3"/>
            <a:endCxn id="17" idx="7"/>
          </p:cNvCxnSpPr>
          <p:nvPr/>
        </p:nvCxnSpPr>
        <p:spPr>
          <a:xfrm flipH="1">
            <a:off x="7418303" y="4260911"/>
            <a:ext cx="169684" cy="2821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A4C18A1-CE42-939F-7BFA-2596AD0FA544}"/>
              </a:ext>
            </a:extLst>
          </p:cNvPr>
          <p:cNvSpPr/>
          <p:nvPr/>
        </p:nvSpPr>
        <p:spPr>
          <a:xfrm>
            <a:off x="7896485" y="463821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C0A2C2-C8D2-4F11-1BBC-3411421C1433}"/>
              </a:ext>
            </a:extLst>
          </p:cNvPr>
          <p:cNvCxnSpPr>
            <a:stCxn id="20" idx="0"/>
            <a:endCxn id="15" idx="5"/>
          </p:cNvCxnSpPr>
          <p:nvPr/>
        </p:nvCxnSpPr>
        <p:spPr>
          <a:xfrm flipH="1" flipV="1">
            <a:off x="7717303" y="4260911"/>
            <a:ext cx="270622" cy="377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99EEF7-3219-8A91-A9C4-1AC5311880DA}"/>
              </a:ext>
            </a:extLst>
          </p:cNvPr>
          <p:cNvSpPr txBox="1"/>
          <p:nvPr/>
        </p:nvSpPr>
        <p:spPr>
          <a:xfrm>
            <a:off x="7302630" y="229371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Dead 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388FF5-08E3-9438-7F1B-D3D2F8F03DD5}"/>
              </a:ext>
            </a:extLst>
          </p:cNvPr>
          <p:cNvSpPr txBox="1"/>
          <p:nvPr/>
        </p:nvSpPr>
        <p:spPr>
          <a:xfrm rot="622290">
            <a:off x="7014646" y="468672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Spider trap</a:t>
            </a:r>
          </a:p>
        </p:txBody>
      </p:sp>
    </p:spTree>
    <p:extLst>
      <p:ext uri="{BB962C8B-B14F-4D97-AF65-F5344CB8AC3E}">
        <p14:creationId xmlns:p14="http://schemas.microsoft.com/office/powerpoint/2010/main" val="4342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20" grpId="0" animBg="1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10CD5F4-2DF2-ADA0-C3E3-B15703537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13789"/>
              </p:ext>
            </p:extLst>
          </p:nvPr>
        </p:nvGraphicFramePr>
        <p:xfrm>
          <a:off x="2121657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1284563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60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40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9700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72A452C-3464-A9E7-6AC9-B21DB8251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42969"/>
              </p:ext>
            </p:extLst>
          </p:nvPr>
        </p:nvGraphicFramePr>
        <p:xfrm>
          <a:off x="2657116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3072490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7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62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87996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8807E86-F60F-1A22-EC67-BF6A8DC9F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71793"/>
              </p:ext>
            </p:extLst>
          </p:nvPr>
        </p:nvGraphicFramePr>
        <p:xfrm>
          <a:off x="3196735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1784892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75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2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9969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294CDA3-13C2-44F2-E164-BE5C2F181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12149"/>
              </p:ext>
            </p:extLst>
          </p:nvPr>
        </p:nvGraphicFramePr>
        <p:xfrm>
          <a:off x="3736076" y="4630035"/>
          <a:ext cx="66548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32583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4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789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21980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33D65CD-6CC8-1E78-31AB-021EA201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77403"/>
              </p:ext>
            </p:extLst>
          </p:nvPr>
        </p:nvGraphicFramePr>
        <p:xfrm>
          <a:off x="4405995" y="4630035"/>
          <a:ext cx="653614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170">
                  <a:extLst>
                    <a:ext uri="{9D8B030D-6E8A-4147-A177-3AD203B41FA5}">
                      <a16:colId xmlns:a16="http://schemas.microsoft.com/office/drawing/2014/main" val="3899748872"/>
                    </a:ext>
                  </a:extLst>
                </a:gridCol>
                <a:gridCol w="319444">
                  <a:extLst>
                    <a:ext uri="{9D8B030D-6E8A-4147-A177-3AD203B41FA5}">
                      <a16:colId xmlns:a16="http://schemas.microsoft.com/office/drawing/2014/main" val="2476903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84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5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69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DD334F-6DF4-9AE0-8B9E-5139E613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 Traps Problem</a:t>
            </a:r>
          </a:p>
        </p:txBody>
      </p:sp>
      <p:graphicFrame>
        <p:nvGraphicFramePr>
          <p:cNvPr id="4" name="Content Placeholder 23">
            <a:extLst>
              <a:ext uri="{FF2B5EF4-FFF2-40B4-BE49-F238E27FC236}">
                <a16:creationId xmlns:a16="http://schemas.microsoft.com/office/drawing/2014/main" id="{8674F335-D80D-3514-FB3A-53852938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428455"/>
              </p:ext>
            </p:extLst>
          </p:nvPr>
        </p:nvGraphicFramePr>
        <p:xfrm>
          <a:off x="5837002" y="4464341"/>
          <a:ext cx="2897944" cy="1413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86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353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260675D-7307-112E-0BBA-D23636CDA51F}"/>
              </a:ext>
            </a:extLst>
          </p:cNvPr>
          <p:cNvGrpSpPr/>
          <p:nvPr/>
        </p:nvGrpSpPr>
        <p:grpSpPr>
          <a:xfrm>
            <a:off x="6609786" y="2057400"/>
            <a:ext cx="1752600" cy="1371600"/>
            <a:chOff x="4884680" y="1434834"/>
            <a:chExt cx="1752600" cy="1371600"/>
          </a:xfrm>
        </p:grpSpPr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71A386C5-0FA5-4266-941E-652DF0D11AFA}"/>
                </a:ext>
              </a:extLst>
            </p:cNvPr>
            <p:cNvGrpSpPr/>
            <p:nvPr/>
          </p:nvGrpSpPr>
          <p:grpSpPr>
            <a:xfrm>
              <a:off x="4884680" y="1434834"/>
              <a:ext cx="1752600" cy="1371600"/>
              <a:chOff x="5715000" y="1828800"/>
              <a:chExt cx="1752600" cy="1371600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74E9D30-A833-0726-74F9-56D267332189}"/>
                  </a:ext>
                </a:extLst>
              </p:cNvPr>
              <p:cNvCxnSpPr/>
              <p:nvPr/>
            </p:nvCxnSpPr>
            <p:spPr>
              <a:xfrm flipV="1">
                <a:off x="5804720" y="2254605"/>
                <a:ext cx="304800" cy="51491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2B0525A-97C1-656A-9699-1A5395D5440A}"/>
                  </a:ext>
                </a:extLst>
              </p:cNvPr>
              <p:cNvCxnSpPr/>
              <p:nvPr/>
            </p:nvCxnSpPr>
            <p:spPr>
              <a:xfrm flipH="1">
                <a:off x="6057900" y="2194492"/>
                <a:ext cx="304800" cy="51491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AA23BBF-B9B4-BE2F-922A-25570BA34BC0}"/>
                  </a:ext>
                </a:extLst>
              </p:cNvPr>
              <p:cNvCxnSpPr/>
              <p:nvPr/>
            </p:nvCxnSpPr>
            <p:spPr>
              <a:xfrm>
                <a:off x="6037509" y="2894828"/>
                <a:ext cx="972110" cy="762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>
                <a:extLst>
                  <a:ext uri="{FF2B5EF4-FFF2-40B4-BE49-F238E27FC236}">
                    <a16:creationId xmlns:a16="http://schemas.microsoft.com/office/drawing/2014/main" id="{FE1D1BEC-4A54-49EC-2F95-4C3D8E3D41FB}"/>
                  </a:ext>
                </a:extLst>
              </p:cNvPr>
              <p:cNvCxnSpPr>
                <a:stCxn id="12" idx="6"/>
                <a:endCxn id="12" idx="0"/>
              </p:cNvCxnSpPr>
              <p:nvPr/>
            </p:nvCxnSpPr>
            <p:spPr>
              <a:xfrm flipH="1" flipV="1">
                <a:off x="6248400" y="1828800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E6ED159-17AF-0C41-66D1-003915061158}"/>
                  </a:ext>
                </a:extLst>
              </p:cNvPr>
              <p:cNvSpPr/>
              <p:nvPr/>
            </p:nvSpPr>
            <p:spPr>
              <a:xfrm>
                <a:off x="6019800" y="18288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FC050D5-2A8D-B160-9A0E-98C5A130D834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03BE150-8300-12A9-24A8-ACA36AE866E7}"/>
                  </a:ext>
                </a:extLst>
              </p:cNvPr>
              <p:cNvSpPr/>
              <p:nvPr/>
            </p:nvSpPr>
            <p:spPr>
              <a:xfrm>
                <a:off x="7010400" y="27432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</p:grp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E0853523-A300-75A1-D0C8-76D417C81F0F}"/>
                </a:ext>
              </a:extLst>
            </p:cNvPr>
            <p:cNvCxnSpPr/>
            <p:nvPr/>
          </p:nvCxnSpPr>
          <p:spPr>
            <a:xfrm flipH="1" flipV="1">
              <a:off x="6408680" y="2349234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solidFill>
                <a:srgbClr val="C40C67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B32206-E5E3-EB3B-5CD5-865A494147BD}"/>
                  </a:ext>
                </a:extLst>
              </p:cNvPr>
              <p:cNvSpPr txBox="1"/>
              <p:nvPr/>
            </p:nvSpPr>
            <p:spPr>
              <a:xfrm>
                <a:off x="683063" y="4544381"/>
                <a:ext cx="1438471" cy="117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B32206-E5E3-EB3B-5CD5-865A49414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63" y="4544381"/>
                <a:ext cx="1438471" cy="1174039"/>
              </a:xfrm>
              <a:prstGeom prst="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E89EB37-6D59-366B-8D24-6889B58D0CEA}"/>
              </a:ext>
            </a:extLst>
          </p:cNvPr>
          <p:cNvSpPr txBox="1"/>
          <p:nvPr/>
        </p:nvSpPr>
        <p:spPr>
          <a:xfrm>
            <a:off x="6699506" y="3494843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m is a spider 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487BED9-D637-6FF3-E2A1-69BE67A829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404" y="1839157"/>
                <a:ext cx="8367942" cy="45195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FontTx/>
                  <a:buNone/>
                  <a:defRPr lang="en-US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446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Clr>
                    <a:schemeClr val="accent3"/>
                  </a:buClr>
                  <a:buSzPct val="120000"/>
                  <a:buFont typeface="Wingdings" pitchFamily="2" charset="2"/>
                  <a:buChar char="§"/>
                  <a:defRPr 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14337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Clr>
                    <a:srgbClr val="FF9300"/>
                  </a:buClr>
                  <a:buFont typeface="Wingdings" pitchFamily="2" charset="2"/>
                  <a:buChar char="§"/>
                  <a:def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57228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Font typeface="Wingdings" pitchFamily="2" charset="2"/>
                  <a:buChar char="§"/>
                  <a:defRPr lang="en-US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00120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Font typeface="Wingdings" pitchFamily="2" charset="2"/>
                  <a:buChar char="§"/>
                  <a:defRPr lang="en-US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43012" indent="-171446" algn="l" defTabSz="685783" rtl="0" eaLnBrk="1" latinLnBrk="0" hangingPunct="1">
                  <a:lnSpc>
                    <a:spcPct val="150000"/>
                  </a:lnSpc>
                  <a:spcBef>
                    <a:spcPts val="75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 lang="en-US" sz="9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85903" indent="-171446" algn="l" defTabSz="685783" rtl="0" eaLnBrk="1" latinLnBrk="0" hangingPunct="1">
                  <a:lnSpc>
                    <a:spcPct val="150000"/>
                  </a:lnSpc>
                  <a:spcBef>
                    <a:spcPts val="75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 lang="en-US" sz="9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28795" indent="-171446" algn="l" defTabSz="685783" rtl="0" eaLnBrk="1" latinLnBrk="0" hangingPunct="1">
                  <a:lnSpc>
                    <a:spcPct val="150000"/>
                  </a:lnSpc>
                  <a:spcBef>
                    <a:spcPts val="75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 lang="en-US" sz="9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71686" indent="-171446" algn="l" defTabSz="685783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HK" dirty="0"/>
                  <a:t>Power Iteration:</a:t>
                </a:r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HK" dirty="0"/>
                  <a:t>Set </a:t>
                </a:r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endParaRPr lang="ar-AE" dirty="0"/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ar-AE" i="1" smtClean="0">
                        <a:latin typeface="Cambria Math" panose="02040503050406030204" pitchFamily="18" charset="0"/>
                      </a:rPr>
                      <m:t>𝑆𝑡𝑒𝑝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 2: </m:t>
                    </m:r>
                    <m:r>
                      <a:rPr lang="ar-AE" i="1">
                        <a:latin typeface="Cambria Math"/>
                      </a:rPr>
                      <m:t>𝑟</m:t>
                    </m:r>
                    <m:r>
                      <a:rPr lang="ar-AE" i="1">
                        <a:latin typeface="Cambria Math"/>
                      </a:rPr>
                      <m:t>=</m:t>
                    </m:r>
                    <m:r>
                      <a:rPr lang="ar-AE" i="1">
                        <a:latin typeface="Cambria Math"/>
                      </a:rPr>
                      <m:t>𝑟</m:t>
                    </m:r>
                    <m:r>
                      <a:rPr lang="ar-AE" i="1">
                        <a:latin typeface="Cambria Math"/>
                      </a:rPr>
                      <m:t>′</m:t>
                    </m:r>
                  </m:oMath>
                </a14:m>
                <a:endParaRPr lang="ar-AE" dirty="0"/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HK" dirty="0"/>
                  <a:t>Goto Step </a:t>
                </a:r>
                <a:r>
                  <a:rPr lang="en-HK" b="1" dirty="0"/>
                  <a:t>1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endParaRPr lang="en-HK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487BED9-D637-6FF3-E2A1-69BE67A82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4" y="1839157"/>
                <a:ext cx="8367942" cy="4519510"/>
              </a:xfrm>
              <a:prstGeom prst="rect">
                <a:avLst/>
              </a:prstGeom>
              <a:blipFill>
                <a:blip r:embed="rId3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7AF83A-9E9F-9068-0F48-12B42E4514D3}"/>
                  </a:ext>
                </a:extLst>
              </p:cNvPr>
              <p:cNvSpPr txBox="1"/>
              <p:nvPr/>
            </p:nvSpPr>
            <p:spPr>
              <a:xfrm>
                <a:off x="1105397" y="2202256"/>
                <a:ext cx="2710205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7AF83A-9E9F-9068-0F48-12B42E451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97" y="2202256"/>
                <a:ext cx="2710205" cy="795859"/>
              </a:xfrm>
              <a:prstGeom prst="rect">
                <a:avLst/>
              </a:prstGeom>
              <a:blipFill>
                <a:blip r:embed="rId4"/>
                <a:stretch>
                  <a:fillRect t="-117188" b="-1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DAC6334-2B58-3C24-EF6F-93941308B1E1}"/>
              </a:ext>
            </a:extLst>
          </p:cNvPr>
          <p:cNvSpPr txBox="1"/>
          <p:nvPr/>
        </p:nvSpPr>
        <p:spPr>
          <a:xfrm>
            <a:off x="3105141" y="2723282"/>
            <a:ext cx="2522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(for each page in the rank vector r)</a:t>
            </a:r>
          </a:p>
        </p:txBody>
      </p:sp>
    </p:spTree>
    <p:extLst>
      <p:ext uri="{BB962C8B-B14F-4D97-AF65-F5344CB8AC3E}">
        <p14:creationId xmlns:p14="http://schemas.microsoft.com/office/powerpoint/2010/main" val="30871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7588-E7D2-4BF0-C48F-5C835AA1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Teleports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EB27D9-8839-E8FC-D501-85F030E74EE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Solution: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C40C67"/>
                    </a:solidFill>
                  </a:rPr>
                  <a:t>At each time step, the random surfer has two options</a:t>
                </a:r>
                <a:r>
                  <a:rPr lang="en-US" dirty="0"/>
                  <a:t>.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follow a link at random.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with probability (</a:t>
                </a:r>
                <a:r>
                  <a:rPr lang="en-US" dirty="0">
                    <a:solidFill>
                      <a:srgbClr val="C40C67"/>
                    </a:solidFill>
                  </a:rPr>
                  <a:t>1-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>
                    <a:solidFill>
                      <a:srgbClr val="C40C67"/>
                    </a:solidFill>
                  </a:rPr>
                  <a:t>jump to some random page</a:t>
                </a:r>
                <a:r>
                  <a:rPr lang="en-US" dirty="0"/>
                  <a:t>. 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Common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are in the range 0.8 to 0.9. 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C40C67"/>
                    </a:solidFill>
                  </a:rPr>
                  <a:t>Surfer will teleport out of spider trap within a few time steps. 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EB27D9-8839-E8FC-D501-85F030E74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0">
            <a:extLst>
              <a:ext uri="{FF2B5EF4-FFF2-40B4-BE49-F238E27FC236}">
                <a16:creationId xmlns:a16="http://schemas.microsoft.com/office/drawing/2014/main" id="{35DCFD53-4FF4-9478-085B-FE165AFBF44C}"/>
              </a:ext>
            </a:extLst>
          </p:cNvPr>
          <p:cNvGrpSpPr/>
          <p:nvPr/>
        </p:nvGrpSpPr>
        <p:grpSpPr>
          <a:xfrm>
            <a:off x="3135293" y="4925225"/>
            <a:ext cx="1752600" cy="1371600"/>
            <a:chOff x="5715000" y="1828800"/>
            <a:chExt cx="1752600" cy="1371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5E7190B-81A4-35D9-E4C8-A54D91FC577C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D2FB5E3-4660-05F1-4449-C6E4759523DC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1C07CBC-8EAB-10F4-331E-3426D1865064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26DE36D3-2A30-7A3D-A051-70D7FB294018}"/>
                </a:ext>
              </a:extLst>
            </p:cNvPr>
            <p:cNvCxnSpPr>
              <a:cxnSpLocks/>
              <a:stCxn id="9" idx="6"/>
              <a:endCxn id="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1D9C0C-A5F4-6F04-C7DB-037C20EFED3E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E1009F-A4D6-3DA6-3B2B-6BC9A30AD811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2CC609-96E4-729B-63DF-2D357D8B54AA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3DDA9FE-D4C2-D3E7-012A-5D7865F10E35}"/>
              </a:ext>
            </a:extLst>
          </p:cNvPr>
          <p:cNvCxnSpPr/>
          <p:nvPr/>
        </p:nvCxnSpPr>
        <p:spPr>
          <a:xfrm flipH="1" flipV="1">
            <a:off x="4659293" y="5839625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5A52E1E9-AE46-43EA-B4C8-C597720B02D7}"/>
              </a:ext>
            </a:extLst>
          </p:cNvPr>
          <p:cNvCxnSpPr/>
          <p:nvPr/>
        </p:nvCxnSpPr>
        <p:spPr>
          <a:xfrm flipH="1" flipV="1">
            <a:off x="8016711" y="5839625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4A1E8F7-02E6-72C4-EEAF-1A44704A4279}"/>
              </a:ext>
            </a:extLst>
          </p:cNvPr>
          <p:cNvSpPr/>
          <p:nvPr/>
        </p:nvSpPr>
        <p:spPr>
          <a:xfrm>
            <a:off x="5433791" y="5382425"/>
            <a:ext cx="762000" cy="608828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B27CC2A-D0F1-6940-97CB-02622C223AF2}"/>
              </a:ext>
            </a:extLst>
          </p:cNvPr>
          <p:cNvSpPr/>
          <p:nvPr/>
        </p:nvSpPr>
        <p:spPr>
          <a:xfrm rot="1803983">
            <a:off x="7725764" y="5538453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69B6433-7184-F4A6-2012-34E25F8C5C93}"/>
              </a:ext>
            </a:extLst>
          </p:cNvPr>
          <p:cNvSpPr/>
          <p:nvPr/>
        </p:nvSpPr>
        <p:spPr>
          <a:xfrm>
            <a:off x="7102315" y="5291924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0083D68-8671-46ED-658D-1A2DBC11B537}"/>
              </a:ext>
            </a:extLst>
          </p:cNvPr>
          <p:cNvSpPr/>
          <p:nvPr/>
        </p:nvSpPr>
        <p:spPr>
          <a:xfrm rot="15957252">
            <a:off x="6882279" y="5780617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8E7E4459-5FE5-652B-4E1C-26D355D6387A}"/>
              </a:ext>
            </a:extLst>
          </p:cNvPr>
          <p:cNvGrpSpPr/>
          <p:nvPr/>
        </p:nvGrpSpPr>
        <p:grpSpPr>
          <a:xfrm>
            <a:off x="6492711" y="4925225"/>
            <a:ext cx="1752600" cy="1371600"/>
            <a:chOff x="5715000" y="1828800"/>
            <a:chExt cx="1752600" cy="13716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13C8241-BE1E-6E02-9F36-D4B401B93FC5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7B352D3-7A60-C055-7277-E6551A7B6190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E2D652-DA74-7533-E8C0-5BC2B06184D0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C75828A1-9BD0-D6EB-BC33-C5C0501EB187}"/>
                </a:ext>
              </a:extLst>
            </p:cNvPr>
            <p:cNvCxnSpPr>
              <a:stCxn id="23" idx="6"/>
              <a:endCxn id="23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AC52ED-63C1-327D-27B0-C09960FB9019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1FFF40-8362-D226-D4BA-C6E269C14E49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D8B13B4-0F8E-798F-F6E8-4ABCEE906F24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0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82FEA-BE63-6B4F-58BD-1615D3C7F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3D0535-3F55-1A87-2D7A-B54E23D9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54966"/>
              </p:ext>
            </p:extLst>
          </p:nvPr>
        </p:nvGraphicFramePr>
        <p:xfrm>
          <a:off x="2107284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312489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82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23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94839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449AB75-795E-7349-087E-02C9AF743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45207"/>
              </p:ext>
            </p:extLst>
          </p:nvPr>
        </p:nvGraphicFramePr>
        <p:xfrm>
          <a:off x="2649094" y="4631051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2671308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50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7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16905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7E82759-9C88-EFDF-CE3A-3979C5177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87469"/>
              </p:ext>
            </p:extLst>
          </p:nvPr>
        </p:nvGraphicFramePr>
        <p:xfrm>
          <a:off x="3190904" y="4630035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4031484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5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2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904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4CD715D-C35C-F86A-23A5-7CFFC37F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61538"/>
              </p:ext>
            </p:extLst>
          </p:nvPr>
        </p:nvGraphicFramePr>
        <p:xfrm>
          <a:off x="3730523" y="4630035"/>
          <a:ext cx="66548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1112346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45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7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02474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4E6E33E-3637-5F1B-E61C-4DC4ABCA4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77756"/>
              </p:ext>
            </p:extLst>
          </p:nvPr>
        </p:nvGraphicFramePr>
        <p:xfrm>
          <a:off x="4393812" y="4631051"/>
          <a:ext cx="67849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>
                  <a:extLst>
                    <a:ext uri="{9D8B030D-6E8A-4147-A177-3AD203B41FA5}">
                      <a16:colId xmlns:a16="http://schemas.microsoft.com/office/drawing/2014/main" val="1786043697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544510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40C67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60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40C67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9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40C67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40996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B3B810-C626-7541-90EA-0108D0DF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 Ends Problem</a:t>
            </a:r>
          </a:p>
        </p:txBody>
      </p:sp>
      <p:graphicFrame>
        <p:nvGraphicFramePr>
          <p:cNvPr id="4" name="Content Placeholder 23">
            <a:extLst>
              <a:ext uri="{FF2B5EF4-FFF2-40B4-BE49-F238E27FC236}">
                <a16:creationId xmlns:a16="http://schemas.microsoft.com/office/drawing/2014/main" id="{C83B66A9-F037-D50D-3E62-AFEE20588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671323"/>
              </p:ext>
            </p:extLst>
          </p:nvPr>
        </p:nvGraphicFramePr>
        <p:xfrm>
          <a:off x="5837002" y="4464341"/>
          <a:ext cx="2897944" cy="1413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86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353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grpSp>
        <p:nvGrpSpPr>
          <p:cNvPr id="6" name="Group 20">
            <a:extLst>
              <a:ext uri="{FF2B5EF4-FFF2-40B4-BE49-F238E27FC236}">
                <a16:creationId xmlns:a16="http://schemas.microsoft.com/office/drawing/2014/main" id="{0D4337A3-D74E-8967-7838-4834435685ED}"/>
              </a:ext>
            </a:extLst>
          </p:cNvPr>
          <p:cNvGrpSpPr/>
          <p:nvPr/>
        </p:nvGrpSpPr>
        <p:grpSpPr>
          <a:xfrm>
            <a:off x="6609786" y="2057400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73AA31-469E-3979-5400-1875DD28A583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72A5D7-B335-E0E9-2005-588219EA62A0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1AD6099-DE07-32AD-6C65-928E581D3E91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D8AF83BC-0733-1FCB-714A-A4708A78CE6F}"/>
                </a:ext>
              </a:extLst>
            </p:cNvPr>
            <p:cNvCxnSpPr>
              <a:stCxn id="12" idx="6"/>
              <a:endCxn id="1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176B19-23DC-1BD1-DE80-D8060AB523AE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E98606-C390-FD01-896E-4FF5AAA2FC5D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C8A1FD-55F8-3A31-08D6-13F39A4E613A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D84263-4454-85D0-575A-7F1B38E8A621}"/>
                  </a:ext>
                </a:extLst>
              </p:cNvPr>
              <p:cNvSpPr txBox="1"/>
              <p:nvPr/>
            </p:nvSpPr>
            <p:spPr>
              <a:xfrm>
                <a:off x="683063" y="4544381"/>
                <a:ext cx="1438471" cy="117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D84263-4454-85D0-575A-7F1B38E8A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63" y="4544381"/>
                <a:ext cx="1438471" cy="1174039"/>
              </a:xfrm>
              <a:prstGeom prst="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D2ABF21-B0C7-0243-14E7-C013ED717F3F}"/>
              </a:ext>
            </a:extLst>
          </p:cNvPr>
          <p:cNvSpPr txBox="1"/>
          <p:nvPr/>
        </p:nvSpPr>
        <p:spPr>
          <a:xfrm>
            <a:off x="6699506" y="3494843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m is a dead-end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01D5F896-48F7-66BF-1A41-B4370CFC69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404" y="1839157"/>
                <a:ext cx="8367942" cy="45195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FontTx/>
                  <a:buNone/>
                  <a:defRPr lang="en-US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1446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Clr>
                    <a:schemeClr val="accent3"/>
                  </a:buClr>
                  <a:buSzPct val="120000"/>
                  <a:buFont typeface="Wingdings" pitchFamily="2" charset="2"/>
                  <a:buChar char="§"/>
                  <a:defRPr 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14337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Clr>
                    <a:srgbClr val="FF9300"/>
                  </a:buClr>
                  <a:buFont typeface="Wingdings" pitchFamily="2" charset="2"/>
                  <a:buChar char="§"/>
                  <a:def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57228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Font typeface="Wingdings" pitchFamily="2" charset="2"/>
                  <a:buChar char="§"/>
                  <a:defRPr lang="en-US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00120" indent="-171446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900"/>
                  </a:spcAft>
                  <a:buFont typeface="Wingdings" pitchFamily="2" charset="2"/>
                  <a:buChar char="§"/>
                  <a:defRPr lang="en-US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43012" indent="-171446" algn="l" defTabSz="685783" rtl="0" eaLnBrk="1" latinLnBrk="0" hangingPunct="1">
                  <a:lnSpc>
                    <a:spcPct val="150000"/>
                  </a:lnSpc>
                  <a:spcBef>
                    <a:spcPts val="75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 lang="en-US" sz="9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85903" indent="-171446" algn="l" defTabSz="685783" rtl="0" eaLnBrk="1" latinLnBrk="0" hangingPunct="1">
                  <a:lnSpc>
                    <a:spcPct val="150000"/>
                  </a:lnSpc>
                  <a:spcBef>
                    <a:spcPts val="75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 lang="en-US" sz="9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28795" indent="-171446" algn="l" defTabSz="685783" rtl="0" eaLnBrk="1" latinLnBrk="0" hangingPunct="1">
                  <a:lnSpc>
                    <a:spcPct val="150000"/>
                  </a:lnSpc>
                  <a:spcBef>
                    <a:spcPts val="75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 lang="en-US" sz="9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71686" indent="-171446" algn="l" defTabSz="685783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HK" dirty="0"/>
                  <a:t>Power Iteration:</a:t>
                </a:r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HK" dirty="0"/>
                  <a:t>Set </a:t>
                </a:r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endParaRPr lang="ar-AE" dirty="0"/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ar-AE" i="1" smtClean="0">
                        <a:latin typeface="Cambria Math" panose="02040503050406030204" pitchFamily="18" charset="0"/>
                      </a:rPr>
                      <m:t>𝑆𝑡𝑒𝑝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 2: </m:t>
                    </m:r>
                    <m:r>
                      <a:rPr lang="ar-AE" i="1">
                        <a:latin typeface="Cambria Math"/>
                      </a:rPr>
                      <m:t>𝑟</m:t>
                    </m:r>
                    <m:r>
                      <a:rPr lang="ar-AE" i="1">
                        <a:latin typeface="Cambria Math"/>
                      </a:rPr>
                      <m:t>=</m:t>
                    </m:r>
                    <m:r>
                      <a:rPr lang="ar-AE" i="1">
                        <a:latin typeface="Cambria Math"/>
                      </a:rPr>
                      <m:t>𝑟</m:t>
                    </m:r>
                    <m:r>
                      <a:rPr lang="ar-AE" i="1">
                        <a:latin typeface="Cambria Math"/>
                      </a:rPr>
                      <m:t>′</m:t>
                    </m:r>
                  </m:oMath>
                </a14:m>
                <a:endParaRPr lang="ar-AE" dirty="0"/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HK" dirty="0"/>
                  <a:t>Goto Step </a:t>
                </a:r>
                <a:r>
                  <a:rPr lang="en-HK" b="1" dirty="0"/>
                  <a:t>1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endParaRPr lang="en-HK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01D5F896-48F7-66BF-1A41-B4370CFC6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4" y="1839157"/>
                <a:ext cx="8367942" cy="4519510"/>
              </a:xfrm>
              <a:prstGeom prst="rect">
                <a:avLst/>
              </a:prstGeom>
              <a:blipFill>
                <a:blip r:embed="rId3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1C0CBA-4D7D-6335-5527-7B20E7A85C63}"/>
                  </a:ext>
                </a:extLst>
              </p:cNvPr>
              <p:cNvSpPr txBox="1"/>
              <p:nvPr/>
            </p:nvSpPr>
            <p:spPr>
              <a:xfrm>
                <a:off x="1105397" y="2202256"/>
                <a:ext cx="2710205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1C0CBA-4D7D-6335-5527-7B20E7A85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97" y="2202256"/>
                <a:ext cx="2710205" cy="795859"/>
              </a:xfrm>
              <a:prstGeom prst="rect">
                <a:avLst/>
              </a:prstGeom>
              <a:blipFill>
                <a:blip r:embed="rId4"/>
                <a:stretch>
                  <a:fillRect t="-117188" b="-1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19AB584-FFC0-4531-D349-A1C9B80A84A6}"/>
              </a:ext>
            </a:extLst>
          </p:cNvPr>
          <p:cNvSpPr txBox="1"/>
          <p:nvPr/>
        </p:nvSpPr>
        <p:spPr>
          <a:xfrm>
            <a:off x="3105141" y="2723282"/>
            <a:ext cx="2522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(for each page in the rank vector r)</a:t>
            </a:r>
          </a:p>
        </p:txBody>
      </p:sp>
    </p:spTree>
    <p:extLst>
      <p:ext uri="{BB962C8B-B14F-4D97-AF65-F5344CB8AC3E}">
        <p14:creationId xmlns:p14="http://schemas.microsoft.com/office/powerpoint/2010/main" val="5637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3945-EAD2-058A-E11A-1266915B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Teleport again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51F9-9D52-4758-1514-1DB7068BB8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Teleports: Follow random teleport links with probability 1.0 from dead-ends.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Adjust matrix accordingly</a:t>
            </a: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454B909C-8177-41C2-EED6-CFCA42D9E351}"/>
              </a:ext>
            </a:extLst>
          </p:cNvPr>
          <p:cNvGrpSpPr/>
          <p:nvPr/>
        </p:nvGrpSpPr>
        <p:grpSpPr>
          <a:xfrm>
            <a:off x="1751447" y="3144910"/>
            <a:ext cx="1752600" cy="1371600"/>
            <a:chOff x="5715000" y="1828800"/>
            <a:chExt cx="1752600" cy="137160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F221F6-1541-1AE6-6A8A-D66ABDCA08C7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B73DE0-4708-0E11-F06D-81E9FE2CAF5E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17E55C1-8EA3-D24E-725A-DBE3CBB9A23A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12F3B4BB-8FA6-ED83-258E-89D5F61FB932}"/>
                </a:ext>
              </a:extLst>
            </p:cNvPr>
            <p:cNvCxnSpPr>
              <a:cxnSpLocks/>
              <a:stCxn id="29" idx="6"/>
              <a:endCxn id="2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436C61-5BA9-639D-9AB9-BE3AB14A45EE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86F5D6-EC59-C215-975A-1221A82DC582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D1EF07-4B94-5FDA-30ED-EC881ADABE90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FFF7521-C0B6-F6C5-D790-0FEF32D57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67937"/>
              </p:ext>
            </p:extLst>
          </p:nvPr>
        </p:nvGraphicFramePr>
        <p:xfrm>
          <a:off x="5028047" y="4638430"/>
          <a:ext cx="2438400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40C6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40C6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40C6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14E8CF9-E2F1-94F9-1E03-927A93413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38203"/>
              </p:ext>
            </p:extLst>
          </p:nvPr>
        </p:nvGraphicFramePr>
        <p:xfrm>
          <a:off x="989447" y="4638430"/>
          <a:ext cx="2438400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ight Arrow 33">
            <a:extLst>
              <a:ext uri="{FF2B5EF4-FFF2-40B4-BE49-F238E27FC236}">
                <a16:creationId xmlns:a16="http://schemas.microsoft.com/office/drawing/2014/main" id="{0D5EEDAD-C2FD-3E49-CEB7-45DEC3264345}"/>
              </a:ext>
            </a:extLst>
          </p:cNvPr>
          <p:cNvSpPr/>
          <p:nvPr/>
        </p:nvSpPr>
        <p:spPr>
          <a:xfrm>
            <a:off x="3885047" y="3288614"/>
            <a:ext cx="1373906" cy="869914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E463EB5-6B0D-5851-5E9C-E26AEB2EFA3E}"/>
              </a:ext>
            </a:extLst>
          </p:cNvPr>
          <p:cNvSpPr/>
          <p:nvPr/>
        </p:nvSpPr>
        <p:spPr>
          <a:xfrm rot="1803983">
            <a:off x="6849755" y="3710970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9328EEFE-DAD4-166C-133E-06C690C9FDFE}"/>
              </a:ext>
            </a:extLst>
          </p:cNvPr>
          <p:cNvGrpSpPr/>
          <p:nvPr/>
        </p:nvGrpSpPr>
        <p:grpSpPr>
          <a:xfrm>
            <a:off x="5561447" y="3100424"/>
            <a:ext cx="1752600" cy="1371600"/>
            <a:chOff x="5715000" y="1828800"/>
            <a:chExt cx="1752600" cy="137160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B16809C-2D19-2404-3B8E-AFD936913041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DDCEE26-D493-509D-1906-FC98F9ECD17F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A940E65-81F6-D0FC-9D69-D51843AB58B4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F4374910-E884-5056-829F-D73850C281B2}"/>
                </a:ext>
              </a:extLst>
            </p:cNvPr>
            <p:cNvCxnSpPr>
              <a:cxnSpLocks/>
              <a:stCxn id="41" idx="6"/>
              <a:endCxn id="41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D6B19C-60F8-0E5F-4C95-306BDC47920B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596B896-B376-7F94-BA87-6EC3495E8F77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16F8973-F1A1-4FB1-0704-DE0E54F2CAE9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6F84-C2CD-1671-6B1F-C2C83378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Wide Web (WWW)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24042-C868-A008-3222-E0307FD9E8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435919" cy="4519510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Links</a:t>
            </a:r>
            <a:r>
              <a:rPr lang="en-HK" dirty="0"/>
              <a:t> let the reader view the online information in small doses. 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The reader can choose whether to </a:t>
            </a:r>
            <a:r>
              <a:rPr lang="en-HK" dirty="0">
                <a:solidFill>
                  <a:srgbClr val="C40C67"/>
                </a:solidFill>
              </a:rPr>
              <a:t>link to another page for additional information.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HTML documents can be assembled into unified systems of pages and links.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B470DE-E4C0-515A-4B19-390E052A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2424" y="1686757"/>
            <a:ext cx="2743200" cy="2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E9A7-BCBE-2954-678B-DAFB32D4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Teleports solve the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439C-6282-D498-9B39-91F4C2DCE9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28646" lvl="1" indent="-457200">
              <a:buFont typeface="Courier New" panose="02070309020205020404" pitchFamily="49" charset="0"/>
              <a:buChar char="o"/>
            </a:pPr>
            <a:r>
              <a:rPr lang="en-US" dirty="0"/>
              <a:t>Why do teleports solve both problems?</a:t>
            </a:r>
          </a:p>
          <a:p>
            <a:pPr marL="971537" lvl="2" indent="-457200">
              <a:buFont typeface="Courier New" panose="02070309020205020404" pitchFamily="49" charset="0"/>
              <a:buChar char="o"/>
            </a:pPr>
            <a:r>
              <a:rPr lang="en-US" dirty="0"/>
              <a:t>Spider-traps are </a:t>
            </a:r>
            <a:r>
              <a:rPr lang="en-US" dirty="0">
                <a:solidFill>
                  <a:schemeClr val="accent3"/>
                </a:solidFill>
              </a:rPr>
              <a:t>not a problem</a:t>
            </a:r>
            <a:r>
              <a:rPr lang="en-US" dirty="0"/>
              <a:t>.</a:t>
            </a:r>
          </a:p>
          <a:p>
            <a:pPr marL="971537" lvl="2" indent="-457200">
              <a:buFont typeface="Courier New" panose="02070309020205020404" pitchFamily="49" charset="0"/>
              <a:buChar char="o"/>
            </a:pPr>
            <a:r>
              <a:rPr lang="en-US" dirty="0"/>
              <a:t>But with traps, PageRank scores are </a:t>
            </a:r>
            <a:r>
              <a:rPr lang="en-US" dirty="0">
                <a:solidFill>
                  <a:schemeClr val="accent3"/>
                </a:solidFill>
              </a:rPr>
              <a:t>NOT</a:t>
            </a:r>
            <a:r>
              <a:rPr lang="en-US" dirty="0"/>
              <a:t> what we want. </a:t>
            </a:r>
          </a:p>
          <a:p>
            <a:pPr marL="1314428" lvl="3" indent="-4572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40C67"/>
                </a:solidFill>
              </a:rPr>
              <a:t>Solution</a:t>
            </a:r>
            <a:r>
              <a:rPr lang="en-US" dirty="0"/>
              <a:t>: </a:t>
            </a:r>
            <a:r>
              <a:rPr lang="en-US" i="1" dirty="0">
                <a:solidFill>
                  <a:srgbClr val="C40C67"/>
                </a:solidFill>
              </a:rPr>
              <a:t>Never get stuck in a spider trap by teleporting out</a:t>
            </a:r>
            <a:r>
              <a:rPr lang="en-US" dirty="0"/>
              <a:t> of it in a finite number of steps. </a:t>
            </a:r>
          </a:p>
          <a:p>
            <a:pPr marL="971537" lvl="2" indent="-457200">
              <a:buFont typeface="Courier New" panose="02070309020205020404" pitchFamily="49" charset="0"/>
              <a:buChar char="o"/>
            </a:pPr>
            <a:r>
              <a:rPr lang="en-US" dirty="0"/>
              <a:t>Dead-ends are a problem.</a:t>
            </a:r>
          </a:p>
          <a:p>
            <a:pPr marL="1314428" lvl="3" indent="-457200">
              <a:buFont typeface="Courier New" panose="02070309020205020404" pitchFamily="49" charset="0"/>
              <a:buChar char="o"/>
            </a:pPr>
            <a:r>
              <a:rPr lang="en-US" dirty="0"/>
              <a:t>The matrix is </a:t>
            </a:r>
            <a:r>
              <a:rPr lang="en-US" dirty="0">
                <a:solidFill>
                  <a:schemeClr val="accent3"/>
                </a:solidFill>
              </a:rPr>
              <a:t>not column stochastic</a:t>
            </a:r>
            <a:r>
              <a:rPr lang="en-US" dirty="0"/>
              <a:t>, so our initial assumptions are not met.</a:t>
            </a:r>
          </a:p>
          <a:p>
            <a:pPr marL="1657320" lvl="4" indent="-4572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40C67"/>
                </a:solidFill>
              </a:rPr>
              <a:t>Solution</a:t>
            </a:r>
            <a:r>
              <a:rPr lang="en-US" dirty="0"/>
              <a:t>: </a:t>
            </a:r>
            <a:r>
              <a:rPr lang="en-US" i="1" dirty="0">
                <a:solidFill>
                  <a:srgbClr val="C40C67"/>
                </a:solidFill>
              </a:rPr>
              <a:t>Make matrix column stochastic by always teleporting</a:t>
            </a:r>
            <a:r>
              <a:rPr lang="en-US" i="1" dirty="0"/>
              <a:t> </a:t>
            </a:r>
            <a:r>
              <a:rPr lang="en-US" dirty="0"/>
              <a:t>when there is nowhere else to go </a:t>
            </a:r>
          </a:p>
          <a:p>
            <a:pPr marL="971537" lvl="2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50DAD9-43EE-EC0B-47FA-A7A98317C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19328"/>
              </p:ext>
            </p:extLst>
          </p:nvPr>
        </p:nvGraphicFramePr>
        <p:xfrm>
          <a:off x="5288069" y="5171243"/>
          <a:ext cx="2438400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40C6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40C6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40C6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F2DA10C-D079-AFCF-6C38-08DE784D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45" y="5171243"/>
            <a:ext cx="1151185" cy="10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2E0B-473A-69B8-9C89-65E8BA08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Random Teleports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7F66E-07E9-830C-955F-9749F01A889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At each step, random surfer has </a:t>
                </a:r>
                <a:r>
                  <a:rPr lang="en-US" dirty="0">
                    <a:solidFill>
                      <a:schemeClr val="accent3"/>
                    </a:solidFill>
                  </a:rPr>
                  <a:t>two options</a:t>
                </a:r>
                <a:r>
                  <a:rPr lang="en-US" dirty="0"/>
                  <a:t>: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3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 follow a link at random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3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jump to some random page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PageRank equation</a:t>
                </a: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[Brin-Page, 98]</a:t>
                </a:r>
              </a:p>
              <a:p>
                <a:pPr lvl="2" indent="0">
                  <a:buNone/>
                </a:pP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7F66E-07E9-830C-955F-9749F01A8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87D0E4-08EE-BAB2-3441-1F1A58F16FE4}"/>
                  </a:ext>
                </a:extLst>
              </p:cNvPr>
              <p:cNvSpPr txBox="1"/>
              <p:nvPr/>
            </p:nvSpPr>
            <p:spPr>
              <a:xfrm>
                <a:off x="1286759" y="3655596"/>
                <a:ext cx="4572000" cy="1343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→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𝛽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3200" b="0" i="1" dirty="0" smtClean="0">
                          <a:solidFill>
                            <a:srgbClr val="C40C67"/>
                          </a:solidFill>
                          <a:latin typeface="Cambria Math"/>
                          <a:cs typeface="Times New Roman" pitchFamily="18" charset="0"/>
                        </a:rPr>
                        <m:t>+(1−</m:t>
                      </m:r>
                      <m:r>
                        <a:rPr lang="en-US" sz="3200" i="1" dirty="0">
                          <a:solidFill>
                            <a:srgbClr val="C40C67"/>
                          </a:solidFill>
                          <a:latin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en-US" sz="3200" b="0" i="1" dirty="0" smtClean="0">
                          <a:solidFill>
                            <a:srgbClr val="C40C67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87D0E4-08EE-BAB2-3441-1F1A58F16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59" y="3655596"/>
                <a:ext cx="4572000" cy="1343060"/>
              </a:xfrm>
              <a:prstGeom prst="rect">
                <a:avLst/>
              </a:prstGeom>
              <a:blipFill>
                <a:blip r:embed="rId3"/>
                <a:stretch>
                  <a:fillRect l="-14127" t="-129245" r="-554" b="-17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2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932D-7851-ACFA-33C4-A0B087D2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Google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05FF5-686F-5CF2-7422-23E77238895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6"/>
                <a:ext cx="8367942" cy="5043981"/>
              </a:xfrm>
            </p:spPr>
            <p:txBody>
              <a:bodyPr>
                <a:normAutofit lnSpcReduction="10000"/>
              </a:bodyPr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PageRank equation</a:t>
                </a: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[Brin-Page, 98]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 indent="0">
                  <a:buNone/>
                </a:pP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The Google Matrix A: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Our recursive problem become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And the Power method still work. 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In practice,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=0.8, 0.9</m:t>
                    </m:r>
                  </m:oMath>
                </a14:m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2" indent="0">
                  <a:buNone/>
                </a:pP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2" indent="0">
                  <a:buNone/>
                </a:pP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05FF5-686F-5CF2-7422-23E772388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6"/>
                <a:ext cx="8367942" cy="5043981"/>
              </a:xfrm>
              <a:blipFill>
                <a:blip r:embed="rId2"/>
                <a:stretch>
                  <a:fillRect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613C88-54C4-5AE7-38B3-6200D41E7E76}"/>
                  </a:ext>
                </a:extLst>
              </p:cNvPr>
              <p:cNvSpPr txBox="1"/>
              <p:nvPr/>
            </p:nvSpPr>
            <p:spPr>
              <a:xfrm>
                <a:off x="1022809" y="2085940"/>
                <a:ext cx="4572000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𝛽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dirty="0" smtClean="0">
                          <a:solidFill>
                            <a:srgbClr val="C40C67"/>
                          </a:solidFill>
                          <a:latin typeface="Cambria Math"/>
                          <a:cs typeface="Times New Roman" pitchFamily="18" charset="0"/>
                        </a:rPr>
                        <m:t>+(1−</m:t>
                      </m:r>
                      <m:r>
                        <a:rPr lang="en-US" sz="2400" i="1" dirty="0">
                          <a:solidFill>
                            <a:srgbClr val="C40C67"/>
                          </a:solidFill>
                          <a:latin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en-US" sz="2400" b="0" i="1" dirty="0" smtClean="0">
                          <a:solidFill>
                            <a:srgbClr val="C40C67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613C88-54C4-5AE7-38B3-6200D41E7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09" y="2085940"/>
                <a:ext cx="4572000" cy="1030347"/>
              </a:xfrm>
              <a:prstGeom prst="rect">
                <a:avLst/>
              </a:prstGeom>
              <a:blipFill>
                <a:blip r:embed="rId3"/>
                <a:stretch>
                  <a:fillRect l="-10249"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6E644A-A8A7-1438-32CD-C99307E314DE}"/>
                  </a:ext>
                </a:extLst>
              </p:cNvPr>
              <p:cNvSpPr txBox="1"/>
              <p:nvPr/>
            </p:nvSpPr>
            <p:spPr>
              <a:xfrm>
                <a:off x="1022809" y="3657204"/>
                <a:ext cx="5321430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solidFill>
                            <a:srgbClr val="C40C67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400" i="1" dirty="0">
                              <a:solidFill>
                                <a:srgbClr val="C40C67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C40C67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C40C67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6E644A-A8A7-1438-32CD-C99307E31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09" y="3657204"/>
                <a:ext cx="5321430" cy="844205"/>
              </a:xfrm>
              <a:prstGeom prst="rect">
                <a:avLst/>
              </a:prstGeom>
              <a:blipFill>
                <a:blip r:embed="rId4"/>
                <a:stretch>
                  <a:fillRect l="-23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8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B35838-A850-11AC-B120-BE82EBDC2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28450"/>
              </p:ext>
            </p:extLst>
          </p:nvPr>
        </p:nvGraphicFramePr>
        <p:xfrm>
          <a:off x="2465819" y="5106881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41198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16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3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648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7C574D-2E61-245B-BF51-F446B222D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39615"/>
              </p:ext>
            </p:extLst>
          </p:nvPr>
        </p:nvGraphicFramePr>
        <p:xfrm>
          <a:off x="3009653" y="5102174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4246658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73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59445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38BCDF-282E-98F3-9414-1DB6A4764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71593"/>
              </p:ext>
            </p:extLst>
          </p:nvPr>
        </p:nvGraphicFramePr>
        <p:xfrm>
          <a:off x="3549272" y="5102174"/>
          <a:ext cx="539619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19">
                  <a:extLst>
                    <a:ext uri="{9D8B030D-6E8A-4147-A177-3AD203B41FA5}">
                      <a16:colId xmlns:a16="http://schemas.microsoft.com/office/drawing/2014/main" val="4172791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87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649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82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E32830-22FC-D2A0-A91F-0DAE2652C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03953"/>
              </p:ext>
            </p:extLst>
          </p:nvPr>
        </p:nvGraphicFramePr>
        <p:xfrm>
          <a:off x="4092973" y="5102174"/>
          <a:ext cx="54324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243">
                  <a:extLst>
                    <a:ext uri="{9D8B030D-6E8A-4147-A177-3AD203B41FA5}">
                      <a16:colId xmlns:a16="http://schemas.microsoft.com/office/drawing/2014/main" val="2753317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52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9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27997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473297-598D-C3E9-D616-E7538095F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94836"/>
              </p:ext>
            </p:extLst>
          </p:nvPr>
        </p:nvGraphicFramePr>
        <p:xfrm>
          <a:off x="4640509" y="5102174"/>
          <a:ext cx="102139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>
                  <a:extLst>
                    <a:ext uri="{9D8B030D-6E8A-4147-A177-3AD203B41FA5}">
                      <a16:colId xmlns:a16="http://schemas.microsoft.com/office/drawing/2014/main" val="2467090312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7210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40C67"/>
                          </a:solidFill>
                        </a:rPr>
                        <a:t>7/33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74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40C67"/>
                          </a:solidFill>
                        </a:rPr>
                        <a:t>5/33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48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40C67"/>
                          </a:solidFill>
                        </a:rPr>
                        <a:t>21/33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2082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DA7C37-C665-B449-F8B9-9F246B3618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Random Teleport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0.8)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DA7C37-C665-B449-F8B9-9F246B361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 t="-1147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7E2FC9-25C7-C87C-1D4D-0020145EFC1E}"/>
              </a:ext>
            </a:extLst>
          </p:cNvPr>
          <p:cNvCxnSpPr>
            <a:cxnSpLocks/>
            <a:stCxn id="32" idx="3"/>
            <a:endCxn id="31" idx="5"/>
          </p:cNvCxnSpPr>
          <p:nvPr/>
        </p:nvCxnSpPr>
        <p:spPr>
          <a:xfrm flipH="1" flipV="1">
            <a:off x="1017996" y="4218897"/>
            <a:ext cx="2461200" cy="18533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1F96D3-7562-C136-4D8A-8B94B730B54A}"/>
              </a:ext>
            </a:extLst>
          </p:cNvPr>
          <p:cNvCxnSpPr>
            <a:cxnSpLocks/>
            <a:stCxn id="30" idx="4"/>
            <a:endCxn id="31" idx="7"/>
          </p:cNvCxnSpPr>
          <p:nvPr/>
        </p:nvCxnSpPr>
        <p:spPr>
          <a:xfrm flipH="1">
            <a:off x="1017997" y="2260132"/>
            <a:ext cx="979205" cy="1572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3902BF-003D-7D66-4501-82EBFAE6B875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2191176" y="2180229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3B10AE-9478-0C81-19B6-F7A4B1976BB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1098342" y="4025995"/>
            <a:ext cx="2300508" cy="185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37FC2302-C39D-E176-1E75-9C6E12D635FE}"/>
              </a:ext>
            </a:extLst>
          </p:cNvPr>
          <p:cNvCxnSpPr>
            <a:cxnSpLocks/>
            <a:stCxn id="30" idx="6"/>
            <a:endCxn id="30" idx="0"/>
          </p:cNvCxnSpPr>
          <p:nvPr/>
        </p:nvCxnSpPr>
        <p:spPr>
          <a:xfrm flipH="1" flipV="1">
            <a:off x="1997202" y="1714522"/>
            <a:ext cx="274320" cy="272805"/>
          </a:xfrm>
          <a:prstGeom prst="curvedConnector4">
            <a:avLst>
              <a:gd name="adj1" fmla="val -83333"/>
              <a:gd name="adj2" fmla="val 18379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B7397E2-231F-FBB1-5A76-0BA730C9B83A}"/>
              </a:ext>
            </a:extLst>
          </p:cNvPr>
          <p:cNvSpPr/>
          <p:nvPr/>
        </p:nvSpPr>
        <p:spPr>
          <a:xfrm>
            <a:off x="1722882" y="1714522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67D9FB-AC7B-9C10-EAF0-6FC4CC84AA2A}"/>
              </a:ext>
            </a:extLst>
          </p:cNvPr>
          <p:cNvSpPr/>
          <p:nvPr/>
        </p:nvSpPr>
        <p:spPr>
          <a:xfrm>
            <a:off x="549702" y="3753190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340A57D-79D1-4AFB-EC13-8A1161E22ED7}"/>
              </a:ext>
            </a:extLst>
          </p:cNvPr>
          <p:cNvSpPr/>
          <p:nvPr/>
        </p:nvSpPr>
        <p:spPr>
          <a:xfrm>
            <a:off x="3398850" y="3938523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9E8CE98-E1DA-AD8F-C721-B93379A4CB7B}"/>
              </a:ext>
            </a:extLst>
          </p:cNvPr>
          <p:cNvCxnSpPr/>
          <p:nvPr/>
        </p:nvCxnSpPr>
        <p:spPr>
          <a:xfrm flipH="1" flipV="1">
            <a:off x="3718864" y="3982049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CD70FD8-8C30-BDE8-EAE0-92075F69F5E6}"/>
              </a:ext>
            </a:extLst>
          </p:cNvPr>
          <p:cNvCxnSpPr>
            <a:cxnSpLocks/>
            <a:stCxn id="30" idx="4"/>
            <a:endCxn id="32" idx="1"/>
          </p:cNvCxnSpPr>
          <p:nvPr/>
        </p:nvCxnSpPr>
        <p:spPr>
          <a:xfrm>
            <a:off x="1997202" y="2260132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A35868-8A4D-16E5-C25A-32AD23324082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824022" y="2180229"/>
            <a:ext cx="979206" cy="15729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1504C75-922A-7E91-6E4F-3CD1B8B50DDD}"/>
              </a:ext>
            </a:extLst>
          </p:cNvPr>
          <p:cNvSpPr txBox="1"/>
          <p:nvPr/>
        </p:nvSpPr>
        <p:spPr>
          <a:xfrm rot="18135060">
            <a:off x="782111" y="284317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7D44D1-CE0C-EFB2-5C51-4AA63C9FB524}"/>
              </a:ext>
            </a:extLst>
          </p:cNvPr>
          <p:cNvSpPr txBox="1"/>
          <p:nvPr/>
        </p:nvSpPr>
        <p:spPr>
          <a:xfrm rot="318447">
            <a:off x="1769928" y="379666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16F4C-59B3-80F0-22F3-266C2C809C1C}"/>
              </a:ext>
            </a:extLst>
          </p:cNvPr>
          <p:cNvSpPr txBox="1"/>
          <p:nvPr/>
        </p:nvSpPr>
        <p:spPr>
          <a:xfrm rot="419834">
            <a:off x="1727306" y="425461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6F01CD-8CA3-3BB2-77E1-EB71B13E2A30}"/>
              </a:ext>
            </a:extLst>
          </p:cNvPr>
          <p:cNvSpPr txBox="1"/>
          <p:nvPr/>
        </p:nvSpPr>
        <p:spPr>
          <a:xfrm>
            <a:off x="3753833" y="34361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13/15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6E490-2F45-D476-3F71-591BACC01DBF}"/>
              </a:ext>
            </a:extLst>
          </p:cNvPr>
          <p:cNvSpPr txBox="1"/>
          <p:nvPr/>
        </p:nvSpPr>
        <p:spPr>
          <a:xfrm rot="2896627">
            <a:off x="2776945" y="279145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E4E21B-0B8F-FCA0-DB40-E28D1EB4F8D8}"/>
              </a:ext>
            </a:extLst>
          </p:cNvPr>
          <p:cNvSpPr txBox="1"/>
          <p:nvPr/>
        </p:nvSpPr>
        <p:spPr>
          <a:xfrm rot="2760934">
            <a:off x="2308959" y="3037494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695307-F529-5E8A-43C2-BD25CC18E52E}"/>
              </a:ext>
            </a:extLst>
          </p:cNvPr>
          <p:cNvSpPr txBox="1"/>
          <p:nvPr/>
        </p:nvSpPr>
        <p:spPr>
          <a:xfrm rot="2424277">
            <a:off x="134652" y="45153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80704E2-E7B5-964E-9AC9-D4BDB6A4318A}"/>
              </a:ext>
            </a:extLst>
          </p:cNvPr>
          <p:cNvCxnSpPr>
            <a:cxnSpLocks/>
            <a:stCxn id="31" idx="4"/>
            <a:endCxn id="31" idx="2"/>
          </p:cNvCxnSpPr>
          <p:nvPr/>
        </p:nvCxnSpPr>
        <p:spPr>
          <a:xfrm rot="5400000" flipH="1">
            <a:off x="550459" y="4025238"/>
            <a:ext cx="272805" cy="274320"/>
          </a:xfrm>
          <a:prstGeom prst="curvedConnector4">
            <a:avLst>
              <a:gd name="adj1" fmla="val -83796"/>
              <a:gd name="adj2" fmla="val 183333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5CB0046-F836-6429-BBC6-8C1C55FC80A6}"/>
              </a:ext>
            </a:extLst>
          </p:cNvPr>
          <p:cNvSpPr txBox="1"/>
          <p:nvPr/>
        </p:nvSpPr>
        <p:spPr>
          <a:xfrm>
            <a:off x="2472114" y="148160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F01C91-64CF-3BD4-A576-D36A4A6CCA5B}"/>
              </a:ext>
            </a:extLst>
          </p:cNvPr>
          <p:cNvSpPr txBox="1"/>
          <p:nvPr/>
        </p:nvSpPr>
        <p:spPr>
          <a:xfrm rot="18135060">
            <a:off x="1306275" y="2958627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B2C7BE-7290-B40A-4989-20D928637D6C}"/>
                  </a:ext>
                </a:extLst>
              </p:cNvPr>
              <p:cNvSpPr txBox="1"/>
              <p:nvPr/>
            </p:nvSpPr>
            <p:spPr>
              <a:xfrm>
                <a:off x="1047893" y="5016520"/>
                <a:ext cx="1438471" cy="117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B2C7BE-7290-B40A-4989-20D928637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93" y="5016520"/>
                <a:ext cx="1438471" cy="1174039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Content Placeholder 23">
            <a:extLst>
              <a:ext uri="{FF2B5EF4-FFF2-40B4-BE49-F238E27FC236}">
                <a16:creationId xmlns:a16="http://schemas.microsoft.com/office/drawing/2014/main" id="{868217FD-FDC6-AFBE-243E-99D71B6C1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31641"/>
              </p:ext>
            </p:extLst>
          </p:nvPr>
        </p:nvGraphicFramePr>
        <p:xfrm>
          <a:off x="4724157" y="1714522"/>
          <a:ext cx="1718944" cy="1357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142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378142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1D2D68C5-2441-D1E8-A60B-1887296BE2AB}"/>
              </a:ext>
            </a:extLst>
          </p:cNvPr>
          <p:cNvSpPr txBox="1"/>
          <p:nvPr/>
        </p:nvSpPr>
        <p:spPr>
          <a:xfrm>
            <a:off x="5387902" y="134519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1D378A-5A0C-1B2F-95D8-E1F98BB376DC}"/>
              </a:ext>
            </a:extLst>
          </p:cNvPr>
          <p:cNvSpPr txBox="1"/>
          <p:nvPr/>
        </p:nvSpPr>
        <p:spPr>
          <a:xfrm>
            <a:off x="4151788" y="218938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0.8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DAAF7E-0413-0DDE-627C-84BCECA9329F}"/>
              </a:ext>
            </a:extLst>
          </p:cNvPr>
          <p:cNvSpPr txBox="1"/>
          <p:nvPr/>
        </p:nvSpPr>
        <p:spPr>
          <a:xfrm>
            <a:off x="6385044" y="2217202"/>
            <a:ext cx="72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+ 0.2</a:t>
            </a:r>
          </a:p>
        </p:txBody>
      </p:sp>
      <p:graphicFrame>
        <p:nvGraphicFramePr>
          <p:cNvPr id="52" name="Content Placeholder 23">
            <a:extLst>
              <a:ext uri="{FF2B5EF4-FFF2-40B4-BE49-F238E27FC236}">
                <a16:creationId xmlns:a16="http://schemas.microsoft.com/office/drawing/2014/main" id="{798A59FF-A7F7-FD02-B86B-DBC4B1570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959687"/>
              </p:ext>
            </p:extLst>
          </p:nvPr>
        </p:nvGraphicFramePr>
        <p:xfrm>
          <a:off x="7106846" y="1716892"/>
          <a:ext cx="1822132" cy="1357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142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B687CE1-66C1-0D87-E0AC-DFC594F9A12E}"/>
              </a:ext>
            </a:extLst>
          </p:cNvPr>
          <p:cNvSpPr txBox="1"/>
          <p:nvPr/>
        </p:nvSpPr>
        <p:spPr>
          <a:xfrm>
            <a:off x="7512004" y="128155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[1/N]</a:t>
            </a:r>
            <a:r>
              <a:rPr lang="en-US" baseline="-25000" dirty="0" err="1">
                <a:solidFill>
                  <a:srgbClr val="C40C67"/>
                </a:solidFill>
              </a:rPr>
              <a:t>NxN</a:t>
            </a:r>
            <a:endParaRPr lang="en-US" baseline="-25000" dirty="0">
              <a:solidFill>
                <a:srgbClr val="C40C67"/>
              </a:solidFill>
            </a:endParaRPr>
          </a:p>
        </p:txBody>
      </p:sp>
      <p:graphicFrame>
        <p:nvGraphicFramePr>
          <p:cNvPr id="54" name="Content Placeholder 23">
            <a:extLst>
              <a:ext uri="{FF2B5EF4-FFF2-40B4-BE49-F238E27FC236}">
                <a16:creationId xmlns:a16="http://schemas.microsoft.com/office/drawing/2014/main" id="{63E4F90B-A4F6-CC30-6137-E9DDA64B0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379642"/>
              </p:ext>
            </p:extLst>
          </p:nvPr>
        </p:nvGraphicFramePr>
        <p:xfrm>
          <a:off x="5667835" y="3432841"/>
          <a:ext cx="2190432" cy="1357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142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471EBDC-EA04-CE09-A022-DF216EAF4CFE}"/>
              </a:ext>
            </a:extLst>
          </p:cNvPr>
          <p:cNvSpPr txBox="1"/>
          <p:nvPr/>
        </p:nvSpPr>
        <p:spPr>
          <a:xfrm>
            <a:off x="6652049" y="479037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510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9" grpId="0"/>
      <p:bldP spid="50" grpId="0"/>
      <p:bldP spid="51" grpId="0"/>
      <p:bldP spid="53" grpId="0"/>
      <p:bldP spid="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AF80A-DB20-AC79-03C4-B840309F2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65B9-7C46-AD4F-ADD9-A23A42AA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262" y="2654448"/>
            <a:ext cx="4935738" cy="1259461"/>
          </a:xfrm>
        </p:spPr>
        <p:txBody>
          <a:bodyPr anchor="t">
            <a:normAutofit/>
          </a:bodyPr>
          <a:lstStyle/>
          <a:p>
            <a:r>
              <a:rPr lang="en-HK" dirty="0"/>
              <a:t>How do we compute the PageRank?</a:t>
            </a:r>
            <a:endParaRPr lang="en-US" dirty="0"/>
          </a:p>
        </p:txBody>
      </p:sp>
      <p:pic>
        <p:nvPicPr>
          <p:cNvPr id="10242" name="Picture 2" descr="Matrix Icons - Free SVG &amp; PNG Matrix Images - Noun Project">
            <a:extLst>
              <a:ext uri="{FF2B5EF4-FFF2-40B4-BE49-F238E27FC236}">
                <a16:creationId xmlns:a16="http://schemas.microsoft.com/office/drawing/2014/main" id="{81DB7E5B-6A72-24E5-F19F-6C30904A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57" y="21590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69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4EEC-FED2-2AC5-2934-B544082F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Program for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218EE-599C-2704-853D-4DFEA54017F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5477615" cy="4519510"/>
              </a:xfrm>
            </p:spPr>
            <p:txBody>
              <a:bodyPr/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Key step is matrix-vector multiplication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∙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It is easy if we have enough main memory to hold A,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new</a:t>
                </a:r>
                <a:r>
                  <a:rPr lang="en-US" dirty="0"/>
                  <a:t> and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old</a:t>
                </a:r>
                <a:endParaRPr lang="en-US" dirty="0"/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If N = </a:t>
                </a:r>
                <a:r>
                  <a:rPr lang="en-US" dirty="0">
                    <a:solidFill>
                      <a:srgbClr val="C40C67"/>
                    </a:solidFill>
                  </a:rPr>
                  <a:t>1 billion pages</a:t>
                </a:r>
              </a:p>
              <a:p>
                <a:pPr marL="857237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If we need 4 bytes for each entry: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2 billion entries for vectors (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new</a:t>
                </a:r>
                <a:r>
                  <a:rPr lang="en-US" dirty="0"/>
                  <a:t> and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old</a:t>
                </a:r>
                <a:r>
                  <a:rPr lang="en-US" dirty="0"/>
                  <a:t>), approx. 8GB</a:t>
                </a:r>
              </a:p>
              <a:p>
                <a:pPr marL="1200128" lvl="3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C40C67"/>
                    </a:solidFill>
                  </a:rPr>
                  <a:t>Matrix A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40C67"/>
                    </a:solidFill>
                  </a:rPr>
                  <a:t> entries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 which is a large number!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218EE-599C-2704-853D-4DFEA5401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5477615" cy="4519510"/>
              </a:xfrm>
              <a:blipFill>
                <a:blip r:embed="rId2"/>
                <a:stretch>
                  <a:fillRect t="-1120" r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Content Placeholder 23">
            <a:extLst>
              <a:ext uri="{FF2B5EF4-FFF2-40B4-BE49-F238E27FC236}">
                <a16:creationId xmlns:a16="http://schemas.microsoft.com/office/drawing/2014/main" id="{A5521AD5-AF1C-C10A-DDE6-6EF238D2A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105767"/>
              </p:ext>
            </p:extLst>
          </p:nvPr>
        </p:nvGraphicFramePr>
        <p:xfrm>
          <a:off x="5365180" y="3260518"/>
          <a:ext cx="1342706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403542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403542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327342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graphicFrame>
        <p:nvGraphicFramePr>
          <p:cNvPr id="49" name="Content Placeholder 23">
            <a:extLst>
              <a:ext uri="{FF2B5EF4-FFF2-40B4-BE49-F238E27FC236}">
                <a16:creationId xmlns:a16="http://schemas.microsoft.com/office/drawing/2014/main" id="{B487EEE2-AB75-17DE-3E4D-B40743529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028964"/>
              </p:ext>
            </p:extLst>
          </p:nvPr>
        </p:nvGraphicFramePr>
        <p:xfrm>
          <a:off x="7308673" y="3260518"/>
          <a:ext cx="1418906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403542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403542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403542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BD258BC4-A267-5731-D9EA-56AC2B66CA62}"/>
              </a:ext>
            </a:extLst>
          </p:cNvPr>
          <p:cNvSpPr txBox="1"/>
          <p:nvPr/>
        </p:nvSpPr>
        <p:spPr>
          <a:xfrm>
            <a:off x="4572975" y="357718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A=0.8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E14860-F670-4EBA-52A2-8F579F33834B}"/>
              </a:ext>
            </a:extLst>
          </p:cNvPr>
          <p:cNvSpPr txBox="1"/>
          <p:nvPr/>
        </p:nvSpPr>
        <p:spPr>
          <a:xfrm>
            <a:off x="6665548" y="356353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+0.2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B27ABB-04AF-2092-7526-F3AEB94C1B20}"/>
              </a:ext>
            </a:extLst>
          </p:cNvPr>
          <p:cNvSpPr txBox="1"/>
          <p:nvPr/>
        </p:nvSpPr>
        <p:spPr>
          <a:xfrm>
            <a:off x="6071083" y="2765694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A = </a:t>
            </a:r>
            <a:r>
              <a:rPr lang="en-US" dirty="0">
                <a:solidFill>
                  <a:srgbClr val="C40C67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>
                <a:solidFill>
                  <a:srgbClr val="C40C67"/>
                </a:solidFill>
              </a:rPr>
              <a:t>∙M + (1-</a:t>
            </a:r>
            <a:r>
              <a:rPr lang="en-US" dirty="0">
                <a:solidFill>
                  <a:srgbClr val="C40C67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>
                <a:solidFill>
                  <a:srgbClr val="C40C67"/>
                </a:solidFill>
              </a:rPr>
              <a:t>) [1/N]</a:t>
            </a:r>
            <a:r>
              <a:rPr lang="en-US" baseline="-25000" dirty="0" err="1">
                <a:solidFill>
                  <a:srgbClr val="C40C67"/>
                </a:solidFill>
              </a:rPr>
              <a:t>NxN</a:t>
            </a:r>
            <a:endParaRPr lang="en-US" baseline="-25000" dirty="0">
              <a:solidFill>
                <a:srgbClr val="C40C67"/>
              </a:solidFill>
            </a:endParaRPr>
          </a:p>
          <a:p>
            <a:endParaRPr lang="en-US" dirty="0"/>
          </a:p>
        </p:txBody>
      </p:sp>
      <p:graphicFrame>
        <p:nvGraphicFramePr>
          <p:cNvPr id="54" name="Content Placeholder 23">
            <a:extLst>
              <a:ext uri="{FF2B5EF4-FFF2-40B4-BE49-F238E27FC236}">
                <a16:creationId xmlns:a16="http://schemas.microsoft.com/office/drawing/2014/main" id="{53B20036-E32D-C28D-2E35-1592AA4AB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697085"/>
              </p:ext>
            </p:extLst>
          </p:nvPr>
        </p:nvGraphicFramePr>
        <p:xfrm>
          <a:off x="6207106" y="4498106"/>
          <a:ext cx="181102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342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424330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307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6518254B-C252-2BB6-68E8-FB584E75074B}"/>
              </a:ext>
            </a:extLst>
          </p:cNvPr>
          <p:cNvSpPr txBox="1"/>
          <p:nvPr/>
        </p:nvSpPr>
        <p:spPr>
          <a:xfrm>
            <a:off x="5844619" y="48011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2386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018860-7104-B20E-A01A-FDA7E7C7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Rearranging the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2F064-CDC8-A076-8D56-FA3B79D2B64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519510"/>
              </a:xfrm>
            </p:spPr>
            <p:txBody>
              <a:bodyPr>
                <a:normAutofit lnSpcReduction="10000"/>
              </a:bodyPr>
              <a:lstStyle/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         </a:t>
                </a:r>
              </a:p>
              <a:p>
                <a:pPr marL="0" lvl="1" indent="0">
                  <a:buNone/>
                </a:pPr>
                <a:r>
                  <a:rPr lang="en-US" dirty="0"/>
                  <a:t>So we get: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2F064-CDC8-A076-8D56-FA3B79D2B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519510"/>
              </a:xfrm>
              <a:blipFill>
                <a:blip r:embed="rId2"/>
                <a:stretch>
                  <a:fillRect l="-3788" t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F25F6-BC2C-E298-D1DA-4E2B81C5CB9A}"/>
                  </a:ext>
                </a:extLst>
              </p:cNvPr>
              <p:cNvSpPr txBox="1"/>
              <p:nvPr/>
            </p:nvSpPr>
            <p:spPr>
              <a:xfrm>
                <a:off x="4286239" y="4332890"/>
                <a:ext cx="174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0">
                  <a:buNone/>
                </a:pPr>
                <a:r>
                  <a:rPr lang="en-US" dirty="0">
                    <a:solidFill>
                      <a:srgbClr val="C40C67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F25F6-BC2C-E298-D1DA-4E2B81C5C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39" y="4332890"/>
                <a:ext cx="1748672" cy="369332"/>
              </a:xfrm>
              <a:prstGeom prst="rect">
                <a:avLst/>
              </a:prstGeom>
              <a:blipFill>
                <a:blip r:embed="rId3"/>
                <a:stretch>
                  <a:fillRect l="-28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5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3EB3-1ADF-CF5D-E89D-33C29F8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BC968-788D-3081-DA0A-00A528686145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5010926"/>
              </a:xfrm>
            </p:spPr>
            <p:txBody>
              <a:bodyPr>
                <a:normAutofit lnSpcReduction="10000"/>
              </a:bodyPr>
              <a:lstStyle/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We just rearranged the </a:t>
                </a:r>
                <a:r>
                  <a:rPr lang="en-US" b="1" dirty="0">
                    <a:solidFill>
                      <a:srgbClr val="C40C67"/>
                    </a:solidFill>
                  </a:rPr>
                  <a:t>PageRank equation</a:t>
                </a:r>
                <a:endParaRPr lang="en-US" dirty="0">
                  <a:solidFill>
                    <a:srgbClr val="C40C67"/>
                  </a:solidFill>
                </a:endParaRPr>
              </a:p>
              <a:p>
                <a:pPr marL="11887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smtClean="0">
                          <a:solidFill>
                            <a:srgbClr val="C40C67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b="0" smtClean="0">
                          <a:solidFill>
                            <a:srgbClr val="C40C67"/>
                          </a:solidFill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smtClean="0">
                          <a:solidFill>
                            <a:srgbClr val="C40C67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rgbClr val="C40C67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>
                                      <a:solidFill>
                                        <a:srgbClr val="C40C67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>
                                      <a:solidFill>
                                        <a:srgbClr val="C40C67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b="0" i="1">
                                      <a:solidFill>
                                        <a:srgbClr val="C40C67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>
                              <a:solidFill>
                                <a:srgbClr val="C40C67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pPr marL="976109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where </a:t>
                </a:r>
                <a:r>
                  <a:rPr lang="en-US" b="1" dirty="0">
                    <a:solidFill>
                      <a:srgbClr val="C40C67"/>
                    </a:solidFill>
                  </a:rPr>
                  <a:t>[(1-</a:t>
                </a:r>
                <a:r>
                  <a:rPr lang="en-US" b="1" dirty="0">
                    <a:solidFill>
                      <a:srgbClr val="C40C67"/>
                    </a:solidFill>
                    <a:sym typeface="Symbol" pitchFamily="18" charset="2"/>
                  </a:rPr>
                  <a:t></a:t>
                </a:r>
                <a:r>
                  <a:rPr lang="en-US" b="1" dirty="0">
                    <a:solidFill>
                      <a:srgbClr val="C40C67"/>
                    </a:solidFill>
                  </a:rPr>
                  <a:t>)/N]</a:t>
                </a:r>
                <a:r>
                  <a:rPr lang="en-US" b="1" baseline="-25000" dirty="0">
                    <a:solidFill>
                      <a:srgbClr val="C40C67"/>
                    </a:solidFill>
                  </a:rPr>
                  <a:t>N</a:t>
                </a:r>
                <a:r>
                  <a:rPr lang="en-US" dirty="0">
                    <a:solidFill>
                      <a:srgbClr val="C40C67"/>
                    </a:solidFill>
                  </a:rPr>
                  <a:t> </a:t>
                </a:r>
                <a:r>
                  <a:rPr lang="en-US" dirty="0"/>
                  <a:t>is a vector with all </a:t>
                </a:r>
                <a:r>
                  <a:rPr lang="en-US" b="1" i="1" dirty="0">
                    <a:solidFill>
                      <a:srgbClr val="C40C67"/>
                    </a:solidFill>
                  </a:rPr>
                  <a:t>N</a:t>
                </a:r>
                <a:r>
                  <a:rPr lang="en-US" dirty="0"/>
                  <a:t> entries </a:t>
                </a:r>
                <a:r>
                  <a:rPr lang="en-US" b="1" dirty="0">
                    <a:solidFill>
                      <a:srgbClr val="C40C67"/>
                    </a:solidFill>
                  </a:rPr>
                  <a:t>(1-</a:t>
                </a:r>
                <a:r>
                  <a:rPr lang="en-US" b="1" dirty="0">
                    <a:solidFill>
                      <a:srgbClr val="C40C67"/>
                    </a:solidFill>
                    <a:sym typeface="Symbol" pitchFamily="18" charset="2"/>
                  </a:rPr>
                  <a:t></a:t>
                </a:r>
                <a:r>
                  <a:rPr lang="en-US" b="1" dirty="0">
                    <a:solidFill>
                      <a:srgbClr val="C40C67"/>
                    </a:solidFill>
                  </a:rPr>
                  <a:t>)/N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srgbClr val="C40C67"/>
                    </a:solidFill>
                  </a:rPr>
                  <a:t>M</a:t>
                </a:r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D60093"/>
                    </a:solidFill>
                  </a:rPr>
                  <a:t>sparse matrix! </a:t>
                </a:r>
                <a:r>
                  <a:rPr lang="en-US" dirty="0"/>
                  <a:t>(with no dead-ends)</a:t>
                </a:r>
                <a:endParaRPr lang="en-US" dirty="0">
                  <a:solidFill>
                    <a:srgbClr val="D60093"/>
                  </a:solidFill>
                </a:endParaRPr>
              </a:p>
              <a:p>
                <a:pPr marL="976109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10 links per node, </a:t>
                </a:r>
                <a:r>
                  <a:rPr lang="en-US" dirty="0" err="1"/>
                  <a:t>approx</a:t>
                </a:r>
                <a:r>
                  <a:rPr lang="en-US" dirty="0"/>
                  <a:t> 10N entries</a:t>
                </a:r>
              </a:p>
              <a:p>
                <a:pPr marL="514346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So, in each iteration, we need to:</a:t>
                </a:r>
              </a:p>
              <a:p>
                <a:pPr marL="976109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Compute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𝑜𝑙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6109" lvl="2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Add a constant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each entry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𝑛𝑒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marL="1319000" lvl="3" indent="-3429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srgbClr val="C40C67"/>
                    </a:solidFill>
                  </a:rPr>
                  <a:t>Note if M contains dead-ends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C40C67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C40C67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40C67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C40C67"/>
                                </a:solidFill>
                                <a:latin typeface="Cambria Math"/>
                              </a:rPr>
                              <m:t>𝒏𝒆𝒘</m:t>
                            </m:r>
                          </m:sup>
                        </m:sSubSup>
                      </m:e>
                    </m:nary>
                    <m:r>
                      <a:rPr lang="en-US" b="1" i="1">
                        <a:solidFill>
                          <a:srgbClr val="C40C67"/>
                        </a:solidFill>
                        <a:latin typeface="Cambria Math"/>
                      </a:rPr>
                      <m:t>&lt;</m:t>
                    </m:r>
                    <m:r>
                      <a:rPr lang="en-US" b="1" i="1">
                        <a:solidFill>
                          <a:srgbClr val="C40C67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C40C67"/>
                    </a:solidFill>
                  </a:rPr>
                  <a:t> and </a:t>
                </a:r>
                <a:br>
                  <a:rPr lang="en-US" b="1" dirty="0">
                    <a:solidFill>
                      <a:srgbClr val="C40C67"/>
                    </a:solidFill>
                  </a:rPr>
                </a:br>
                <a:r>
                  <a:rPr lang="en-US" b="1" dirty="0">
                    <a:solidFill>
                      <a:srgbClr val="C40C67"/>
                    </a:solidFill>
                  </a:rPr>
                  <a:t>we also have to renormalize </a:t>
                </a:r>
                <a:r>
                  <a:rPr lang="en-US" b="1" i="1" dirty="0" err="1">
                    <a:solidFill>
                      <a:srgbClr val="C40C67"/>
                    </a:solidFill>
                  </a:rPr>
                  <a:t>r</a:t>
                </a:r>
                <a:r>
                  <a:rPr lang="en-US" b="1" baseline="30000" dirty="0" err="1">
                    <a:solidFill>
                      <a:srgbClr val="C40C67"/>
                    </a:solidFill>
                  </a:rPr>
                  <a:t>new</a:t>
                </a:r>
                <a:r>
                  <a:rPr lang="en-US" b="1" dirty="0">
                    <a:solidFill>
                      <a:srgbClr val="C40C67"/>
                    </a:solidFill>
                  </a:rPr>
                  <a:t> so that it sums to 1</a:t>
                </a:r>
                <a:r>
                  <a:rPr lang="en-US" dirty="0">
                    <a:solidFill>
                      <a:srgbClr val="C40C67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BC968-788D-3081-DA0A-00A528686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5010926"/>
              </a:xfrm>
              <a:blipFill>
                <a:blip r:embed="rId2"/>
                <a:stretch>
                  <a:fillRect t="-1515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6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F0F5-07AE-A59B-EE40-B8A9BE09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complete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AFB00-92C6-4D50-B05C-159843F1682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460665"/>
                <a:ext cx="8367942" cy="4745602"/>
              </a:xfrm>
            </p:spPr>
            <p:txBody>
              <a:bodyPr/>
              <a:lstStyle/>
              <a:p>
                <a:pPr marL="514346" lvl="1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dirty="0"/>
                  <a:t>Input: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accent3"/>
                    </a:solidFill>
                  </a:rPr>
                  <a:t>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(can have </a:t>
                </a:r>
                <a:r>
                  <a:rPr lang="en-US" dirty="0">
                    <a:solidFill>
                      <a:srgbClr val="C40C67"/>
                    </a:solidFill>
                  </a:rPr>
                  <a:t>spider traps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C40C67"/>
                    </a:solidFill>
                  </a:rPr>
                  <a:t>dead ends</a:t>
                </a:r>
                <a:r>
                  <a:rPr lang="en-US" dirty="0"/>
                  <a:t>)</a:t>
                </a:r>
              </a:p>
              <a:p>
                <a:pPr marL="857237" lvl="2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marL="514346" lvl="1" indent="-3429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dirty="0"/>
                  <a:t>Output: PageRank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AFB00-92C6-4D50-B05C-159843F16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460665"/>
                <a:ext cx="8367942" cy="4745602"/>
              </a:xfrm>
              <a:blipFill>
                <a:blip r:embed="rId2"/>
                <a:stretch>
                  <a:fillRect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F9CC40-EBBC-5ACC-C25D-27424233D20A}"/>
                  </a:ext>
                </a:extLst>
              </p:cNvPr>
              <p:cNvSpPr txBox="1"/>
              <p:nvPr/>
            </p:nvSpPr>
            <p:spPr>
              <a:xfrm>
                <a:off x="985652" y="3003218"/>
                <a:ext cx="5153891" cy="3310458"/>
              </a:xfrm>
              <a:prstGeom prst="rect">
                <a:avLst/>
              </a:prstGeom>
              <a:solidFill>
                <a:srgbClr val="FFD6D5"/>
              </a:solidFill>
              <a:ln w="38100">
                <a:solidFill>
                  <a:srgbClr val="C40C6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</m:e>
                      <m:sub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sub>
                      <m:sup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𝑜𝑙𝑑</m:t>
                        </m:r>
                      </m:sup>
                    </m:sSubSup>
                    <m:r>
                      <a:rPr lang="en-US" sz="1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1/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𝑛𝑒𝑤</m:t>
                                </m:r>
                              </m:sup>
                            </m:sSubSup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𝑜𝑙𝑑</m:t>
                                </m:r>
                              </m:sup>
                            </m:sSubSup>
                          </m:e>
                        </m:d>
                        <m:r>
                          <a:rPr lang="en-US" sz="1400" i="1">
                            <a:latin typeface="Cambria Math"/>
                          </a:rPr>
                          <m:t>&gt;</m:t>
                        </m:r>
                        <m:r>
                          <a:rPr lang="en-US" sz="1400" i="1">
                            <a:latin typeface="Cambria Math"/>
                          </a:rPr>
                          <m:t>𝜀</m:t>
                        </m:r>
                      </m:e>
                    </m:nary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    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𝑜𝑙𝑑</m:t>
                        </m:r>
                      </m:sup>
                    </m:sSup>
                    <m:r>
                      <a:rPr lang="en-US" sz="1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= 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1400" i="1" dirty="0" err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𝑜𝑙𝑑</m:t>
                        </m:r>
                      </m:sup>
                    </m:sSup>
                  </m:oMath>
                </a14:m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for all j: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if in-degree of j &gt; 0: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𝑛𝑒𝑤</m:t>
                        </m:r>
                      </m:sup>
                    </m:sSubSup>
                    <m:r>
                      <a:rPr lang="en-US" sz="1400" b="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sz="1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40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𝑜𝑙𝑑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400" b="0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else: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400" b="0" i="1" dirty="0">
                            <a:latin typeface="Cambria Math"/>
                            <a:cs typeface="Times New Roman" pitchFamily="18" charset="0"/>
                          </a:rPr>
                          <m:t>𝑛𝑒𝑤</m:t>
                        </m:r>
                      </m:sup>
                    </m:sSubSup>
                    <m:r>
                      <a:rPr lang="en-US" sz="1400" b="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#re-insert the leaked PageRank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for all j: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/>
                  <a:t>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400" b="0" i="1" dirty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400" b="0" i="1" dirty="0">
                            <a:latin typeface="Cambria Math"/>
                          </a:rPr>
                          <m:t>𝑛𝑒𝑤</m:t>
                        </m:r>
                      </m:sup>
                    </m:sSubSup>
                    <m:r>
                      <a:rPr lang="en-US" sz="1400" b="0" i="1" dirty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400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400" b="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400" b="0" i="1">
                            <a:latin typeface="Cambria Math"/>
                          </a:rPr>
                          <m:t>𝑛𝑒𝑤</m:t>
                        </m:r>
                      </m:sup>
                    </m:sSubSup>
                    <m:r>
                      <a:rPr lang="en-US" sz="1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>
                            <a:latin typeface="Cambria Math"/>
                          </a:rPr>
                          <m:t>1−</m:t>
                        </m:r>
                        <m:r>
                          <a:rPr lang="en-US" sz="1400" b="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1400" b="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’</m:t>
                        </m:r>
                      </m:e>
                      <m:sup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𝑜𝑙𝑑</m:t>
                        </m:r>
                      </m:sup>
                    </m:sSup>
                    <m:r>
                      <a:rPr lang="en-US" sz="1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1400" i="1" dirty="0" err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</m:e>
                      <m:sup>
                        <m:r>
                          <a:rPr lang="en-US" sz="1400" i="1" dirty="0" err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𝑛𝑒</m:t>
                        </m:r>
                        <m:r>
                          <a:rPr lang="en-US" sz="1400" i="1" dirty="0" err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F9CC40-EBBC-5ACC-C25D-27424233D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52" y="3003218"/>
                <a:ext cx="5153891" cy="3310458"/>
              </a:xfrm>
              <a:prstGeom prst="rect">
                <a:avLst/>
              </a:prstGeom>
              <a:blipFill>
                <a:blip r:embed="rId3"/>
                <a:stretch>
                  <a:fillRect l="-244"/>
                </a:stretch>
              </a:blipFill>
              <a:ln w="38100">
                <a:solidFill>
                  <a:srgbClr val="C40C6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44AEBB-DBF5-CA3B-8F92-86C9C76AAC87}"/>
                  </a:ext>
                </a:extLst>
              </p:cNvPr>
              <p:cNvSpPr txBox="1"/>
              <p:nvPr/>
            </p:nvSpPr>
            <p:spPr>
              <a:xfrm>
                <a:off x="3475953" y="5668383"/>
                <a:ext cx="2297875" cy="401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C40C67"/>
                    </a:solidFill>
                  </a:rPr>
                  <a:t>where: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40C67"/>
                        </a:solidFill>
                        <a:latin typeface="Cambria Math"/>
                      </a:rPr>
                      <m:t>𝑆</m:t>
                    </m:r>
                    <m:r>
                      <a:rPr lang="en-US" sz="1800" i="1">
                        <a:solidFill>
                          <a:srgbClr val="C40C67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C40C67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40C67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1800" i="1">
                                <a:solidFill>
                                  <a:srgbClr val="C40C67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40C67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C40C67"/>
                                </a:solidFill>
                                <a:latin typeface="Cambria Math"/>
                              </a:rPr>
                              <m:t>𝑛𝑒𝑤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44AEBB-DBF5-CA3B-8F92-86C9C76AA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53" y="5668383"/>
                <a:ext cx="2297875" cy="401648"/>
              </a:xfrm>
              <a:prstGeom prst="rect">
                <a:avLst/>
              </a:prstGeom>
              <a:blipFill>
                <a:blip r:embed="rId4"/>
                <a:stretch>
                  <a:fillRect l="-2198" t="-103030" b="-14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313A99-0BF2-96BD-C1F0-31BE2D74FA92}"/>
              </a:ext>
            </a:extLst>
          </p:cNvPr>
          <p:cNvSpPr txBox="1"/>
          <p:nvPr/>
        </p:nvSpPr>
        <p:spPr>
          <a:xfrm>
            <a:off x="6260716" y="5074169"/>
            <a:ext cx="247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  <a:cs typeface="Arial" pitchFamily="34" charset="0"/>
              </a:rPr>
              <a:t>If the graph has no dead-ends, then the amount of leaked PageRank is </a:t>
            </a:r>
            <a:r>
              <a:rPr lang="en-US" sz="1200" b="1" dirty="0">
                <a:solidFill>
                  <a:srgbClr val="C40C67"/>
                </a:solidFill>
                <a:cs typeface="Arial" pitchFamily="34" charset="0"/>
              </a:rPr>
              <a:t>1-</a:t>
            </a:r>
            <a:r>
              <a:rPr lang="el-GR" sz="1200" b="1" dirty="0">
                <a:solidFill>
                  <a:srgbClr val="C40C67"/>
                </a:solidFill>
                <a:cs typeface="Arial" pitchFamily="34" charset="0"/>
              </a:rPr>
              <a:t>β</a:t>
            </a:r>
            <a:endParaRPr lang="en-US" sz="1200" dirty="0">
              <a:solidFill>
                <a:srgbClr val="C40C67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D78E41-90F3-3438-A602-D8634E53FF1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475953" y="5397335"/>
            <a:ext cx="2784763" cy="36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5C1717-622F-52D9-2C64-9B4C11EAD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36582"/>
              </p:ext>
            </p:extLst>
          </p:nvPr>
        </p:nvGraphicFramePr>
        <p:xfrm>
          <a:off x="1927412" y="1784478"/>
          <a:ext cx="519133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133">
                  <a:extLst>
                    <a:ext uri="{9D8B030D-6E8A-4147-A177-3AD203B41FA5}">
                      <a16:colId xmlns:a16="http://schemas.microsoft.com/office/drawing/2014/main" val="3766472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18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01327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713FED-2F9C-6A82-4CCD-A6A55F5BF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63932"/>
              </p:ext>
            </p:extLst>
          </p:nvPr>
        </p:nvGraphicFramePr>
        <p:xfrm>
          <a:off x="2446545" y="1781876"/>
          <a:ext cx="727393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393">
                  <a:extLst>
                    <a:ext uri="{9D8B030D-6E8A-4147-A177-3AD203B41FA5}">
                      <a16:colId xmlns:a16="http://schemas.microsoft.com/office/drawing/2014/main" val="842305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0.2875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2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0.7125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9595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94E2D9-7BF9-1811-129C-502BF01C2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0488"/>
              </p:ext>
            </p:extLst>
          </p:nvPr>
        </p:nvGraphicFramePr>
        <p:xfrm>
          <a:off x="3180752" y="1780345"/>
          <a:ext cx="100361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618">
                  <a:extLst>
                    <a:ext uri="{9D8B030D-6E8A-4147-A177-3AD203B41FA5}">
                      <a16:colId xmlns:a16="http://schemas.microsoft.com/office/drawing/2014/main" val="869701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0.3778125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0.6221875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005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D3BDAF-F836-6CE5-4EFD-55D27FC17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40022"/>
              </p:ext>
            </p:extLst>
          </p:nvPr>
        </p:nvGraphicFramePr>
        <p:xfrm>
          <a:off x="4191184" y="1782095"/>
          <a:ext cx="1411687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693">
                  <a:extLst>
                    <a:ext uri="{9D8B030D-6E8A-4147-A177-3AD203B41FA5}">
                      <a16:colId xmlns:a16="http://schemas.microsoft.com/office/drawing/2014/main" val="1708164890"/>
                    </a:ext>
                  </a:extLst>
                </a:gridCol>
                <a:gridCol w="315994">
                  <a:extLst>
                    <a:ext uri="{9D8B030D-6E8A-4147-A177-3AD203B41FA5}">
                      <a16:colId xmlns:a16="http://schemas.microsoft.com/office/drawing/2014/main" val="4163156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0.33942969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0.66057031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767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5C8BD4-F235-5A75-9D47-293D1705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Dead-end Example</a:t>
            </a: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D0631B68-836B-FC78-A8E3-BBD0837DF09A}"/>
              </a:ext>
            </a:extLst>
          </p:cNvPr>
          <p:cNvGrpSpPr/>
          <p:nvPr/>
        </p:nvGrpSpPr>
        <p:grpSpPr>
          <a:xfrm>
            <a:off x="6577695" y="1899497"/>
            <a:ext cx="1752600" cy="533400"/>
            <a:chOff x="5715000" y="2667000"/>
            <a:chExt cx="1752600" cy="5334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7E64603-08C5-8D7C-C9E4-A0169504A99A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6172200" y="2947277"/>
              <a:ext cx="838200" cy="245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B31B66-6DE0-8436-4192-E4CDB41E9610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F158F6-E150-FB3F-8644-4A1C187D3BB7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aphicFrame>
        <p:nvGraphicFramePr>
          <p:cNvPr id="16" name="Content Placeholder 23">
            <a:extLst>
              <a:ext uri="{FF2B5EF4-FFF2-40B4-BE49-F238E27FC236}">
                <a16:creationId xmlns:a16="http://schemas.microsoft.com/office/drawing/2014/main" id="{62E4D476-B39B-B8CA-A009-86535D817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77215"/>
              </p:ext>
            </p:extLst>
          </p:nvPr>
        </p:nvGraphicFramePr>
        <p:xfrm>
          <a:off x="6904428" y="2713174"/>
          <a:ext cx="1340802" cy="1004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142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8B284E-26B0-E9E9-FA07-C8D2406F9DFA}"/>
                  </a:ext>
                </a:extLst>
              </p:cNvPr>
              <p:cNvSpPr txBox="1"/>
              <p:nvPr/>
            </p:nvSpPr>
            <p:spPr>
              <a:xfrm>
                <a:off x="533747" y="1745144"/>
                <a:ext cx="1313052" cy="81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8B284E-26B0-E9E9-FA07-C8D2406F9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7" y="1745144"/>
                <a:ext cx="1313052" cy="81208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7311DD-9BA5-8295-6F01-663A39B5A7EE}"/>
                  </a:ext>
                </a:extLst>
              </p:cNvPr>
              <p:cNvSpPr txBox="1"/>
              <p:nvPr/>
            </p:nvSpPr>
            <p:spPr>
              <a:xfrm>
                <a:off x="720928" y="2806200"/>
                <a:ext cx="225174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×0+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×0=0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×1+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×0=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7311DD-9BA5-8295-6F01-663A39B5A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8" y="2806200"/>
                <a:ext cx="2251741" cy="898964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4C11FD-F332-6614-3786-0AB04E985C20}"/>
                  </a:ext>
                </a:extLst>
              </p:cNvPr>
              <p:cNvSpPr txBox="1"/>
              <p:nvPr/>
            </p:nvSpPr>
            <p:spPr>
              <a:xfrm>
                <a:off x="2972669" y="2810552"/>
                <a:ext cx="360502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=0.425+0.2875=0.7125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4C11FD-F332-6614-3786-0AB04E98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69" y="2810552"/>
                <a:ext cx="3605026" cy="898964"/>
              </a:xfrm>
              <a:prstGeom prst="rect">
                <a:avLst/>
              </a:prstGeom>
              <a:blipFill>
                <a:blip r:embed="rId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3355D7-00F3-7AE1-28E0-15FBF0A55FA6}"/>
                  </a:ext>
                </a:extLst>
              </p:cNvPr>
              <p:cNvSpPr txBox="1"/>
              <p:nvPr/>
            </p:nvSpPr>
            <p:spPr>
              <a:xfrm>
                <a:off x="720928" y="3792078"/>
                <a:ext cx="4572000" cy="611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>
                  <a:solidFill>
                    <a:srgbClr val="C40C67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×0.85=</m:t>
                    </m:r>
                  </m:oMath>
                </a14:m>
                <a:r>
                  <a:rPr lang="en-US" sz="1400" dirty="0">
                    <a:solidFill>
                      <a:srgbClr val="C40C67"/>
                    </a:solidFill>
                  </a:rPr>
                  <a:t> 0.425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3355D7-00F3-7AE1-28E0-15FBF0A55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8" y="3792078"/>
                <a:ext cx="4572000" cy="61196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9E51A8-15BB-491A-CA20-DC936512D187}"/>
                  </a:ext>
                </a:extLst>
              </p:cNvPr>
              <p:cNvSpPr txBox="1"/>
              <p:nvPr/>
            </p:nvSpPr>
            <p:spPr>
              <a:xfrm>
                <a:off x="720928" y="4486602"/>
                <a:ext cx="4572000" cy="500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=0.425,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0.575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=0.2875</m:t>
                      </m:r>
                    </m:oMath>
                  </m:oMathPara>
                </a14:m>
                <a:endParaRPr lang="en-US" sz="1400" b="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9E51A8-15BB-491A-CA20-DC936512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8" y="4486602"/>
                <a:ext cx="4572000" cy="500009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1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B3BC-4221-4797-4FCA-C1BD6ACE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D4CC4-1D85-A818-90E7-2ECEE5B7F6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Nodes: </a:t>
            </a:r>
            <a:r>
              <a:rPr lang="en-US" dirty="0">
                <a:solidFill>
                  <a:schemeClr val="accent3"/>
                </a:solidFill>
              </a:rPr>
              <a:t>Web pages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Edges: </a:t>
            </a:r>
            <a:r>
              <a:rPr lang="en-US" dirty="0">
                <a:solidFill>
                  <a:schemeClr val="accent3"/>
                </a:solidFill>
              </a:rPr>
              <a:t>Hyperlinks</a:t>
            </a:r>
          </a:p>
        </p:txBody>
      </p:sp>
      <p:pic>
        <p:nvPicPr>
          <p:cNvPr id="11268" name="Picture 4" descr="A web graph: (a) a graph with 50 nodes, the NodeRank range 2.87% ∼ 65.00%, and density 0.0380 and (b) a filtered graph with 27 nodes, the NodeRank range 7.47% ∼ 65.00%, and density 0.1062  ">
            <a:extLst>
              <a:ext uri="{FF2B5EF4-FFF2-40B4-BE49-F238E27FC236}">
                <a16:creationId xmlns:a16="http://schemas.microsoft.com/office/drawing/2014/main" id="{57630DF0-CAAF-CAC3-98DB-BFE1C414D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"/>
          <a:stretch>
            <a:fillRect/>
          </a:stretch>
        </p:blipFill>
        <p:spPr bwMode="auto">
          <a:xfrm>
            <a:off x="3658887" y="1416446"/>
            <a:ext cx="4670239" cy="46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28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164CDA-9429-424D-A5AD-BF9932C39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98927"/>
              </p:ext>
            </p:extLst>
          </p:nvPr>
        </p:nvGraphicFramePr>
        <p:xfrm>
          <a:off x="1855587" y="2163665"/>
          <a:ext cx="51913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133">
                  <a:extLst>
                    <a:ext uri="{9D8B030D-6E8A-4147-A177-3AD203B41FA5}">
                      <a16:colId xmlns:a16="http://schemas.microsoft.com/office/drawing/2014/main" val="591156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9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3635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03F318-90C6-3249-4F3A-0F67E1EF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4056"/>
              </p:ext>
            </p:extLst>
          </p:nvPr>
        </p:nvGraphicFramePr>
        <p:xfrm>
          <a:off x="2374720" y="2163665"/>
          <a:ext cx="72739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393">
                  <a:extLst>
                    <a:ext uri="{9D8B030D-6E8A-4147-A177-3AD203B41FA5}">
                      <a16:colId xmlns:a16="http://schemas.microsoft.com/office/drawing/2014/main" val="1439219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97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0.6167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0.3333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1475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8F73814-EF1F-C8C3-A372-4AB89040A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32276"/>
              </p:ext>
            </p:extLst>
          </p:nvPr>
        </p:nvGraphicFramePr>
        <p:xfrm>
          <a:off x="3106219" y="2163665"/>
          <a:ext cx="1083311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>
                  <a:extLst>
                    <a:ext uri="{9D8B030D-6E8A-4147-A177-3AD203B41FA5}">
                      <a16:colId xmlns:a16="http://schemas.microsoft.com/office/drawing/2014/main" val="2627023426"/>
                    </a:ext>
                  </a:extLst>
                </a:gridCol>
                <a:gridCol w="727393">
                  <a:extLst>
                    <a:ext uri="{9D8B030D-6E8A-4147-A177-3AD203B41FA5}">
                      <a16:colId xmlns:a16="http://schemas.microsoft.com/office/drawing/2014/main" val="3881873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8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0.4865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43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0.4635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7278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55FC56-C112-2A2C-9F4E-280EABE5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 Trap Example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0B0BEF18-8766-57F8-FD0F-41142719CEB3}"/>
              </a:ext>
            </a:extLst>
          </p:cNvPr>
          <p:cNvGrpSpPr/>
          <p:nvPr/>
        </p:nvGrpSpPr>
        <p:grpSpPr>
          <a:xfrm>
            <a:off x="5770070" y="4266351"/>
            <a:ext cx="1752600" cy="533400"/>
            <a:chOff x="5715000" y="2667000"/>
            <a:chExt cx="1752600" cy="5334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CB606CA-757C-6BF9-A661-75AA5F18E56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 flipV="1">
              <a:off x="6172200" y="2947277"/>
              <a:ext cx="838200" cy="245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AD1725-D6A9-299A-7571-BAD0FF883DB9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352DB6-20C8-6E4A-5FFF-F69B4D9AA08A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50037CC-4848-0184-FEE1-F921E54FE5DE}"/>
              </a:ext>
            </a:extLst>
          </p:cNvPr>
          <p:cNvSpPr/>
          <p:nvPr/>
        </p:nvSpPr>
        <p:spPr>
          <a:xfrm>
            <a:off x="6303470" y="3010708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8DDC8D-10A1-BC58-E3CA-110441EE7887}"/>
              </a:ext>
            </a:extLst>
          </p:cNvPr>
          <p:cNvCxnSpPr>
            <a:cxnSpLocks/>
            <a:stCxn id="6" idx="0"/>
            <a:endCxn id="8" idx="3"/>
          </p:cNvCxnSpPr>
          <p:nvPr/>
        </p:nvCxnSpPr>
        <p:spPr>
          <a:xfrm flipV="1">
            <a:off x="5998670" y="3400953"/>
            <a:ext cx="371755" cy="8653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110C6-F158-9EB3-0AD5-DB2C1209EDFC}"/>
              </a:ext>
            </a:extLst>
          </p:cNvPr>
          <p:cNvCxnSpPr>
            <a:cxnSpLocks/>
            <a:stCxn id="8" idx="4"/>
            <a:endCxn id="6" idx="7"/>
          </p:cNvCxnSpPr>
          <p:nvPr/>
        </p:nvCxnSpPr>
        <p:spPr>
          <a:xfrm flipH="1">
            <a:off x="6160315" y="3467908"/>
            <a:ext cx="371755" cy="8653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908A0B-9B8E-BE6A-7B39-30744E975950}"/>
                  </a:ext>
                </a:extLst>
              </p:cNvPr>
              <p:cNvSpPr txBox="1"/>
              <p:nvPr/>
            </p:nvSpPr>
            <p:spPr>
              <a:xfrm>
                <a:off x="483187" y="2043155"/>
                <a:ext cx="1398716" cy="1233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908A0B-9B8E-BE6A-7B39-30744E975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87" y="2043155"/>
                <a:ext cx="1398716" cy="1233030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ontent Placeholder 23">
            <a:extLst>
              <a:ext uri="{FF2B5EF4-FFF2-40B4-BE49-F238E27FC236}">
                <a16:creationId xmlns:a16="http://schemas.microsoft.com/office/drawing/2014/main" id="{78DB1575-7DBF-F7AA-3781-D603BD4E7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57348"/>
              </p:ext>
            </p:extLst>
          </p:nvPr>
        </p:nvGraphicFramePr>
        <p:xfrm>
          <a:off x="7065470" y="2789141"/>
          <a:ext cx="1340802" cy="1357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253">
                  <a:extLst>
                    <a:ext uri="{9D8B030D-6E8A-4147-A177-3AD203B41FA5}">
                      <a16:colId xmlns:a16="http://schemas.microsoft.com/office/drawing/2014/main" val="2291890251"/>
                    </a:ext>
                  </a:extLst>
                </a:gridCol>
                <a:gridCol w="354183">
                  <a:extLst>
                    <a:ext uri="{9D8B030D-6E8A-4147-A177-3AD203B41FA5}">
                      <a16:colId xmlns:a16="http://schemas.microsoft.com/office/drawing/2014/main" val="3188155428"/>
                    </a:ext>
                  </a:extLst>
                </a:gridCol>
                <a:gridCol w="354183">
                  <a:extLst>
                    <a:ext uri="{9D8B030D-6E8A-4147-A177-3AD203B41FA5}">
                      <a16:colId xmlns:a16="http://schemas.microsoft.com/office/drawing/2014/main" val="3137511766"/>
                    </a:ext>
                  </a:extLst>
                </a:gridCol>
                <a:gridCol w="354183">
                  <a:extLst>
                    <a:ext uri="{9D8B030D-6E8A-4147-A177-3AD203B41FA5}">
                      <a16:colId xmlns:a16="http://schemas.microsoft.com/office/drawing/2014/main" val="3816083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794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51715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855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1067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412BE3-3121-61AE-6DD6-405EC80B17A0}"/>
                  </a:ext>
                </a:extLst>
              </p:cNvPr>
              <p:cNvSpPr txBox="1"/>
              <p:nvPr/>
            </p:nvSpPr>
            <p:spPr>
              <a:xfrm>
                <a:off x="670368" y="3444613"/>
                <a:ext cx="6083385" cy="144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×0+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×0+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×0=0, 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×0+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∗0.85=0.5667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00" b="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00" b="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00" b="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i="1" dirty="0">
                    <a:solidFill>
                      <a:srgbClr val="C40C67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sz="1400" dirty="0">
                    <a:solidFill>
                      <a:srgbClr val="C40C6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Sup>
                      <m:sSubSup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∗0.85=0.</m:t>
                    </m:r>
                    <m:r>
                      <a:rPr lang="en-US" sz="1400" b="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2833</m:t>
                    </m:r>
                  </m:oMath>
                </a14:m>
                <a:endParaRPr lang="en-US" sz="140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412BE3-3121-61AE-6DD6-405EC80B1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8" y="3444613"/>
                <a:ext cx="6083385" cy="1442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215F94-E2E9-997F-262E-2E88B1F8D6BF}"/>
                  </a:ext>
                </a:extLst>
              </p:cNvPr>
              <p:cNvSpPr txBox="1"/>
              <p:nvPr/>
            </p:nvSpPr>
            <p:spPr>
              <a:xfrm>
                <a:off x="670368" y="4799751"/>
                <a:ext cx="3632469" cy="1315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=0.5667+0.05=0.6167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0.2833+0.05=0.3333</m:t>
                      </m:r>
                    </m:oMath>
                  </m:oMathPara>
                </a14:m>
                <a:endParaRPr lang="en-US" sz="1400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215F94-E2E9-997F-262E-2E88B1F8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8" y="4799751"/>
                <a:ext cx="3632469" cy="1315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1BD5-AC29-50A9-7BE6-29D387D0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Program for PageRank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5AFA1-8E73-89C2-3953-2CDCB27375A9}"/>
              </a:ext>
            </a:extLst>
          </p:cNvPr>
          <p:cNvSpPr txBox="1"/>
          <p:nvPr/>
        </p:nvSpPr>
        <p:spPr>
          <a:xfrm>
            <a:off x="367681" y="1850880"/>
            <a:ext cx="1103223" cy="1100301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B C D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A D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 A B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B 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774FA-CCC9-A888-A4B9-95C21FA34E40}"/>
              </a:ext>
            </a:extLst>
          </p:cNvPr>
          <p:cNvSpPr txBox="1"/>
          <p:nvPr/>
        </p:nvSpPr>
        <p:spPr>
          <a:xfrm>
            <a:off x="414955" y="2951181"/>
            <a:ext cx="735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Links.txt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09B83-A061-0D2A-89D7-0D68A7F647DF}"/>
              </a:ext>
            </a:extLst>
          </p:cNvPr>
          <p:cNvSpPr txBox="1"/>
          <p:nvPr/>
        </p:nvSpPr>
        <p:spPr>
          <a:xfrm>
            <a:off x="1879958" y="1850880"/>
            <a:ext cx="1103223" cy="1100301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1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1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 1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1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058DF-5999-D6E7-03CD-88FF83D2CF11}"/>
              </a:ext>
            </a:extLst>
          </p:cNvPr>
          <p:cNvSpPr txBox="1"/>
          <p:nvPr/>
        </p:nvSpPr>
        <p:spPr>
          <a:xfrm>
            <a:off x="1800691" y="2951181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Initial PageRank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405BDF0-13A3-0E6E-5226-7E68290076C5}"/>
              </a:ext>
            </a:extLst>
          </p:cNvPr>
          <p:cNvSpPr/>
          <p:nvPr/>
        </p:nvSpPr>
        <p:spPr>
          <a:xfrm>
            <a:off x="3392235" y="2178291"/>
            <a:ext cx="785446" cy="445477"/>
          </a:xfrm>
          <a:prstGeom prst="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AB48C-820B-531C-98C6-12DB8D404538}"/>
              </a:ext>
            </a:extLst>
          </p:cNvPr>
          <p:cNvSpPr txBox="1"/>
          <p:nvPr/>
        </p:nvSpPr>
        <p:spPr>
          <a:xfrm>
            <a:off x="4522002" y="1850880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1/3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 1/3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1/3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3BDA9-4758-5F08-0168-7650051E83E4}"/>
              </a:ext>
            </a:extLst>
          </p:cNvPr>
          <p:cNvSpPr txBox="1"/>
          <p:nvPr/>
        </p:nvSpPr>
        <p:spPr>
          <a:xfrm>
            <a:off x="4522002" y="2804987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1/2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1/2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0E302-DB8C-29CE-1253-7148F49C314D}"/>
              </a:ext>
            </a:extLst>
          </p:cNvPr>
          <p:cNvSpPr txBox="1"/>
          <p:nvPr/>
        </p:nvSpPr>
        <p:spPr>
          <a:xfrm>
            <a:off x="4522002" y="3759094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1/2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1/2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3F30E-F199-C000-1EB5-476045C2E191}"/>
              </a:ext>
            </a:extLst>
          </p:cNvPr>
          <p:cNvSpPr txBox="1"/>
          <p:nvPr/>
        </p:nvSpPr>
        <p:spPr>
          <a:xfrm>
            <a:off x="4522002" y="4713201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1/2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 1/2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DE018BE-3D43-BAD6-B08B-377794EC49B5}"/>
              </a:ext>
            </a:extLst>
          </p:cNvPr>
          <p:cNvSpPr/>
          <p:nvPr/>
        </p:nvSpPr>
        <p:spPr>
          <a:xfrm>
            <a:off x="5923233" y="3501330"/>
            <a:ext cx="942804" cy="445477"/>
          </a:xfrm>
          <a:prstGeom prst="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Reduce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A7E22-B480-D122-2A9E-86DF017AC289}"/>
              </a:ext>
            </a:extLst>
          </p:cNvPr>
          <p:cNvSpPr txBox="1"/>
          <p:nvPr/>
        </p:nvSpPr>
        <p:spPr>
          <a:xfrm>
            <a:off x="7164046" y="1850880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1/2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1/2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44715-8E5D-8E94-0FD2-C7B2618C2874}"/>
              </a:ext>
            </a:extLst>
          </p:cNvPr>
          <p:cNvSpPr txBox="1"/>
          <p:nvPr/>
        </p:nvSpPr>
        <p:spPr>
          <a:xfrm>
            <a:off x="7164045" y="2805945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1/3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1/2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1/2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F98F3-9847-A976-6F91-55189F9DE8B9}"/>
              </a:ext>
            </a:extLst>
          </p:cNvPr>
          <p:cNvSpPr txBox="1"/>
          <p:nvPr/>
        </p:nvSpPr>
        <p:spPr>
          <a:xfrm>
            <a:off x="7164045" y="3759094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 1/3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 1/2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E9576-3076-CDB8-905D-7F6BFAE698EB}"/>
              </a:ext>
            </a:extLst>
          </p:cNvPr>
          <p:cNvSpPr txBox="1"/>
          <p:nvPr/>
        </p:nvSpPr>
        <p:spPr>
          <a:xfrm>
            <a:off x="7164045" y="4713201"/>
            <a:ext cx="1103223" cy="846386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1/3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1/2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EC90D9-074A-3620-3B3E-ACAA073F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955" y="3724069"/>
            <a:ext cx="3443827" cy="26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77DC-3530-34FC-3431-4949649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Program for PageRank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70A87-3957-CFE4-E0B2-507899FC56C1}"/>
              </a:ext>
            </a:extLst>
          </p:cNvPr>
          <p:cNvSpPr txBox="1"/>
          <p:nvPr/>
        </p:nvSpPr>
        <p:spPr>
          <a:xfrm>
            <a:off x="409054" y="1686757"/>
            <a:ext cx="7187500" cy="1831271"/>
          </a:xfrm>
          <a:prstGeom prst="rect">
            <a:avLst/>
          </a:prstGeom>
          <a:solidFill>
            <a:srgbClr val="FFD6D5"/>
          </a:solidFill>
          <a:ln w="38100"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Map(key, value){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//key: a page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//value: PageRank of the page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page in Adj[key]: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emit(page, PR(key)/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(Adj[key])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61AE3C-EE9C-C6D4-FB6C-C713DAEC7189}"/>
                  </a:ext>
                </a:extLst>
              </p:cNvPr>
              <p:cNvSpPr txBox="1"/>
              <p:nvPr/>
            </p:nvSpPr>
            <p:spPr>
              <a:xfrm>
                <a:off x="409054" y="3820357"/>
                <a:ext cx="7187500" cy="2339102"/>
              </a:xfrm>
              <a:prstGeom prst="rect">
                <a:avLst/>
              </a:prstGeom>
              <a:solidFill>
                <a:srgbClr val="FFD6D5"/>
              </a:solidFill>
              <a:ln w="38100">
                <a:solidFill>
                  <a:srgbClr val="C40C6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Reduce(key, values){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//key: a page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//values: a list of page ranks from all its incoming pages</a:t>
                </a:r>
              </a:p>
              <a:p>
                <a:pPr>
                  <a:spcAft>
                    <a:spcPts val="300"/>
                  </a:spcAft>
                </a:pP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PR(key) = 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1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N</m:t>
                    </m:r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for each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pagerank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values: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PR(key) = PR(key) +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pagerank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emit(key, PR(key))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61AE3C-EE9C-C6D4-FB6C-C713DAEC7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4" y="3820357"/>
                <a:ext cx="7187500" cy="2339102"/>
              </a:xfrm>
              <a:prstGeom prst="rect">
                <a:avLst/>
              </a:prstGeom>
              <a:blipFill>
                <a:blip r:embed="rId2"/>
                <a:stretch>
                  <a:fillRect b="-1064"/>
                </a:stretch>
              </a:blipFill>
              <a:ln w="38100">
                <a:solidFill>
                  <a:srgbClr val="C40C6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8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DAA25-93E2-1FC6-9D19-9CAA47F5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596" y="2294022"/>
            <a:ext cx="7772400" cy="4450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F1199-86D1-2A00-2216-A4E29DC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Web as a Graph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B5AC38-18A7-6EEE-85D4-65E829E5B5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If we analyze our department webpage:</a:t>
            </a:r>
          </a:p>
          <a:p>
            <a:pPr marL="857237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www.polyu.edu.hk</a:t>
            </a:r>
            <a:r>
              <a:rPr lang="en-US" dirty="0"/>
              <a:t>/</a:t>
            </a:r>
            <a:r>
              <a:rPr lang="en-US" dirty="0" err="1"/>
              <a:t>dsai</a:t>
            </a:r>
            <a:r>
              <a:rPr lang="en-US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8E967-A30D-14EF-F752-2F63806E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092" y="4609707"/>
            <a:ext cx="1907593" cy="1922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CDC621-EBDD-5B9B-5652-8E625DD1D4D5}"/>
              </a:ext>
            </a:extLst>
          </p:cNvPr>
          <p:cNvSpPr txBox="1">
            <a:spLocks/>
          </p:cNvSpPr>
          <p:nvPr/>
        </p:nvSpPr>
        <p:spPr>
          <a:xfrm>
            <a:off x="367004" y="2770839"/>
            <a:ext cx="4412386" cy="1838868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Tx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46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rgbClr val="FF9300"/>
              </a:buClr>
              <a:buFont typeface="Wingdings" pitchFamily="2" charset="2"/>
              <a:buChar char="§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28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20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3012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03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795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86" indent="-171446" algn="l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sz="1200" dirty="0"/>
              <a:t>&gt; python3 </a:t>
            </a:r>
            <a:r>
              <a:rPr lang="en-HK" sz="1200" dirty="0" err="1"/>
              <a:t>site_graph.py</a:t>
            </a:r>
            <a:r>
              <a:rPr lang="en-HK" sz="1200" dirty="0"/>
              <a:t>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</a:t>
            </a:r>
          </a:p>
          <a:p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 from None</a:t>
            </a:r>
            <a:br>
              <a:rPr lang="en-HK" sz="1200" dirty="0"/>
            </a:br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/Sitemap from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</a:t>
            </a:r>
            <a:br>
              <a:rPr lang="en-HK" sz="1200" dirty="0"/>
            </a:br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/News-and-Events/News/2025/20250703-Welcome-Prof-Yang-Xingyi from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</a:t>
            </a:r>
            <a:br>
              <a:rPr lang="en-HK" sz="1200" dirty="0"/>
            </a:br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/News-and-Events/News/2025/20250624-IEEE-Best-Paper-Award from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/News-and-Events/News/2025/20250703-Welcome-Prof-Yang-Xingyi</a:t>
            </a:r>
            <a:br>
              <a:rPr lang="en-HK" sz="1200" dirty="0"/>
            </a:br>
            <a:r>
              <a:rPr lang="en-HK" sz="1200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3B9FB-4F99-285C-B4B7-7AF7476D75F6}"/>
              </a:ext>
            </a:extLst>
          </p:cNvPr>
          <p:cNvSpPr txBox="1"/>
          <p:nvPr/>
        </p:nvSpPr>
        <p:spPr>
          <a:xfrm>
            <a:off x="3549134" y="6167510"/>
            <a:ext cx="4805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You can try this: https://</a:t>
            </a:r>
            <a:r>
              <a:rPr lang="en-US" sz="1400" dirty="0" err="1">
                <a:solidFill>
                  <a:srgbClr val="C00000"/>
                </a:solidFill>
              </a:rPr>
              <a:t>github.com</a:t>
            </a:r>
            <a:r>
              <a:rPr lang="en-US" sz="1400" dirty="0">
                <a:solidFill>
                  <a:srgbClr val="C00000"/>
                </a:solidFill>
              </a:rPr>
              <a:t>/</a:t>
            </a:r>
            <a:r>
              <a:rPr lang="en-US" sz="1400" dirty="0" err="1">
                <a:solidFill>
                  <a:srgbClr val="C00000"/>
                </a:solidFill>
              </a:rPr>
              <a:t>tomlinsonk</a:t>
            </a:r>
            <a:r>
              <a:rPr lang="en-US" sz="1400" dirty="0">
                <a:solidFill>
                  <a:srgbClr val="C00000"/>
                </a:solidFill>
              </a:rPr>
              <a:t>/site-graph</a:t>
            </a:r>
          </a:p>
        </p:txBody>
      </p:sp>
    </p:spTree>
    <p:extLst>
      <p:ext uri="{BB962C8B-B14F-4D97-AF65-F5344CB8AC3E}">
        <p14:creationId xmlns:p14="http://schemas.microsoft.com/office/powerpoint/2010/main" val="260765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053A-9466-34C5-5573-A0D2384E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A5A6D-C7A3-A973-B80A-261545C165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12378"/>
            <a:ext cx="8367942" cy="5113541"/>
          </a:xfrm>
        </p:spPr>
        <p:txBody>
          <a:bodyPr>
            <a:normAutofit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How to organize the web?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First try: Human curated </a:t>
            </a:r>
            <a:r>
              <a:rPr lang="en-US" dirty="0">
                <a:solidFill>
                  <a:srgbClr val="C40C67"/>
                </a:solidFill>
              </a:rPr>
              <a:t>web directories (1994)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/>
              <a:t>Yahoo DMOZ, </a:t>
            </a:r>
            <a:r>
              <a:rPr lang="en-US" dirty="0" err="1"/>
              <a:t>LookSmart</a:t>
            </a:r>
            <a:r>
              <a:rPr lang="en-US" dirty="0"/>
              <a:t>, …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Second try: </a:t>
            </a:r>
            <a:r>
              <a:rPr lang="en-US" dirty="0">
                <a:solidFill>
                  <a:srgbClr val="C40C67"/>
                </a:solidFill>
              </a:rPr>
              <a:t>Web Search (</a:t>
            </a:r>
            <a:r>
              <a:rPr lang="en-HK" dirty="0">
                <a:solidFill>
                  <a:srgbClr val="C40C67"/>
                </a:solidFill>
              </a:rPr>
              <a:t>late 1990s - early 2000s)</a:t>
            </a:r>
            <a:endParaRPr lang="en-US" dirty="0">
              <a:solidFill>
                <a:srgbClr val="C40C67"/>
              </a:solidFill>
            </a:endParaRPr>
          </a:p>
          <a:p>
            <a:pPr marL="857237" lvl="2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857237" lvl="2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Information retrieval investigates: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/>
              <a:t>Find relevant docs in a small and trusted set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/>
              <a:t>E.g. Newspaper articles, Patents, etc.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But </a:t>
            </a:r>
            <a:r>
              <a:rPr lang="en-US" dirty="0">
                <a:solidFill>
                  <a:srgbClr val="C40C67"/>
                </a:solidFill>
              </a:rPr>
              <a:t>web is huge</a:t>
            </a:r>
            <a:r>
              <a:rPr lang="en-US" dirty="0"/>
              <a:t>, full of </a:t>
            </a:r>
            <a:r>
              <a:rPr lang="en-US" dirty="0">
                <a:solidFill>
                  <a:srgbClr val="C40C67"/>
                </a:solidFill>
              </a:rPr>
              <a:t>untrusted documents</a:t>
            </a:r>
            <a:r>
              <a:rPr lang="en-US" dirty="0"/>
              <a:t>, </a:t>
            </a:r>
            <a:r>
              <a:rPr lang="en-US" dirty="0">
                <a:solidFill>
                  <a:srgbClr val="C40C67"/>
                </a:solidFill>
              </a:rPr>
              <a:t>random things</a:t>
            </a:r>
            <a:r>
              <a:rPr lang="en-US" dirty="0"/>
              <a:t>, </a:t>
            </a:r>
            <a:r>
              <a:rPr lang="en-US" dirty="0">
                <a:solidFill>
                  <a:srgbClr val="C40C67"/>
                </a:solidFill>
              </a:rPr>
              <a:t>web spam</a:t>
            </a:r>
            <a:r>
              <a:rPr lang="en-US" dirty="0"/>
              <a:t>, etc.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F8BF62-E614-5817-C8E3-EBB2A3CD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60" y="1333543"/>
            <a:ext cx="2561141" cy="25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4C5120-9BC9-7A90-8C6F-2B809E214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77" y="3529135"/>
            <a:ext cx="3030415" cy="9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020C-3283-1F92-D573-97D3DC4C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Web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C4BF-9276-1B01-DCFB-3848EF17B7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49578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TWO challenges </a:t>
            </a:r>
            <a:r>
              <a:rPr lang="en-US" dirty="0"/>
              <a:t>of web search: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(1) Web contains </a:t>
            </a:r>
            <a:r>
              <a:rPr lang="en-US" dirty="0">
                <a:solidFill>
                  <a:schemeClr val="accent3"/>
                </a:solidFill>
              </a:rPr>
              <a:t>many source </a:t>
            </a:r>
            <a:r>
              <a:rPr lang="en-US" dirty="0"/>
              <a:t>of information.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Who to “trust”?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(2) What is the </a:t>
            </a:r>
            <a:r>
              <a:rPr lang="en-US" dirty="0">
                <a:solidFill>
                  <a:schemeClr val="accent3"/>
                </a:solidFill>
              </a:rPr>
              <a:t>”best” </a:t>
            </a:r>
            <a:r>
              <a:rPr lang="en-US" dirty="0"/>
              <a:t>answer to query ”IBM” ?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3"/>
                </a:solidFill>
              </a:rPr>
              <a:t>No single right answer</a:t>
            </a:r>
            <a:r>
              <a:rPr lang="en-US" dirty="0"/>
              <a:t>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Matches IBM’s copyright page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Matches many spam pages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Matches IBM Wikipedia article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3"/>
                </a:solidFill>
              </a:rPr>
              <a:t>May not match IBM home page!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… if IBM home page is mostly graphics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Google Shape;315;p10" descr="35f-ibm.png">
            <a:extLst>
              <a:ext uri="{FF2B5EF4-FFF2-40B4-BE49-F238E27FC236}">
                <a16:creationId xmlns:a16="http://schemas.microsoft.com/office/drawing/2014/main" id="{C854B1FA-DCB1-C5AD-CC99-407AA23904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0000" y="3783952"/>
            <a:ext cx="3654946" cy="1971535"/>
          </a:xfrm>
          <a:prstGeom prst="rect">
            <a:avLst/>
          </a:prstGeom>
          <a:noFill/>
          <a:ln w="9525" cap="flat" cmpd="sng">
            <a:solidFill>
              <a:srgbClr val="860908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748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</a:pPr>
            <a:r>
              <a:rPr lang="en-US" dirty="0">
                <a:sym typeface="Bookman Old Style"/>
              </a:rPr>
              <a:t>Example</a:t>
            </a:r>
            <a:r>
              <a:rPr lang="en-US" sz="3600" dirty="0">
                <a:ea typeface="Bookman Old Style"/>
                <a:cs typeface="Bookman Old Style"/>
                <a:sym typeface="Bookman Old Style"/>
              </a:rPr>
              <a:t>: </a:t>
            </a:r>
            <a:r>
              <a:rPr lang="en-US" sz="3600" dirty="0">
                <a:solidFill>
                  <a:srgbClr val="00B050"/>
                </a:solidFill>
                <a:ea typeface="Bookman Old Style"/>
                <a:cs typeface="Bookman Old Style"/>
                <a:sym typeface="Bookman Old Style"/>
              </a:rPr>
              <a:t>Good</a:t>
            </a:r>
            <a:r>
              <a:rPr lang="en-US" sz="3600" dirty="0">
                <a:ea typeface="Bookman Old Style"/>
                <a:cs typeface="Bookman Old Style"/>
                <a:sym typeface="Bookman Old Style"/>
              </a:rPr>
              <a:t>/</a:t>
            </a:r>
            <a:r>
              <a:rPr lang="en-US" sz="3600" dirty="0">
                <a:solidFill>
                  <a:srgbClr val="FF0000"/>
                </a:solidFill>
                <a:ea typeface="Bookman Old Style"/>
                <a:cs typeface="Bookman Old Style"/>
                <a:sym typeface="Bookman Old Style"/>
              </a:rPr>
              <a:t>Bad</a:t>
            </a:r>
            <a:r>
              <a:rPr lang="en-US" sz="3600" dirty="0">
                <a:ea typeface="Bookman Old Style"/>
                <a:cs typeface="Bookman Old Style"/>
                <a:sym typeface="Bookman Old Style"/>
              </a:rPr>
              <a:t>/Unknown</a:t>
            </a:r>
            <a:endParaRPr sz="3600" dirty="0"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0" name="Google Shape;180;p5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46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Good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Bad</a:t>
            </a:r>
            <a:r>
              <a:rPr lang="en-US" dirty="0"/>
              <a:t> and The Unknown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Good</a:t>
            </a:r>
            <a:r>
              <a:rPr lang="en-US" dirty="0"/>
              <a:t> nodes won’t point to </a:t>
            </a:r>
            <a:r>
              <a:rPr lang="en-US" dirty="0">
                <a:solidFill>
                  <a:srgbClr val="FF0000"/>
                </a:solidFill>
              </a:rPr>
              <a:t>Bad</a:t>
            </a:r>
            <a:r>
              <a:rPr lang="en-US" dirty="0"/>
              <a:t> nodes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-US" dirty="0"/>
              <a:t>All other combinations plausible</a:t>
            </a: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sp>
        <p:nvSpPr>
          <p:cNvPr id="181" name="Google Shape;181;p5"/>
          <p:cNvSpPr/>
          <p:nvPr/>
        </p:nvSpPr>
        <p:spPr>
          <a:xfrm>
            <a:off x="2560475" y="3919790"/>
            <a:ext cx="457200" cy="457200"/>
          </a:xfrm>
          <a:prstGeom prst="ellipse">
            <a:avLst/>
          </a:prstGeom>
          <a:solidFill>
            <a:srgbClr val="00A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4617875" y="3386390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3855875" y="4240465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4160675" y="5215190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5989475" y="3249865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5989475" y="430079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2941475" y="3233990"/>
            <a:ext cx="457200" cy="457200"/>
          </a:xfrm>
          <a:prstGeom prst="ellipse">
            <a:avLst/>
          </a:prstGeom>
          <a:solidFill>
            <a:srgbClr val="00A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2865275" y="4681790"/>
            <a:ext cx="457200" cy="457200"/>
          </a:xfrm>
          <a:prstGeom prst="ellipse">
            <a:avLst/>
          </a:prstGeom>
          <a:solidFill>
            <a:srgbClr val="00A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endParaRPr sz="18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770275" y="4148390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1265075" y="4148390"/>
            <a:ext cx="10186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00"/>
              </a:buClr>
              <a:buSzPts val="2400"/>
              <a:buFont typeface="Bookman Old Style"/>
              <a:buNone/>
            </a:pPr>
            <a:r>
              <a:rPr lang="en-US" sz="2400" b="0" i="0" u="none" strike="noStrike" cap="none" dirty="0">
                <a:solidFill>
                  <a:srgbClr val="00A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Good</a:t>
            </a:r>
            <a:endParaRPr dirty="0"/>
          </a:p>
        </p:txBody>
      </p:sp>
      <p:sp>
        <p:nvSpPr>
          <p:cNvPr id="191" name="Google Shape;191;p5"/>
          <p:cNvSpPr txBox="1"/>
          <p:nvPr/>
        </p:nvSpPr>
        <p:spPr>
          <a:xfrm>
            <a:off x="6675275" y="430079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ookman Old Style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Bad</a:t>
            </a:r>
            <a:endParaRPr dirty="0"/>
          </a:p>
        </p:txBody>
      </p:sp>
      <p:cxnSp>
        <p:nvCxnSpPr>
          <p:cNvPr id="192" name="Google Shape;192;p5"/>
          <p:cNvCxnSpPr>
            <a:stCxn id="181" idx="0"/>
            <a:endCxn id="187" idx="3"/>
          </p:cNvCxnSpPr>
          <p:nvPr/>
        </p:nvCxnSpPr>
        <p:spPr>
          <a:xfrm rot="10800000" flipH="1">
            <a:off x="2789075" y="3624290"/>
            <a:ext cx="219300" cy="2955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3" name="Google Shape;193;p5"/>
          <p:cNvCxnSpPr>
            <a:stCxn id="188" idx="0"/>
            <a:endCxn id="187" idx="4"/>
          </p:cNvCxnSpPr>
          <p:nvPr/>
        </p:nvCxnSpPr>
        <p:spPr>
          <a:xfrm rot="10800000" flipH="1">
            <a:off x="3093875" y="3691190"/>
            <a:ext cx="76200" cy="9906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4" name="Google Shape;194;p5"/>
          <p:cNvCxnSpPr>
            <a:stCxn id="185" idx="4"/>
            <a:endCxn id="186" idx="0"/>
          </p:cNvCxnSpPr>
          <p:nvPr/>
        </p:nvCxnSpPr>
        <p:spPr>
          <a:xfrm>
            <a:off x="6218075" y="3707065"/>
            <a:ext cx="0" cy="5937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5" name="Google Shape;195;p5"/>
          <p:cNvCxnSpPr>
            <a:stCxn id="189" idx="6"/>
            <a:endCxn id="186" idx="2"/>
          </p:cNvCxnSpPr>
          <p:nvPr/>
        </p:nvCxnSpPr>
        <p:spPr>
          <a:xfrm>
            <a:off x="5227475" y="4376990"/>
            <a:ext cx="762000" cy="1524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6" name="Google Shape;196;p5"/>
          <p:cNvCxnSpPr>
            <a:stCxn id="187" idx="5"/>
            <a:endCxn id="183" idx="0"/>
          </p:cNvCxnSpPr>
          <p:nvPr/>
        </p:nvCxnSpPr>
        <p:spPr>
          <a:xfrm>
            <a:off x="3331720" y="3624235"/>
            <a:ext cx="752700" cy="6162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7" name="Google Shape;197;p5"/>
          <p:cNvCxnSpPr>
            <a:stCxn id="182" idx="2"/>
            <a:endCxn id="187" idx="6"/>
          </p:cNvCxnSpPr>
          <p:nvPr/>
        </p:nvCxnSpPr>
        <p:spPr>
          <a:xfrm rot="10800000">
            <a:off x="3398675" y="3462590"/>
            <a:ext cx="1219200" cy="1524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8" name="Google Shape;198;p5"/>
          <p:cNvCxnSpPr>
            <a:stCxn id="185" idx="2"/>
            <a:endCxn id="182" idx="6"/>
          </p:cNvCxnSpPr>
          <p:nvPr/>
        </p:nvCxnSpPr>
        <p:spPr>
          <a:xfrm flipH="1">
            <a:off x="5075075" y="3478465"/>
            <a:ext cx="914400" cy="1365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9" name="Google Shape;199;p5"/>
          <p:cNvCxnSpPr>
            <a:stCxn id="189" idx="2"/>
            <a:endCxn id="183" idx="6"/>
          </p:cNvCxnSpPr>
          <p:nvPr/>
        </p:nvCxnSpPr>
        <p:spPr>
          <a:xfrm flipH="1">
            <a:off x="4313075" y="4376990"/>
            <a:ext cx="457200" cy="921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0" name="Google Shape;200;p5"/>
          <p:cNvCxnSpPr>
            <a:cxnSpLocks/>
            <a:stCxn id="186" idx="4"/>
            <a:endCxn id="184" idx="7"/>
          </p:cNvCxnSpPr>
          <p:nvPr/>
        </p:nvCxnSpPr>
        <p:spPr>
          <a:xfrm flipH="1">
            <a:off x="4550975" y="4757990"/>
            <a:ext cx="1667100" cy="5241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1" name="Google Shape;201;p5"/>
          <p:cNvCxnSpPr>
            <a:endCxn id="188" idx="6"/>
          </p:cNvCxnSpPr>
          <p:nvPr/>
        </p:nvCxnSpPr>
        <p:spPr>
          <a:xfrm rot="10800000">
            <a:off x="3322475" y="4910390"/>
            <a:ext cx="838200" cy="5493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2" name="Google Shape;202;p5"/>
          <p:cNvCxnSpPr>
            <a:stCxn id="188" idx="6"/>
            <a:endCxn id="183" idx="3"/>
          </p:cNvCxnSpPr>
          <p:nvPr/>
        </p:nvCxnSpPr>
        <p:spPr>
          <a:xfrm rot="10800000" flipH="1">
            <a:off x="3322475" y="4630790"/>
            <a:ext cx="600300" cy="2796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3" name="Google Shape;203;p5"/>
          <p:cNvCxnSpPr>
            <a:stCxn id="183" idx="4"/>
            <a:endCxn id="184" idx="0"/>
          </p:cNvCxnSpPr>
          <p:nvPr/>
        </p:nvCxnSpPr>
        <p:spPr>
          <a:xfrm>
            <a:off x="4084475" y="4697665"/>
            <a:ext cx="304800" cy="5175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4" name="Google Shape;204;p5"/>
          <p:cNvCxnSpPr>
            <a:stCxn id="189" idx="0"/>
            <a:endCxn id="182" idx="4"/>
          </p:cNvCxnSpPr>
          <p:nvPr/>
        </p:nvCxnSpPr>
        <p:spPr>
          <a:xfrm rot="10800000">
            <a:off x="4846475" y="3843590"/>
            <a:ext cx="152400" cy="304800"/>
          </a:xfrm>
          <a:prstGeom prst="straightConnector1">
            <a:avLst/>
          </a:prstGeom>
          <a:noFill/>
          <a:ln w="25400" cap="flat" cmpd="sng">
            <a:solidFill>
              <a:srgbClr val="437085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D100F2-74DD-462C-BBFE-2504278ADF72}">
  <ds:schemaRefs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230e9df3-be65-4c73-a93b-d1236ebd677e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32079</TotalTime>
  <Words>3429</Words>
  <Application>Microsoft Macintosh PowerPoint</Application>
  <PresentationFormat>On-screen Show (4:3)</PresentationFormat>
  <Paragraphs>1062</Paragraphs>
  <Slides>53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Segoe UI </vt:lpstr>
      <vt:lpstr>Arial</vt:lpstr>
      <vt:lpstr>Bookman Old Style</vt:lpstr>
      <vt:lpstr>Calibri</vt:lpstr>
      <vt:lpstr>Cambria Math</vt:lpstr>
      <vt:lpstr>Corbel</vt:lpstr>
      <vt:lpstr>Courier New</vt:lpstr>
      <vt:lpstr>Lucida Sans</vt:lpstr>
      <vt:lpstr>Raleway</vt:lpstr>
      <vt:lpstr>Symbol</vt:lpstr>
      <vt:lpstr>Times New Roman</vt:lpstr>
      <vt:lpstr>Wingdings</vt:lpstr>
      <vt:lpstr>powerpoint tutorial</vt:lpstr>
      <vt:lpstr>Equation</vt:lpstr>
      <vt:lpstr>PowerPoint Presentation</vt:lpstr>
      <vt:lpstr>Agenda</vt:lpstr>
      <vt:lpstr>World Wide Web (WWW)</vt:lpstr>
      <vt:lpstr>World Wide Web (WWW)</vt:lpstr>
      <vt:lpstr>Web as a Graph</vt:lpstr>
      <vt:lpstr>Web as a Graph</vt:lpstr>
      <vt:lpstr>Broad Questions</vt:lpstr>
      <vt:lpstr>Challenges of Web Search</vt:lpstr>
      <vt:lpstr>Example: Good/Bad/Unknown</vt:lpstr>
      <vt:lpstr>Links are everywhere</vt:lpstr>
      <vt:lpstr>Simple iterative logics</vt:lpstr>
      <vt:lpstr>Links as Votes</vt:lpstr>
      <vt:lpstr>Links as Votes</vt:lpstr>
      <vt:lpstr>Example: PageRank Score</vt:lpstr>
      <vt:lpstr>PageRank:  The “Flow” Formulation</vt:lpstr>
      <vt:lpstr>Simple Recursive Formulation</vt:lpstr>
      <vt:lpstr>Toy example</vt:lpstr>
      <vt:lpstr>PageRank: The “Flow” Model</vt:lpstr>
      <vt:lpstr>Solving the Flow Equations</vt:lpstr>
      <vt:lpstr>Solving the Flow Equations</vt:lpstr>
      <vt:lpstr>PageRank: Matrix Formulation</vt:lpstr>
      <vt:lpstr>Rank Vector</vt:lpstr>
      <vt:lpstr>Power Iteration Method</vt:lpstr>
      <vt:lpstr>Solving by Power Iteration</vt:lpstr>
      <vt:lpstr>Power Iteration Algorithm</vt:lpstr>
      <vt:lpstr>Another Example</vt:lpstr>
      <vt:lpstr>Random Walk Interpretation</vt:lpstr>
      <vt:lpstr>The Stationary Distribution</vt:lpstr>
      <vt:lpstr>Simple Example</vt:lpstr>
      <vt:lpstr>Existence and Uniqueness</vt:lpstr>
      <vt:lpstr>PageRank:  The Google Formulation</vt:lpstr>
      <vt:lpstr>Questions of PageRank</vt:lpstr>
      <vt:lpstr>Does this converge?</vt:lpstr>
      <vt:lpstr>Does it converge to what you want ?</vt:lpstr>
      <vt:lpstr>Problems of PageRank</vt:lpstr>
      <vt:lpstr>Spider Traps Problem</vt:lpstr>
      <vt:lpstr>Solution: Teleports</vt:lpstr>
      <vt:lpstr>Dead Ends Problem</vt:lpstr>
      <vt:lpstr>Solution: Teleport again !</vt:lpstr>
      <vt:lpstr>Why Teleports solve the problems?</vt:lpstr>
      <vt:lpstr>Solution: Random Teleports</vt:lpstr>
      <vt:lpstr>The Google Matrix</vt:lpstr>
      <vt:lpstr>Random Teleport (β = 0.8)</vt:lpstr>
      <vt:lpstr>How do we compute the PageRank?</vt:lpstr>
      <vt:lpstr>MapReduce Program for PageRank</vt:lpstr>
      <vt:lpstr>Rearranging the Equation</vt:lpstr>
      <vt:lpstr>Sparse Matrix Formulation</vt:lpstr>
      <vt:lpstr>The complete algorithm</vt:lpstr>
      <vt:lpstr>Dead-end Example</vt:lpstr>
      <vt:lpstr>Spider Trap Example</vt:lpstr>
      <vt:lpstr>MapReduce Program for PageRank</vt:lpstr>
      <vt:lpstr>MapReduce Program for PageRank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101</cp:revision>
  <dcterms:created xsi:type="dcterms:W3CDTF">2022-08-24T19:45:33Z</dcterms:created>
  <dcterms:modified xsi:type="dcterms:W3CDTF">2026-03-17T02:49:26Z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