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91"/>
  </p:notesMasterIdLst>
  <p:handoutMasterIdLst>
    <p:handoutMasterId r:id="rId92"/>
  </p:handoutMasterIdLst>
  <p:sldIdLst>
    <p:sldId id="1938" r:id="rId5"/>
    <p:sldId id="269" r:id="rId6"/>
    <p:sldId id="290" r:id="rId7"/>
    <p:sldId id="291" r:id="rId8"/>
    <p:sldId id="293" r:id="rId9"/>
    <p:sldId id="337" r:id="rId10"/>
    <p:sldId id="297" r:id="rId11"/>
    <p:sldId id="2045" r:id="rId12"/>
    <p:sldId id="2053" r:id="rId13"/>
    <p:sldId id="2051" r:id="rId14"/>
    <p:sldId id="2052" r:id="rId15"/>
    <p:sldId id="2044" r:id="rId16"/>
    <p:sldId id="2048" r:id="rId17"/>
    <p:sldId id="2050" r:id="rId18"/>
    <p:sldId id="2054" r:id="rId19"/>
    <p:sldId id="336" r:id="rId20"/>
    <p:sldId id="307" r:id="rId21"/>
    <p:sldId id="356" r:id="rId22"/>
    <p:sldId id="2043" r:id="rId23"/>
    <p:sldId id="357" r:id="rId24"/>
    <p:sldId id="310" r:id="rId25"/>
    <p:sldId id="312" r:id="rId26"/>
    <p:sldId id="313" r:id="rId27"/>
    <p:sldId id="314" r:id="rId28"/>
    <p:sldId id="315" r:id="rId29"/>
    <p:sldId id="318" r:id="rId30"/>
    <p:sldId id="319" r:id="rId31"/>
    <p:sldId id="331" r:id="rId32"/>
    <p:sldId id="389" r:id="rId33"/>
    <p:sldId id="2063" r:id="rId34"/>
    <p:sldId id="2064" r:id="rId35"/>
    <p:sldId id="2065" r:id="rId36"/>
    <p:sldId id="2066" r:id="rId37"/>
    <p:sldId id="2002" r:id="rId38"/>
    <p:sldId id="736" r:id="rId39"/>
    <p:sldId id="2003" r:id="rId40"/>
    <p:sldId id="2001" r:id="rId41"/>
    <p:sldId id="2004" r:id="rId42"/>
    <p:sldId id="2056" r:id="rId43"/>
    <p:sldId id="2057" r:id="rId44"/>
    <p:sldId id="2058" r:id="rId45"/>
    <p:sldId id="2059" r:id="rId46"/>
    <p:sldId id="2005" r:id="rId47"/>
    <p:sldId id="2006" r:id="rId48"/>
    <p:sldId id="2007" r:id="rId49"/>
    <p:sldId id="2008" r:id="rId50"/>
    <p:sldId id="2055" r:id="rId51"/>
    <p:sldId id="2060" r:id="rId52"/>
    <p:sldId id="2061" r:id="rId53"/>
    <p:sldId id="2015" r:id="rId54"/>
    <p:sldId id="2019" r:id="rId55"/>
    <p:sldId id="2062" r:id="rId56"/>
    <p:sldId id="2023" r:id="rId57"/>
    <p:sldId id="2017" r:id="rId58"/>
    <p:sldId id="2018" r:id="rId59"/>
    <p:sldId id="2024" r:id="rId60"/>
    <p:sldId id="2026" r:id="rId61"/>
    <p:sldId id="2025" r:id="rId62"/>
    <p:sldId id="2027" r:id="rId63"/>
    <p:sldId id="2028" r:id="rId64"/>
    <p:sldId id="2029" r:id="rId65"/>
    <p:sldId id="2030" r:id="rId66"/>
    <p:sldId id="2031" r:id="rId67"/>
    <p:sldId id="2032" r:id="rId68"/>
    <p:sldId id="2033" r:id="rId69"/>
    <p:sldId id="2034" r:id="rId70"/>
    <p:sldId id="2035" r:id="rId71"/>
    <p:sldId id="2009" r:id="rId72"/>
    <p:sldId id="2016" r:id="rId73"/>
    <p:sldId id="2039" r:id="rId74"/>
    <p:sldId id="2036" r:id="rId75"/>
    <p:sldId id="2040" r:id="rId76"/>
    <p:sldId id="2041" r:id="rId77"/>
    <p:sldId id="2042" r:id="rId78"/>
    <p:sldId id="421" r:id="rId79"/>
    <p:sldId id="486" r:id="rId80"/>
    <p:sldId id="487" r:id="rId81"/>
    <p:sldId id="488" r:id="rId82"/>
    <p:sldId id="489" r:id="rId83"/>
    <p:sldId id="481" r:id="rId84"/>
    <p:sldId id="482" r:id="rId85"/>
    <p:sldId id="483" r:id="rId86"/>
    <p:sldId id="485" r:id="rId87"/>
    <p:sldId id="420" r:id="rId88"/>
    <p:sldId id="448" r:id="rId89"/>
    <p:sldId id="2000" r:id="rId9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25065E-90D7-1F40-8A00-6D832650E982}">
          <p14:sldIdLst>
            <p14:sldId id="1938"/>
            <p14:sldId id="269"/>
          </p14:sldIdLst>
        </p14:section>
        <p14:section name="Text Similarities" id="{BCBED969-922D-8F42-8BD5-77BABC181360}">
          <p14:sldIdLst>
            <p14:sldId id="290"/>
            <p14:sldId id="291"/>
            <p14:sldId id="293"/>
            <p14:sldId id="337"/>
            <p14:sldId id="297"/>
            <p14:sldId id="2045"/>
            <p14:sldId id="2053"/>
            <p14:sldId id="2051"/>
            <p14:sldId id="2052"/>
            <p14:sldId id="2044"/>
            <p14:sldId id="2048"/>
            <p14:sldId id="2050"/>
            <p14:sldId id="2054"/>
            <p14:sldId id="336"/>
          </p14:sldIdLst>
        </p14:section>
        <p14:section name="Token Similarities" id="{60F1D1C9-7045-B447-8F99-D12AD62F9D32}">
          <p14:sldIdLst>
            <p14:sldId id="307"/>
            <p14:sldId id="356"/>
            <p14:sldId id="2043"/>
            <p14:sldId id="357"/>
            <p14:sldId id="310"/>
            <p14:sldId id="312"/>
            <p14:sldId id="313"/>
            <p14:sldId id="314"/>
            <p14:sldId id="315"/>
            <p14:sldId id="318"/>
            <p14:sldId id="319"/>
          </p14:sldIdLst>
        </p14:section>
        <p14:section name="Hybrid Similarities" id="{2A454348-CEBF-CA47-88F7-9C762CF02DC9}">
          <p14:sldIdLst>
            <p14:sldId id="331"/>
            <p14:sldId id="389"/>
          </p14:sldIdLst>
        </p14:section>
        <p14:section name="Text Embedding" id="{98EAFF1D-9D03-3F44-866F-C238E33363A2}">
          <p14:sldIdLst>
            <p14:sldId id="2063"/>
            <p14:sldId id="2064"/>
            <p14:sldId id="2065"/>
            <p14:sldId id="2066"/>
            <p14:sldId id="2002"/>
            <p14:sldId id="736"/>
            <p14:sldId id="2003"/>
            <p14:sldId id="2001"/>
            <p14:sldId id="2004"/>
            <p14:sldId id="2056"/>
            <p14:sldId id="2057"/>
            <p14:sldId id="2058"/>
            <p14:sldId id="2059"/>
            <p14:sldId id="2005"/>
            <p14:sldId id="2006"/>
            <p14:sldId id="2007"/>
            <p14:sldId id="2008"/>
            <p14:sldId id="2055"/>
            <p14:sldId id="2060"/>
            <p14:sldId id="2061"/>
            <p14:sldId id="2015"/>
            <p14:sldId id="2019"/>
            <p14:sldId id="2062"/>
            <p14:sldId id="2023"/>
            <p14:sldId id="2017"/>
            <p14:sldId id="2018"/>
            <p14:sldId id="2024"/>
            <p14:sldId id="2026"/>
            <p14:sldId id="2025"/>
            <p14:sldId id="2027"/>
            <p14:sldId id="2028"/>
            <p14:sldId id="2029"/>
            <p14:sldId id="2030"/>
            <p14:sldId id="2031"/>
            <p14:sldId id="2032"/>
            <p14:sldId id="2033"/>
            <p14:sldId id="2034"/>
            <p14:sldId id="2035"/>
            <p14:sldId id="2009"/>
            <p14:sldId id="2016"/>
            <p14:sldId id="2039"/>
            <p14:sldId id="2036"/>
            <p14:sldId id="2040"/>
            <p14:sldId id="2041"/>
            <p14:sldId id="2042"/>
          </p14:sldIdLst>
        </p14:section>
        <p14:section name="Word Embedding Programming" id="{CE20241F-7CF8-6645-A11D-05CD1667C47B}">
          <p14:sldIdLst>
            <p14:sldId id="421"/>
            <p14:sldId id="486"/>
            <p14:sldId id="487"/>
            <p14:sldId id="488"/>
            <p14:sldId id="489"/>
            <p14:sldId id="481"/>
            <p14:sldId id="482"/>
            <p14:sldId id="483"/>
            <p14:sldId id="485"/>
            <p14:sldId id="420"/>
            <p14:sldId id="448"/>
            <p14:sldId id="20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C67"/>
    <a:srgbClr val="0000FF"/>
    <a:srgbClr val="F7D6D6"/>
    <a:srgbClr val="FFD6D5"/>
    <a:srgbClr val="6A205F"/>
    <a:srgbClr val="C7FFE9"/>
    <a:srgbClr val="FF2727"/>
    <a:srgbClr val="787800"/>
    <a:srgbClr val="FF7675"/>
    <a:srgbClr val="EEC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052914-A1EF-5B48-A913-4F8B1789B7DB}" v="18" dt="2026-03-10T03:37:56.3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4" autoAdjust="0"/>
    <p:restoredTop sz="95247" autoAdjust="0"/>
  </p:normalViewPr>
  <p:slideViewPr>
    <p:cSldViewPr snapToGrid="0">
      <p:cViewPr varScale="1">
        <p:scale>
          <a:sx n="100" d="100"/>
          <a:sy n="100" d="100"/>
        </p:scale>
        <p:origin x="184" y="10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394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theme" Target="theme/theme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viewProps" Target="viewProps.xml"/><Relationship Id="rId9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microsoft.com/office/2016/11/relationships/changesInfo" Target="changesInfos/changesInfo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presProps" Target="presProps.xml"/><Relationship Id="rId9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NG, Chi Kit Ken [DSAI]" userId="960785e9-9efa-43e3-981a-c495c07125dc" providerId="ADAL" clId="{0ACE0F11-CA0F-5A84-BFCB-F7A5E414E4DA}"/>
    <pc:docChg chg="undo redo custSel addSld delSld modSld sldOrd addSection delSection modSection">
      <pc:chgData name="FONG, Chi Kit Ken [DSAI]" userId="960785e9-9efa-43e3-981a-c495c07125dc" providerId="ADAL" clId="{0ACE0F11-CA0F-5A84-BFCB-F7A5E414E4DA}" dt="2026-03-10T03:37:56.321" v="34504" actId="20577"/>
      <pc:docMkLst>
        <pc:docMk/>
      </pc:docMkLst>
      <pc:sldChg chg="modSp add mod modClrScheme chgLayout">
        <pc:chgData name="FONG, Chi Kit Ken [DSAI]" userId="960785e9-9efa-43e3-981a-c495c07125dc" providerId="ADAL" clId="{0ACE0F11-CA0F-5A84-BFCB-F7A5E414E4DA}" dt="2026-03-10T02:11:46.286" v="34478" actId="255"/>
        <pc:sldMkLst>
          <pc:docMk/>
          <pc:sldMk cId="3686361820" sldId="307"/>
        </pc:sldMkLst>
        <pc:spChg chg="mod ord">
          <ac:chgData name="FONG, Chi Kit Ken [DSAI]" userId="960785e9-9efa-43e3-981a-c495c07125dc" providerId="ADAL" clId="{0ACE0F11-CA0F-5A84-BFCB-F7A5E414E4DA}" dt="2026-03-10T02:11:46.286" v="34478" actId="255"/>
          <ac:spMkLst>
            <pc:docMk/>
            <pc:sldMk cId="3686361820" sldId="307"/>
            <ac:spMk id="3" creationId="{422DC904-8F78-0F4A-BFE3-2E15D833387E}"/>
          </ac:spMkLst>
        </pc:spChg>
      </pc:sldChg>
      <pc:sldChg chg="modSp">
        <pc:chgData name="FONG, Chi Kit Ken [DSAI]" userId="960785e9-9efa-43e3-981a-c495c07125dc" providerId="ADAL" clId="{0ACE0F11-CA0F-5A84-BFCB-F7A5E414E4DA}" dt="2026-03-10T02:13:56.410" v="34493" actId="403"/>
        <pc:sldMkLst>
          <pc:docMk/>
          <pc:sldMk cId="1433477811" sldId="357"/>
        </pc:sldMkLst>
        <pc:spChg chg="mod">
          <ac:chgData name="FONG, Chi Kit Ken [DSAI]" userId="960785e9-9efa-43e3-981a-c495c07125dc" providerId="ADAL" clId="{0ACE0F11-CA0F-5A84-BFCB-F7A5E414E4DA}" dt="2026-03-10T02:13:56.410" v="34493" actId="403"/>
          <ac:spMkLst>
            <pc:docMk/>
            <pc:sldMk cId="1433477811" sldId="357"/>
            <ac:spMk id="3" creationId="{422DC904-8F78-0F4A-BFE3-2E15D833387E}"/>
          </ac:spMkLst>
        </pc:spChg>
      </pc:sldChg>
      <pc:sldChg chg="modSp mod">
        <pc:chgData name="FONG, Chi Kit Ken [DSAI]" userId="960785e9-9efa-43e3-981a-c495c07125dc" providerId="ADAL" clId="{0ACE0F11-CA0F-5A84-BFCB-F7A5E414E4DA}" dt="2026-03-10T02:56:53.235" v="34499" actId="20577"/>
        <pc:sldMkLst>
          <pc:docMk/>
          <pc:sldMk cId="2293977125" sldId="2005"/>
        </pc:sldMkLst>
        <pc:spChg chg="mod">
          <ac:chgData name="FONG, Chi Kit Ken [DSAI]" userId="960785e9-9efa-43e3-981a-c495c07125dc" providerId="ADAL" clId="{0ACE0F11-CA0F-5A84-BFCB-F7A5E414E4DA}" dt="2026-03-10T02:56:53.235" v="34499" actId="20577"/>
          <ac:spMkLst>
            <pc:docMk/>
            <pc:sldMk cId="2293977125" sldId="2005"/>
            <ac:spMk id="3" creationId="{7D784E70-B457-C063-8041-70DFAC389551}"/>
          </ac:spMkLst>
        </pc:spChg>
        <pc:picChg chg="mod">
          <ac:chgData name="FONG, Chi Kit Ken [DSAI]" userId="960785e9-9efa-43e3-981a-c495c07125dc" providerId="ADAL" clId="{0ACE0F11-CA0F-5A84-BFCB-F7A5E414E4DA}" dt="2026-03-10T02:56:29.121" v="34496" actId="14100"/>
          <ac:picMkLst>
            <pc:docMk/>
            <pc:sldMk cId="2293977125" sldId="2005"/>
            <ac:picMk id="4" creationId="{7A6559C6-27B1-059F-E966-9BBC3AEF1941}"/>
          </ac:picMkLst>
        </pc:picChg>
      </pc:sldChg>
      <pc:sldChg chg="modSp">
        <pc:chgData name="FONG, Chi Kit Ken [DSAI]" userId="960785e9-9efa-43e3-981a-c495c07125dc" providerId="ADAL" clId="{0ACE0F11-CA0F-5A84-BFCB-F7A5E414E4DA}" dt="2026-03-10T03:37:56.321" v="34504" actId="20577"/>
        <pc:sldMkLst>
          <pc:docMk/>
          <pc:sldMk cId="2870849287" sldId="2031"/>
        </pc:sldMkLst>
        <pc:spChg chg="mod">
          <ac:chgData name="FONG, Chi Kit Ken [DSAI]" userId="960785e9-9efa-43e3-981a-c495c07125dc" providerId="ADAL" clId="{0ACE0F11-CA0F-5A84-BFCB-F7A5E414E4DA}" dt="2026-03-10T03:36:40.597" v="34502" actId="20577"/>
          <ac:spMkLst>
            <pc:docMk/>
            <pc:sldMk cId="2870849287" sldId="2031"/>
            <ac:spMk id="32" creationId="{CD4AE75E-98D2-503D-0A60-9D568D077CF9}"/>
          </ac:spMkLst>
        </pc:spChg>
        <pc:spChg chg="mod">
          <ac:chgData name="FONG, Chi Kit Ken [DSAI]" userId="960785e9-9efa-43e3-981a-c495c07125dc" providerId="ADAL" clId="{0ACE0F11-CA0F-5A84-BFCB-F7A5E414E4DA}" dt="2026-03-10T03:37:12.244" v="34503" actId="20577"/>
          <ac:spMkLst>
            <pc:docMk/>
            <pc:sldMk cId="2870849287" sldId="2031"/>
            <ac:spMk id="33" creationId="{9D272ACB-13AF-3796-33C2-3C4FEDA62696}"/>
          </ac:spMkLst>
        </pc:spChg>
        <pc:spChg chg="mod">
          <ac:chgData name="FONG, Chi Kit Ken [DSAI]" userId="960785e9-9efa-43e3-981a-c495c07125dc" providerId="ADAL" clId="{0ACE0F11-CA0F-5A84-BFCB-F7A5E414E4DA}" dt="2026-03-10T03:37:56.321" v="34504" actId="20577"/>
          <ac:spMkLst>
            <pc:docMk/>
            <pc:sldMk cId="2870849287" sldId="2031"/>
            <ac:spMk id="35" creationId="{39C93E7D-ACE2-0186-E542-B1074FCAFDA3}"/>
          </ac:spMkLst>
        </pc:spChg>
      </pc:sldChg>
      <pc:sldChg chg="modSp mod">
        <pc:chgData name="FONG, Chi Kit Ken [DSAI]" userId="960785e9-9efa-43e3-981a-c495c07125dc" providerId="ADAL" clId="{0ACE0F11-CA0F-5A84-BFCB-F7A5E414E4DA}" dt="2026-03-10T02:13:03.992" v="34490" actId="20577"/>
        <pc:sldMkLst>
          <pc:docMk/>
          <pc:sldMk cId="4251501369" sldId="2043"/>
        </pc:sldMkLst>
        <pc:spChg chg="mod">
          <ac:chgData name="FONG, Chi Kit Ken [DSAI]" userId="960785e9-9efa-43e3-981a-c495c07125dc" providerId="ADAL" clId="{0ACE0F11-CA0F-5A84-BFCB-F7A5E414E4DA}" dt="2026-03-10T02:13:03.992" v="34490" actId="20577"/>
          <ac:spMkLst>
            <pc:docMk/>
            <pc:sldMk cId="4251501369" sldId="2043"/>
            <ac:spMk id="8" creationId="{61064103-80CA-77B8-66FF-F5807CE98BA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D96772-9817-D32D-CFDB-4082AEA13D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86172B-8397-3A88-9BA7-9C3DBC65BB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828F9-B03F-44CA-BF33-27494910E99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C08E2D-8C3D-B8DD-3F2A-AA9AE2C326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C741F-C3B9-696C-07A4-6B6C6E1BE0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5BC5F-DD29-48CA-B1A9-365C6504E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2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5F59B-C668-4011-983E-F315D5C6132D}" type="datetimeFigureOut">
              <a:rPr lang="en-US" smtClean="0"/>
              <a:t>3/10/26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F99F9-2769-4C52-8EE2-7278119F0A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2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31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8A461-6BD1-E340-A7A8-62B484C8AED9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13522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8A461-6BD1-E340-A7A8-62B484C8AED9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88699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8A461-6BD1-E340-A7A8-62B484C8AED9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495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8A461-6BD1-E340-A7A8-62B484C8AED9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23268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8A461-6BD1-E340-A7A8-62B484C8AED9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54620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8A461-6BD1-E340-A7A8-62B484C8AED9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95228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8A461-6BD1-E340-A7A8-62B484C8AED9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2837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8A461-6BD1-E340-A7A8-62B484C8AED9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34835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8A461-6BD1-E340-A7A8-62B484C8AED9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7040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8A461-6BD1-E340-A7A8-62B484C8AED9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5000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8A461-6BD1-E340-A7A8-62B484C8AED9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86332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8A461-6BD1-E340-A7A8-62B484C8AED9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1993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462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8A461-6BD1-E340-A7A8-62B484C8AED9}" type="slidenum">
              <a:rPr kumimoji="1" lang="zh-CN" altLang="en-US" smtClean="0"/>
              <a:t>75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2350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8A461-6BD1-E340-A7A8-62B484C8AED9}" type="slidenum">
              <a:rPr kumimoji="1" lang="zh-CN" altLang="en-US" smtClean="0"/>
              <a:t>84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300223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8A461-6BD1-E340-A7A8-62B484C8AED9}" type="slidenum">
              <a:rPr kumimoji="1" lang="zh-CN" altLang="en-US" smtClean="0"/>
              <a:t>85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0254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8A461-6BD1-E340-A7A8-62B484C8AED9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640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8A461-6BD1-E340-A7A8-62B484C8AED9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72679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8A461-6BD1-E340-A7A8-62B484C8AED9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38767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8A461-6BD1-E340-A7A8-62B484C8AED9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91387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724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the function does: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1. Lines 2-5:  The function starts by checking if `s1` is shorter than `s2`. If it is, it swaps them by recursively calling itself with `s2` and `s1` reversed (`</a:t>
            </a:r>
            <a:r>
              <a:rPr kumimoji="1" lang="en-US" altLang="zh-CN" dirty="0" err="1"/>
              <a:t>levenshtein_distance</a:t>
            </a:r>
            <a:r>
              <a:rPr kumimoji="1" lang="en-US" altLang="zh-CN" dirty="0"/>
              <a:t>(s2, s1)`). If `s2` is an empty string, it returns the length of `s1` which is the number of deletions needed to transform `s1` into an empty string.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2. Line 7: Creates a list named `</a:t>
            </a:r>
            <a:r>
              <a:rPr kumimoji="1" lang="en-US" altLang="zh-CN" dirty="0" err="1"/>
              <a:t>previous_row</a:t>
            </a:r>
            <a:r>
              <a:rPr kumimoji="1" lang="en-US" altLang="zh-CN" dirty="0"/>
              <a:t>` representing the </a:t>
            </a:r>
            <a:r>
              <a:rPr kumimoji="1" lang="en-US" altLang="zh-CN" dirty="0" err="1"/>
              <a:t>Levenshtein</a:t>
            </a:r>
            <a:r>
              <a:rPr kumimoji="1" lang="en-US" altLang="zh-CN" dirty="0"/>
              <a:t> distance from every character in `s2` to an empty string.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3. Lines 8-16: The function then iterates over every character `c1` in `s1` (along with its index `</a:t>
            </a:r>
            <a:r>
              <a:rPr kumimoji="1" lang="en-US" altLang="zh-CN" dirty="0" err="1"/>
              <a:t>i</a:t>
            </a:r>
            <a:r>
              <a:rPr kumimoji="1" lang="en-US" altLang="zh-CN" dirty="0"/>
              <a:t>`). For each character, it creates a new list `</a:t>
            </a:r>
            <a:r>
              <a:rPr kumimoji="1" lang="en-US" altLang="zh-CN" dirty="0" err="1"/>
              <a:t>current_row</a:t>
            </a:r>
            <a:r>
              <a:rPr kumimoji="1" lang="en-US" altLang="zh-CN" dirty="0"/>
              <a:t>`, which will represent the </a:t>
            </a:r>
            <a:r>
              <a:rPr kumimoji="1" lang="en-US" altLang="zh-CN" dirty="0" err="1"/>
              <a:t>Levenshtein</a:t>
            </a:r>
            <a:r>
              <a:rPr kumimoji="1" lang="en-US" altLang="zh-CN" dirty="0"/>
              <a:t> distance from substrings of `s1` to `s2`.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4. Lines 9-14: For each `</a:t>
            </a:r>
            <a:r>
              <a:rPr kumimoji="1" lang="en-US" altLang="zh-CN" dirty="0" err="1"/>
              <a:t>current_row</a:t>
            </a:r>
            <a:r>
              <a:rPr kumimoji="1" lang="en-US" altLang="zh-CN" dirty="0"/>
              <a:t>`, it iterates over every character `c2` in `s2` (along with its index `j`). For each pair of characters `c1` and `c2`, it computes the cost of insertion, deletion, and substitution operations and appends the minimum cost to the `</a:t>
            </a:r>
            <a:r>
              <a:rPr kumimoji="1" lang="en-US" altLang="zh-CN" dirty="0" err="1"/>
              <a:t>current_row</a:t>
            </a:r>
            <a:r>
              <a:rPr kumimoji="1" lang="en-US" altLang="zh-CN" dirty="0"/>
              <a:t>` list.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5. Line 15: After computing the entire `</a:t>
            </a:r>
            <a:r>
              <a:rPr kumimoji="1" lang="en-US" altLang="zh-CN" dirty="0" err="1"/>
              <a:t>current_row</a:t>
            </a:r>
            <a:r>
              <a:rPr kumimoji="1" lang="en-US" altLang="zh-CN" dirty="0"/>
              <a:t>`, it assigns `</a:t>
            </a:r>
            <a:r>
              <a:rPr kumimoji="1" lang="en-US" altLang="zh-CN" dirty="0" err="1"/>
              <a:t>current_row</a:t>
            </a:r>
            <a:r>
              <a:rPr kumimoji="1" lang="en-US" altLang="zh-CN" dirty="0"/>
              <a:t>` to `</a:t>
            </a:r>
            <a:r>
              <a:rPr kumimoji="1" lang="en-US" altLang="zh-CN" dirty="0" err="1"/>
              <a:t>previous_row</a:t>
            </a:r>
            <a:r>
              <a:rPr kumimoji="1" lang="en-US" altLang="zh-CN" dirty="0"/>
              <a:t>` for use in the next iteration.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6. Line 17: After all iterations, the function returns the last value in `</a:t>
            </a:r>
            <a:r>
              <a:rPr kumimoji="1" lang="en-US" altLang="zh-CN" dirty="0" err="1"/>
              <a:t>previous_row</a:t>
            </a:r>
            <a:r>
              <a:rPr kumimoji="1" lang="en-US" altLang="zh-CN" dirty="0"/>
              <a:t>`, which represents the </a:t>
            </a:r>
            <a:r>
              <a:rPr kumimoji="1" lang="en-US" altLang="zh-CN" dirty="0" err="1"/>
              <a:t>Levenshtein</a:t>
            </a:r>
            <a:r>
              <a:rPr kumimoji="1" lang="en-US" altLang="zh-CN" dirty="0"/>
              <a:t> distance between `s1` and `s2`.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So, for example, if you pass in "kitten" and "sitting" as `s1` and `s2`, the function will return 3, because you need at least three single-character edits to transform "kitten" into "sitting":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1. Replace "k" with "s".</a:t>
            </a:r>
          </a:p>
          <a:p>
            <a:r>
              <a:rPr kumimoji="1" lang="en-US" altLang="zh-CN" dirty="0"/>
              <a:t>2. Replace "e" with "</a:t>
            </a:r>
            <a:r>
              <a:rPr kumimoji="1" lang="en-US" altLang="zh-CN" dirty="0" err="1"/>
              <a:t>i</a:t>
            </a:r>
            <a:r>
              <a:rPr kumimoji="1" lang="en-US" altLang="zh-CN" dirty="0"/>
              <a:t>".</a:t>
            </a:r>
          </a:p>
          <a:p>
            <a:r>
              <a:rPr kumimoji="1" lang="en-US" altLang="zh-CN" dirty="0"/>
              <a:t>3. Append "g" to the end.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8A461-6BD1-E340-A7A8-62B484C8AED9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06707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8A461-6BD1-E340-A7A8-62B484C8AED9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1767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F993BB-6145-4D1C-B438-D1350312F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9557" y="2169539"/>
            <a:ext cx="3898380" cy="1764792"/>
          </a:xfrm>
        </p:spPr>
        <p:txBody>
          <a:bodyPr anchor="t">
            <a:noAutofit/>
          </a:bodyPr>
          <a:lstStyle>
            <a:lvl1pPr>
              <a:defRPr sz="36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4030515-78CF-D472-B3D6-9EE48BCA26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98342" y="3934331"/>
            <a:ext cx="3899755" cy="102412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D520E0A-9F3C-2B74-DA11-E0251E5A0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35846" y="1318569"/>
            <a:ext cx="389835" cy="389835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549B0E-9133-3CD2-5A20-A4BD09614750}"/>
              </a:ext>
            </a:extLst>
          </p:cNvPr>
          <p:cNvGrpSpPr/>
          <p:nvPr userDrawn="1"/>
        </p:nvGrpSpPr>
        <p:grpSpPr>
          <a:xfrm>
            <a:off x="201176" y="1586844"/>
            <a:ext cx="3898381" cy="3898381"/>
            <a:chOff x="492349" y="822706"/>
            <a:chExt cx="5439251" cy="543925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44AEFBC-64F2-936B-DCB9-CC545B781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2349" y="822706"/>
              <a:ext cx="5439251" cy="5439251"/>
            </a:xfrm>
            <a:prstGeom prst="ellips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9C3D3B6-D949-DCE6-1749-76AA5DC67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38840" y="5012346"/>
              <a:ext cx="837679" cy="837678"/>
            </a:xfrm>
            <a:prstGeom prst="ellipse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</p:grpSp>
      <p:sp>
        <p:nvSpPr>
          <p:cNvPr id="10" name="Freeform 12">
            <a:extLst>
              <a:ext uri="{FF2B5EF4-FFF2-40B4-BE49-F238E27FC236}">
                <a16:creationId xmlns:a16="http://schemas.microsoft.com/office/drawing/2014/main" id="{A759B287-7ACD-CCB9-A26D-28CA3AE0F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90481" y="0"/>
            <a:ext cx="1499067" cy="1061910"/>
          </a:xfrm>
          <a:custGeom>
            <a:avLst/>
            <a:gdLst>
              <a:gd name="connsiteX0" fmla="*/ 70097 w 1499066"/>
              <a:gd name="connsiteY0" fmla="*/ 0 h 1061910"/>
              <a:gd name="connsiteX1" fmla="*/ 1428969 w 1499066"/>
              <a:gd name="connsiteY1" fmla="*/ 0 h 1061910"/>
              <a:gd name="connsiteX2" fmla="*/ 1440164 w 1499066"/>
              <a:gd name="connsiteY2" fmla="*/ 20625 h 1061910"/>
              <a:gd name="connsiteX3" fmla="*/ 1499066 w 1499066"/>
              <a:gd name="connsiteY3" fmla="*/ 312377 h 1061910"/>
              <a:gd name="connsiteX4" fmla="*/ 749533 w 1499066"/>
              <a:gd name="connsiteY4" fmla="*/ 1061910 h 1061910"/>
              <a:gd name="connsiteX5" fmla="*/ 0 w 1499066"/>
              <a:gd name="connsiteY5" fmla="*/ 312377 h 1061910"/>
              <a:gd name="connsiteX6" fmla="*/ 58902 w 1499066"/>
              <a:gd name="connsiteY6" fmla="*/ 20625 h 10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9066" h="1061910">
                <a:moveTo>
                  <a:pt x="70097" y="0"/>
                </a:moveTo>
                <a:lnTo>
                  <a:pt x="1428969" y="0"/>
                </a:lnTo>
                <a:lnTo>
                  <a:pt x="1440164" y="20625"/>
                </a:lnTo>
                <a:cubicBezTo>
                  <a:pt x="1478092" y="110298"/>
                  <a:pt x="1499066" y="208888"/>
                  <a:pt x="1499066" y="312377"/>
                </a:cubicBezTo>
                <a:cubicBezTo>
                  <a:pt x="1499066" y="726333"/>
                  <a:pt x="1163489" y="1061910"/>
                  <a:pt x="749533" y="1061910"/>
                </a:cubicBezTo>
                <a:cubicBezTo>
                  <a:pt x="335577" y="1061910"/>
                  <a:pt x="0" y="726333"/>
                  <a:pt x="0" y="312377"/>
                </a:cubicBezTo>
                <a:cubicBezTo>
                  <a:pt x="0" y="208888"/>
                  <a:pt x="20974" y="110298"/>
                  <a:pt x="58902" y="20625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EC075E2-093A-4845-BDC4-BD2FAA7A59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8319" y="1373479"/>
            <a:ext cx="4325112" cy="4325112"/>
          </a:xfrm>
          <a:noFill/>
        </p:spPr>
        <p:txBody>
          <a:bodyPr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6" name="Picture 15" descr="University Identity | The Hong Kong Polytechnic University">
            <a:extLst>
              <a:ext uri="{FF2B5EF4-FFF2-40B4-BE49-F238E27FC236}">
                <a16:creationId xmlns:a16="http://schemas.microsoft.com/office/drawing/2014/main" id="{1BBBEAE2-6B0F-71DF-4FC2-46AD2FF683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93" y="311569"/>
            <a:ext cx="1871244" cy="3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96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>
            <a:extLst>
              <a:ext uri="{FF2B5EF4-FFF2-40B4-BE49-F238E27FC236}">
                <a16:creationId xmlns:a16="http://schemas.microsoft.com/office/drawing/2014/main" id="{3444D42C-1BDD-684F-2ED7-CBF2B31F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1017"/>
            <a:ext cx="4348470" cy="5177077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266F6B-F29A-5957-62EB-27F8C2FA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1962" y="378865"/>
            <a:ext cx="610038" cy="813384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0AC709F-F9A3-D8F0-A42E-A2C94191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56716" y="5909845"/>
            <a:ext cx="298310" cy="397747"/>
          </a:xfrm>
          <a:prstGeom prst="ellipse">
            <a:avLst/>
          </a:prstGeom>
          <a:solidFill>
            <a:schemeClr val="accent6">
              <a:alpha val="3033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2386584"/>
            <a:ext cx="3627882" cy="210312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1280160"/>
            <a:ext cx="3847338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Footer Placeholder 18">
            <a:extLst>
              <a:ext uri="{FF2B5EF4-FFF2-40B4-BE49-F238E27FC236}">
                <a16:creationId xmlns:a16="http://schemas.microsoft.com/office/drawing/2014/main" id="{3914E26B-E8E4-55F2-CC5E-DD0D0AD5C8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4622" y="6126491"/>
            <a:ext cx="3086100" cy="365125"/>
          </a:xfrm>
        </p:spPr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5E2D1E-4C5D-A613-CB40-98902C0D832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97410" y="5671159"/>
            <a:ext cx="1788373" cy="118684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294A49EB-EEA6-1B79-F5DE-CFBFC6FFA2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095269" y="6190487"/>
            <a:ext cx="634966" cy="365760"/>
          </a:xfrm>
        </p:spPr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35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00630" y="2087278"/>
            <a:ext cx="2447180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68" y="3"/>
            <a:ext cx="1368449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74250" y="5908181"/>
            <a:ext cx="2284785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71" y="948393"/>
            <a:ext cx="315467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2386584"/>
            <a:ext cx="3627882" cy="210312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1280160"/>
            <a:ext cx="3847338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44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>
            <a:extLst>
              <a:ext uri="{FF2B5EF4-FFF2-40B4-BE49-F238E27FC236}">
                <a16:creationId xmlns:a16="http://schemas.microsoft.com/office/drawing/2014/main" id="{B016AB6E-3D8A-906E-416F-9B68623EA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84301" y="4482120"/>
            <a:ext cx="3959702" cy="2386909"/>
          </a:xfrm>
          <a:custGeom>
            <a:avLst/>
            <a:gdLst>
              <a:gd name="connsiteX0" fmla="*/ 3601541 w 5279603"/>
              <a:gd name="connsiteY0" fmla="*/ 0 h 2386909"/>
              <a:gd name="connsiteX1" fmla="*/ 5123083 w 5279603"/>
              <a:gd name="connsiteY1" fmla="*/ 307185 h 2386909"/>
              <a:gd name="connsiteX2" fmla="*/ 5279603 w 5279603"/>
              <a:gd name="connsiteY2" fmla="*/ 377947 h 2386909"/>
              <a:gd name="connsiteX3" fmla="*/ 5279603 w 5279603"/>
              <a:gd name="connsiteY3" fmla="*/ 2386909 h 2386909"/>
              <a:gd name="connsiteX4" fmla="*/ 0 w 5279603"/>
              <a:gd name="connsiteY4" fmla="*/ 2386909 h 2386909"/>
              <a:gd name="connsiteX5" fmla="*/ 78053 w 5279603"/>
              <a:gd name="connsiteY5" fmla="*/ 2214261 h 2386909"/>
              <a:gd name="connsiteX6" fmla="*/ 3601541 w 5279603"/>
              <a:gd name="connsiteY6" fmla="*/ 0 h 238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9603" h="2386909">
                <a:moveTo>
                  <a:pt x="3601541" y="0"/>
                </a:moveTo>
                <a:cubicBezTo>
                  <a:pt x="4141255" y="0"/>
                  <a:pt x="4655422" y="109382"/>
                  <a:pt x="5123083" y="307185"/>
                </a:cubicBezTo>
                <a:lnTo>
                  <a:pt x="5279603" y="377947"/>
                </a:lnTo>
                <a:lnTo>
                  <a:pt x="5279603" y="2386909"/>
                </a:lnTo>
                <a:lnTo>
                  <a:pt x="0" y="2386909"/>
                </a:lnTo>
                <a:lnTo>
                  <a:pt x="78053" y="2214261"/>
                </a:lnTo>
                <a:cubicBezTo>
                  <a:pt x="709351" y="904104"/>
                  <a:pt x="2049863" y="0"/>
                  <a:pt x="3601541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471EA21E-8904-9B80-6EAB-BA76819B4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41217" y="5875583"/>
            <a:ext cx="1124300" cy="993434"/>
          </a:xfrm>
          <a:custGeom>
            <a:avLst/>
            <a:gdLst>
              <a:gd name="connsiteX0" fmla="*/ 749533 w 1499066"/>
              <a:gd name="connsiteY0" fmla="*/ 0 h 993434"/>
              <a:gd name="connsiteX1" fmla="*/ 1499066 w 1499066"/>
              <a:gd name="connsiteY1" fmla="*/ 749533 h 993434"/>
              <a:gd name="connsiteX2" fmla="*/ 1483838 w 1499066"/>
              <a:gd name="connsiteY2" fmla="*/ 900590 h 993434"/>
              <a:gd name="connsiteX3" fmla="*/ 1455018 w 1499066"/>
              <a:gd name="connsiteY3" fmla="*/ 993434 h 993434"/>
              <a:gd name="connsiteX4" fmla="*/ 44048 w 1499066"/>
              <a:gd name="connsiteY4" fmla="*/ 993434 h 993434"/>
              <a:gd name="connsiteX5" fmla="*/ 15228 w 1499066"/>
              <a:gd name="connsiteY5" fmla="*/ 900590 h 993434"/>
              <a:gd name="connsiteX6" fmla="*/ 0 w 1499066"/>
              <a:gd name="connsiteY6" fmla="*/ 749533 h 993434"/>
              <a:gd name="connsiteX7" fmla="*/ 749533 w 1499066"/>
              <a:gd name="connsiteY7" fmla="*/ 0 h 99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066" h="993434">
                <a:moveTo>
                  <a:pt x="749533" y="0"/>
                </a:moveTo>
                <a:cubicBezTo>
                  <a:pt x="1163489" y="0"/>
                  <a:pt x="1499066" y="335577"/>
                  <a:pt x="1499066" y="749533"/>
                </a:cubicBezTo>
                <a:cubicBezTo>
                  <a:pt x="1499066" y="801278"/>
                  <a:pt x="1493823" y="851798"/>
                  <a:pt x="1483838" y="900590"/>
                </a:cubicBezTo>
                <a:lnTo>
                  <a:pt x="1455018" y="993434"/>
                </a:lnTo>
                <a:lnTo>
                  <a:pt x="44048" y="993434"/>
                </a:lnTo>
                <a:lnTo>
                  <a:pt x="15228" y="900590"/>
                </a:lnTo>
                <a:cubicBezTo>
                  <a:pt x="5244" y="851798"/>
                  <a:pt x="0" y="801278"/>
                  <a:pt x="0" y="749533"/>
                </a:cubicBezTo>
                <a:cubicBezTo>
                  <a:pt x="0" y="335577"/>
                  <a:pt x="335577" y="0"/>
                  <a:pt x="749533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0060" y="2002536"/>
            <a:ext cx="3771900" cy="4096512"/>
          </a:xfrm>
          <a:noFill/>
          <a:ln w="12700">
            <a:noFill/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2002536"/>
            <a:ext cx="3771900" cy="4096512"/>
          </a:xfrm>
          <a:noFill/>
          <a:ln w="12700">
            <a:noFill/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CB50393-ACAA-59FB-EDD9-D6A45246E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062" y="5824456"/>
            <a:ext cx="551281" cy="7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79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00630" y="2087278"/>
            <a:ext cx="2447180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68" y="3"/>
            <a:ext cx="1368449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74250" y="5908181"/>
            <a:ext cx="2284785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71" y="948393"/>
            <a:ext cx="315467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B5760B73-B111-FFDC-8074-91B4C106E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41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00630" y="2087278"/>
            <a:ext cx="2447180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68" y="3"/>
            <a:ext cx="1368449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74250" y="5908181"/>
            <a:ext cx="2284785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71" y="948393"/>
            <a:ext cx="315467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448933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 hasCustomPrompt="1"/>
          </p:nvPr>
        </p:nvSpPr>
        <p:spPr>
          <a:xfrm>
            <a:off x="893700" y="1831451"/>
            <a:ext cx="7586875" cy="47364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189" lvl="0" indent="-34289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 sz="1867">
                <a:solidFill>
                  <a:schemeClr val="dk1"/>
                </a:solidFill>
              </a:defRPr>
            </a:lvl1pPr>
            <a:lvl2pPr marL="914377" lvl="1" indent="-38099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000"/>
              <a:buChar char="○"/>
              <a:defRPr sz="1600">
                <a:solidFill>
                  <a:schemeClr val="dk1"/>
                </a:solidFill>
              </a:defRPr>
            </a:lvl2pPr>
            <a:lvl3pPr marL="1371566" lvl="2" indent="-38099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000"/>
              <a:buChar char="■"/>
              <a:defRPr sz="1600">
                <a:solidFill>
                  <a:schemeClr val="dk1"/>
                </a:solidFill>
              </a:defRPr>
            </a:lvl3pPr>
            <a:lvl4pPr marL="1828754" lvl="3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5943" lvl="4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131" lvl="5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320" lvl="6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509" lvl="7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697" lvl="8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Title 1</a:t>
            </a:r>
          </a:p>
          <a:p>
            <a:pPr lvl="1"/>
            <a:r>
              <a:rPr lang="en-US" dirty="0" err="1"/>
              <a:t>Dafasdfadsf</a:t>
            </a:r>
            <a:endParaRPr lang="en-US" dirty="0"/>
          </a:p>
          <a:p>
            <a:pPr lvl="1"/>
            <a:r>
              <a:rPr lang="en-US" dirty="0" err="1"/>
              <a:t>Asdfasd</a:t>
            </a:r>
            <a:endParaRPr lang="en-US" dirty="0"/>
          </a:p>
          <a:p>
            <a:pPr lvl="2"/>
            <a:r>
              <a:rPr lang="en-US" dirty="0" err="1"/>
              <a:t>dsfa</a:t>
            </a:r>
            <a:endParaRPr lang="en-US" dirty="0"/>
          </a:p>
          <a:p>
            <a:endParaRPr dirty="0"/>
          </a:p>
        </p:txBody>
      </p:sp>
      <p:sp>
        <p:nvSpPr>
          <p:cNvPr id="34" name="Google Shape;34;p5"/>
          <p:cNvSpPr/>
          <p:nvPr/>
        </p:nvSpPr>
        <p:spPr>
          <a:xfrm>
            <a:off x="7356367" y="6755100"/>
            <a:ext cx="8937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5" name="Google Shape;35;p5"/>
          <p:cNvSpPr/>
          <p:nvPr/>
        </p:nvSpPr>
        <p:spPr>
          <a:xfrm>
            <a:off x="8250314" y="6755100"/>
            <a:ext cx="8937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6" name="Google Shape;36;p5"/>
          <p:cNvSpPr/>
          <p:nvPr/>
        </p:nvSpPr>
        <p:spPr>
          <a:xfrm>
            <a:off x="2" y="6755100"/>
            <a:ext cx="8937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" name="Google Shape;37;p5"/>
          <p:cNvSpPr/>
          <p:nvPr/>
        </p:nvSpPr>
        <p:spPr>
          <a:xfrm>
            <a:off x="893711" y="6755100"/>
            <a:ext cx="6462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6262577"/>
            <a:ext cx="5487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E563C-F009-2B8B-0AC6-1E72B4297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99" y="477851"/>
            <a:ext cx="7586873" cy="114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639263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10426" y="2882400"/>
            <a:ext cx="57237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80990" algn="ctr" rtl="0">
              <a:spcBef>
                <a:spcPts val="600"/>
              </a:spcBef>
              <a:spcAft>
                <a:spcPts val="0"/>
              </a:spcAft>
              <a:buSzPts val="2400"/>
              <a:buChar char="▷"/>
              <a:defRPr i="1"/>
            </a:lvl1pPr>
            <a:lvl2pPr marL="914377" lvl="1" indent="-38099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566" lvl="2" indent="-38099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754" lvl="3" indent="-38099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5943" lvl="4" indent="-38099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131" lvl="5" indent="-38099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320" lvl="6" indent="-38099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509" lvl="7" indent="-38099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697" lvl="8" indent="-38099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1575225"/>
            <a:ext cx="19572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accent6"/>
                </a:solidFill>
              </a:rPr>
              <a:t>“</a:t>
            </a:r>
            <a:endParaRPr sz="9600" b="1">
              <a:solidFill>
                <a:schemeClr val="accent6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2132900"/>
            <a:ext cx="17103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7" name="Google Shape;27;p4"/>
          <p:cNvSpPr/>
          <p:nvPr/>
        </p:nvSpPr>
        <p:spPr>
          <a:xfrm>
            <a:off x="7434178" y="2132900"/>
            <a:ext cx="17103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8" name="Google Shape;28;p4"/>
          <p:cNvSpPr/>
          <p:nvPr/>
        </p:nvSpPr>
        <p:spPr>
          <a:xfrm>
            <a:off x="1" y="2132900"/>
            <a:ext cx="17103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9" name="Google Shape;29;p4"/>
          <p:cNvSpPr/>
          <p:nvPr/>
        </p:nvSpPr>
        <p:spPr>
          <a:xfrm>
            <a:off x="1710426" y="2132900"/>
            <a:ext cx="17103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910597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5BEC9516-95B6-310C-2652-36F601491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13795" y="6187712"/>
            <a:ext cx="389835" cy="389835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D0E065-0B41-7577-623E-6622A2E5101A}"/>
              </a:ext>
            </a:extLst>
          </p:cNvPr>
          <p:cNvSpPr/>
          <p:nvPr userDrawn="1"/>
        </p:nvSpPr>
        <p:spPr>
          <a:xfrm>
            <a:off x="133164" y="186431"/>
            <a:ext cx="8851038" cy="6516210"/>
          </a:xfrm>
          <a:prstGeom prst="rect">
            <a:avLst/>
          </a:prstGeom>
          <a:noFill/>
          <a:ln w="28575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pic>
        <p:nvPicPr>
          <p:cNvPr id="9" name="Picture 8" descr="University Identity | The Hong Kong Polytechnic University">
            <a:extLst>
              <a:ext uri="{FF2B5EF4-FFF2-40B4-BE49-F238E27FC236}">
                <a16:creationId xmlns:a16="http://schemas.microsoft.com/office/drawing/2014/main" id="{16662D3D-8A33-0441-1D94-CF99B5175A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93" y="311569"/>
            <a:ext cx="1871244" cy="3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94E881B-EC41-B0CC-7CFC-3C8D5E3AF79C}"/>
              </a:ext>
            </a:extLst>
          </p:cNvPr>
          <p:cNvGrpSpPr/>
          <p:nvPr userDrawn="1"/>
        </p:nvGrpSpPr>
        <p:grpSpPr>
          <a:xfrm>
            <a:off x="4558683" y="186431"/>
            <a:ext cx="163622" cy="6516210"/>
            <a:chOff x="6096000" y="327025"/>
            <a:chExt cx="0" cy="62039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44FF3E8-7A16-45D7-0B9D-696859B20B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6281057"/>
              <a:ext cx="0" cy="24991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75C94F7-D886-2920-EBBF-3E6B54BC15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27025"/>
              <a:ext cx="0" cy="24991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D6CFBD-BAD5-946E-3CAB-5D5920F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 anchor="t" anchorCtr="0">
            <a:normAutofit/>
          </a:bodyPr>
          <a:lstStyle>
            <a:lvl1pPr>
              <a:defRPr lang="en-US" sz="3600" b="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FE91ACBD-101E-31FD-DE75-0AF48A2BA2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8367942" cy="451951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  <a:lvl2pPr marL="171446" indent="-171446">
              <a:lnSpc>
                <a:spcPct val="100000"/>
              </a:lnSpc>
              <a:buClr>
                <a:schemeClr val="accent3"/>
              </a:buClr>
              <a:buSzPct val="120000"/>
              <a:buFont typeface="Wingdings" pitchFamily="2" charset="2"/>
              <a:buChar char="§"/>
              <a:defRPr sz="2000"/>
            </a:lvl2pPr>
            <a:lvl3pPr marL="514337" indent="-171446">
              <a:lnSpc>
                <a:spcPct val="100000"/>
              </a:lnSpc>
              <a:buClr>
                <a:srgbClr val="FF9300"/>
              </a:buClr>
              <a:buFont typeface="Wingdings" pitchFamily="2" charset="2"/>
              <a:buChar char="§"/>
              <a:defRPr sz="1800"/>
            </a:lvl3pPr>
            <a:lvl4pPr marL="857228" indent="-171446">
              <a:lnSpc>
                <a:spcPct val="100000"/>
              </a:lnSpc>
              <a:buFont typeface="Wingdings" pitchFamily="2" charset="2"/>
              <a:buChar char="§"/>
              <a:defRPr sz="1600"/>
            </a:lvl4pPr>
            <a:lvl5pPr marL="1200120" indent="-171446">
              <a:lnSpc>
                <a:spcPct val="100000"/>
              </a:lnSpc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D27AD0B-B30D-9C63-5F05-0190AE98D23A}"/>
              </a:ext>
            </a:extLst>
          </p:cNvPr>
          <p:cNvSpPr txBox="1">
            <a:spLocks/>
          </p:cNvSpPr>
          <p:nvPr userDrawn="1"/>
        </p:nvSpPr>
        <p:spPr>
          <a:xfrm>
            <a:off x="8413794" y="6205632"/>
            <a:ext cx="389833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1BC2EDA-D519-4F34-BF3F-BFFF500F4B03}" type="slidenum">
              <a:rPr lang="en-US" sz="1000" b="1" smtClean="0"/>
              <a:pPr algn="ctr"/>
              <a:t>‹#›</a:t>
            </a:fld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19510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392D540-E480-EF1B-28D4-D98C5FF63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1065237"/>
            <a:ext cx="1919240" cy="4939430"/>
          </a:xfrm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B61084-3519-70C6-F9CD-71E046FBC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3378" y="1065237"/>
            <a:ext cx="5337381" cy="4939430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200000"/>
              </a:lnSpc>
              <a:buNone/>
              <a:defRPr lang="en-US" sz="1200" kern="1200" cap="all" spc="225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557213" indent="-214313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200" kern="1200" cap="none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2pPr>
            <a:lvl3pPr marL="900113" indent="-214313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200" kern="1200" cap="none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3pPr>
            <a:lvl4pPr marL="1243013" indent="-214313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200" kern="1200" cap="none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4pPr>
            <a:lvl5pPr marL="1585913" indent="-214313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200" kern="1200" cap="none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D0E065-0B41-7577-623E-6622A2E5101A}"/>
              </a:ext>
            </a:extLst>
          </p:cNvPr>
          <p:cNvSpPr/>
          <p:nvPr userDrawn="1"/>
        </p:nvSpPr>
        <p:spPr>
          <a:xfrm>
            <a:off x="133164" y="186431"/>
            <a:ext cx="8851038" cy="6516210"/>
          </a:xfrm>
          <a:prstGeom prst="rect">
            <a:avLst/>
          </a:prstGeom>
          <a:noFill/>
          <a:ln w="28575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4E881B-EC41-B0CC-7CFC-3C8D5E3AF79C}"/>
              </a:ext>
            </a:extLst>
          </p:cNvPr>
          <p:cNvGrpSpPr/>
          <p:nvPr userDrawn="1"/>
        </p:nvGrpSpPr>
        <p:grpSpPr>
          <a:xfrm>
            <a:off x="2771192" y="186431"/>
            <a:ext cx="163622" cy="6516210"/>
            <a:chOff x="6096000" y="327025"/>
            <a:chExt cx="0" cy="62039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44FF3E8-7A16-45D7-0B9D-696859B20B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6281057"/>
              <a:ext cx="0" cy="24991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75C94F7-D886-2920-EBBF-3E6B54BC15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27025"/>
              <a:ext cx="0" cy="24991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 descr="University Identity | The Hong Kong Polytechnic University">
            <a:extLst>
              <a:ext uri="{FF2B5EF4-FFF2-40B4-BE49-F238E27FC236}">
                <a16:creationId xmlns:a16="http://schemas.microsoft.com/office/drawing/2014/main" id="{F2274D91-E1A0-3278-C33F-0820FC526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93" y="311569"/>
            <a:ext cx="1871244" cy="3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88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Media Placeholder 15">
            <a:extLst>
              <a:ext uri="{FF2B5EF4-FFF2-40B4-BE49-F238E27FC236}">
                <a16:creationId xmlns:a16="http://schemas.microsoft.com/office/drawing/2014/main" id="{0D165AF2-A462-FCF3-81AE-ADB955740CCB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80060" y="1847088"/>
            <a:ext cx="5568696" cy="3776472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5CA8910C-D8ED-5254-9603-C499A3F69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4862308" y="3881172"/>
            <a:ext cx="4281692" cy="2981809"/>
          </a:xfrm>
          <a:custGeom>
            <a:avLst/>
            <a:gdLst>
              <a:gd name="connsiteX0" fmla="*/ 2681883 w 4953666"/>
              <a:gd name="connsiteY0" fmla="*/ 4293658 h 4294315"/>
              <a:gd name="connsiteX1" fmla="*/ 2962801 w 4953666"/>
              <a:gd name="connsiteY1" fmla="*/ 4285537 h 4294315"/>
              <a:gd name="connsiteX2" fmla="*/ 4834127 w 4953666"/>
              <a:gd name="connsiteY2" fmla="*/ 3330444 h 4294315"/>
              <a:gd name="connsiteX3" fmla="*/ 4953666 w 4953666"/>
              <a:gd name="connsiteY3" fmla="*/ 3175947 h 4294315"/>
              <a:gd name="connsiteX4" fmla="*/ 4953666 w 4953666"/>
              <a:gd name="connsiteY4" fmla="*/ 0 h 4294315"/>
              <a:gd name="connsiteX5" fmla="*/ 481203 w 4953666"/>
              <a:gd name="connsiteY5" fmla="*/ 0 h 4294315"/>
              <a:gd name="connsiteX6" fmla="*/ 354529 w 4953666"/>
              <a:gd name="connsiteY6" fmla="*/ 200752 h 4294315"/>
              <a:gd name="connsiteX7" fmla="*/ 8771 w 4953666"/>
              <a:gd name="connsiteY7" fmla="*/ 1767440 h 4294315"/>
              <a:gd name="connsiteX8" fmla="*/ 2681883 w 4953666"/>
              <a:gd name="connsiteY8" fmla="*/ 4293658 h 429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3666" h="4294315">
                <a:moveTo>
                  <a:pt x="2681883" y="4293658"/>
                </a:moveTo>
                <a:cubicBezTo>
                  <a:pt x="2774620" y="4295683"/>
                  <a:pt x="2868342" y="4293047"/>
                  <a:pt x="2962801" y="4285537"/>
                </a:cubicBezTo>
                <a:cubicBezTo>
                  <a:pt x="3718476" y="4225460"/>
                  <a:pt x="4378268" y="3864871"/>
                  <a:pt x="4834127" y="3330444"/>
                </a:cubicBezTo>
                <a:lnTo>
                  <a:pt x="4953666" y="3175947"/>
                </a:lnTo>
                <a:lnTo>
                  <a:pt x="4953666" y="0"/>
                </a:lnTo>
                <a:lnTo>
                  <a:pt x="481203" y="0"/>
                </a:lnTo>
                <a:lnTo>
                  <a:pt x="354529" y="200752"/>
                </a:lnTo>
                <a:cubicBezTo>
                  <a:pt x="94175" y="660824"/>
                  <a:pt x="-36273" y="1200867"/>
                  <a:pt x="8771" y="1767440"/>
                </a:cubicBezTo>
                <a:cubicBezTo>
                  <a:pt x="121380" y="3183873"/>
                  <a:pt x="1290828" y="4263270"/>
                  <a:pt x="2681883" y="429365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0FCE207E-49DC-89F0-6C2E-AEDEB1A66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01104" y="1953087"/>
            <a:ext cx="742901" cy="802014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0" y="2715768"/>
            <a:ext cx="2523744" cy="301752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0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19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  <p15:guide id="3" orient="horz" pos="35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is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rm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8D76C9A2-7310-AC9A-D74B-465F4A04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59024" y="3432623"/>
            <a:ext cx="2690086" cy="3425381"/>
          </a:xfrm>
          <a:custGeom>
            <a:avLst/>
            <a:gdLst>
              <a:gd name="connsiteX0" fmla="*/ 2057400 w 3586781"/>
              <a:gd name="connsiteY0" fmla="*/ 0 h 3425381"/>
              <a:gd name="connsiteX1" fmla="*/ 3512202 w 3586781"/>
              <a:gd name="connsiteY1" fmla="*/ 602599 h 3425381"/>
              <a:gd name="connsiteX2" fmla="*/ 3586781 w 3586781"/>
              <a:gd name="connsiteY2" fmla="*/ 684657 h 3425381"/>
              <a:gd name="connsiteX3" fmla="*/ 3586781 w 3586781"/>
              <a:gd name="connsiteY3" fmla="*/ 3425381 h 3425381"/>
              <a:gd name="connsiteX4" fmla="*/ 523691 w 3586781"/>
              <a:gd name="connsiteY4" fmla="*/ 3425381 h 3425381"/>
              <a:gd name="connsiteX5" fmla="*/ 469810 w 3586781"/>
              <a:gd name="connsiteY5" fmla="*/ 3366098 h 3425381"/>
              <a:gd name="connsiteX6" fmla="*/ 0 w 3586781"/>
              <a:gd name="connsiteY6" fmla="*/ 2057400 h 3425381"/>
              <a:gd name="connsiteX7" fmla="*/ 2057400 w 3586781"/>
              <a:gd name="connsiteY7" fmla="*/ 0 h 34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6781" h="3425381">
                <a:moveTo>
                  <a:pt x="2057400" y="0"/>
                </a:moveTo>
                <a:cubicBezTo>
                  <a:pt x="2625535" y="0"/>
                  <a:pt x="3139885" y="230282"/>
                  <a:pt x="3512202" y="602599"/>
                </a:cubicBezTo>
                <a:lnTo>
                  <a:pt x="3586781" y="684657"/>
                </a:lnTo>
                <a:lnTo>
                  <a:pt x="3586781" y="3425381"/>
                </a:lnTo>
                <a:lnTo>
                  <a:pt x="523691" y="3425381"/>
                </a:lnTo>
                <a:lnTo>
                  <a:pt x="469810" y="3366098"/>
                </a:lnTo>
                <a:cubicBezTo>
                  <a:pt x="176310" y="3010458"/>
                  <a:pt x="0" y="2554519"/>
                  <a:pt x="0" y="2057400"/>
                </a:cubicBezTo>
                <a:cubicBezTo>
                  <a:pt x="0" y="921129"/>
                  <a:pt x="921129" y="0"/>
                  <a:pt x="2057400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7F2D7-0500-18AD-893F-3BFF96B94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8222" y="1953365"/>
            <a:ext cx="3862271" cy="368455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B05A4D-E9FB-4913-E53E-1DE2DC2D9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8702" y="6194372"/>
            <a:ext cx="292376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Freeform 1">
            <a:extLst>
              <a:ext uri="{FF2B5EF4-FFF2-40B4-BE49-F238E27FC236}">
                <a16:creationId xmlns:a16="http://schemas.microsoft.com/office/drawing/2014/main" id="{CC1FF5F2-E394-6897-C493-6584D74D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11328" y="-3167"/>
            <a:ext cx="990534" cy="996869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8D9022-B854-F233-7BEE-8185E402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2776" y="2891439"/>
            <a:ext cx="3137660" cy="2282229"/>
            <a:chOff x="6448201" y="2832180"/>
            <a:chExt cx="4483608" cy="213969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1459528-99D6-5A0F-AEFA-AC4E7BC126D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5AD794-5E76-98BF-3FC7-85579E09136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DD1146-913C-8E63-E619-A08A11AAF125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943E402-60F2-D003-3878-233462D26AA9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0478807-656D-4B2C-5C1E-4A08154F6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618098" y="2343183"/>
            <a:ext cx="357576" cy="283048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1.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2.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3.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4.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398" y="2454311"/>
            <a:ext cx="3418071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8398" y="3222369"/>
            <a:ext cx="3418071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8398" y="3992637"/>
            <a:ext cx="3418071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8398" y="4775296"/>
            <a:ext cx="3418071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28032" y="2002536"/>
            <a:ext cx="3840480" cy="368503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67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5AC3F0E-B550-5DF3-6FEE-B1EFAC15A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17050" y="3014462"/>
            <a:ext cx="482231" cy="642974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4B8B6206-1D28-8534-BE4D-6893F8FE6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63466" y="5988532"/>
            <a:ext cx="2215376" cy="883756"/>
          </a:xfrm>
          <a:custGeom>
            <a:avLst/>
            <a:gdLst>
              <a:gd name="connsiteX0" fmla="*/ 1476917 w 2953834"/>
              <a:gd name="connsiteY0" fmla="*/ 0 h 883756"/>
              <a:gd name="connsiteX1" fmla="*/ 2950639 w 2953834"/>
              <a:gd name="connsiteY1" fmla="*/ 877123 h 883756"/>
              <a:gd name="connsiteX2" fmla="*/ 2953834 w 2953834"/>
              <a:gd name="connsiteY2" fmla="*/ 883756 h 883756"/>
              <a:gd name="connsiteX3" fmla="*/ 0 w 2953834"/>
              <a:gd name="connsiteY3" fmla="*/ 883756 h 883756"/>
              <a:gd name="connsiteX4" fmla="*/ 3195 w 2953834"/>
              <a:gd name="connsiteY4" fmla="*/ 877123 h 883756"/>
              <a:gd name="connsiteX5" fmla="*/ 1476917 w 2953834"/>
              <a:gd name="connsiteY5" fmla="*/ 0 h 88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3834" h="883756">
                <a:moveTo>
                  <a:pt x="1476917" y="0"/>
                </a:moveTo>
                <a:cubicBezTo>
                  <a:pt x="2113290" y="0"/>
                  <a:pt x="2666825" y="354669"/>
                  <a:pt x="2950639" y="877123"/>
                </a:cubicBezTo>
                <a:lnTo>
                  <a:pt x="2953834" y="883756"/>
                </a:lnTo>
                <a:lnTo>
                  <a:pt x="0" y="883756"/>
                </a:lnTo>
                <a:lnTo>
                  <a:pt x="3195" y="877123"/>
                </a:lnTo>
                <a:cubicBezTo>
                  <a:pt x="287009" y="354669"/>
                  <a:pt x="840544" y="0"/>
                  <a:pt x="147691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5405D2-9527-BA12-A7AC-4B93151CC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63465" y="6069976"/>
            <a:ext cx="382540" cy="510053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A0CC5EDC-49D4-6111-36CB-3C8A2D02A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729572" cy="5630799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0060" y="2002536"/>
            <a:ext cx="3854196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28032" y="2002536"/>
            <a:ext cx="3840480" cy="3685032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22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82D433C4-79DD-42C5-9147-9E5DDECB6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8317" y="1377730"/>
            <a:ext cx="2743948" cy="5494558"/>
          </a:xfrm>
          <a:custGeom>
            <a:avLst/>
            <a:gdLst>
              <a:gd name="connsiteX0" fmla="*/ 3224347 w 3658597"/>
              <a:gd name="connsiteY0" fmla="*/ 0 h 5494558"/>
              <a:gd name="connsiteX1" fmla="*/ 3554018 w 3658597"/>
              <a:gd name="connsiteY1" fmla="*/ 16647 h 5494558"/>
              <a:gd name="connsiteX2" fmla="*/ 3658597 w 3658597"/>
              <a:gd name="connsiteY2" fmla="*/ 29936 h 5494558"/>
              <a:gd name="connsiteX3" fmla="*/ 3658597 w 3658597"/>
              <a:gd name="connsiteY3" fmla="*/ 5494558 h 5494558"/>
              <a:gd name="connsiteX4" fmla="*/ 935531 w 3658597"/>
              <a:gd name="connsiteY4" fmla="*/ 5494558 h 5494558"/>
              <a:gd name="connsiteX5" fmla="*/ 736284 w 3658597"/>
              <a:gd name="connsiteY5" fmla="*/ 5275331 h 5494558"/>
              <a:gd name="connsiteX6" fmla="*/ 0 w 3658597"/>
              <a:gd name="connsiteY6" fmla="*/ 3224347 h 5494558"/>
              <a:gd name="connsiteX7" fmla="*/ 3224347 w 3658597"/>
              <a:gd name="connsiteY7" fmla="*/ 0 h 54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597" h="5494558">
                <a:moveTo>
                  <a:pt x="3224347" y="0"/>
                </a:moveTo>
                <a:cubicBezTo>
                  <a:pt x="3335644" y="0"/>
                  <a:pt x="3445625" y="5639"/>
                  <a:pt x="3554018" y="16647"/>
                </a:cubicBezTo>
                <a:lnTo>
                  <a:pt x="3658597" y="29936"/>
                </a:lnTo>
                <a:lnTo>
                  <a:pt x="3658597" y="5494558"/>
                </a:lnTo>
                <a:lnTo>
                  <a:pt x="935531" y="5494558"/>
                </a:lnTo>
                <a:lnTo>
                  <a:pt x="736284" y="5275331"/>
                </a:lnTo>
                <a:cubicBezTo>
                  <a:pt x="276312" y="4717974"/>
                  <a:pt x="0" y="4003429"/>
                  <a:pt x="0" y="3224347"/>
                </a:cubicBezTo>
                <a:cubicBezTo>
                  <a:pt x="0" y="1443589"/>
                  <a:pt x="1443589" y="0"/>
                  <a:pt x="322434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B6078FDE-6CEC-993E-3339-544DEDA6A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8659" y="2"/>
            <a:ext cx="881701" cy="1651285"/>
          </a:xfrm>
          <a:custGeom>
            <a:avLst/>
            <a:gdLst>
              <a:gd name="connsiteX0" fmla="*/ 0 w 1858209"/>
              <a:gd name="connsiteY0" fmla="*/ 0 h 2610096"/>
              <a:gd name="connsiteX1" fmla="*/ 1532533 w 1858209"/>
              <a:gd name="connsiteY1" fmla="*/ 0 h 2610096"/>
              <a:gd name="connsiteX2" fmla="*/ 1579125 w 1858209"/>
              <a:gd name="connsiteY2" fmla="*/ 62307 h 2610096"/>
              <a:gd name="connsiteX3" fmla="*/ 1858209 w 1858209"/>
              <a:gd name="connsiteY3" fmla="*/ 975965 h 2610096"/>
              <a:gd name="connsiteX4" fmla="*/ 224078 w 1858209"/>
              <a:gd name="connsiteY4" fmla="*/ 2610096 h 2610096"/>
              <a:gd name="connsiteX5" fmla="*/ 56998 w 1858209"/>
              <a:gd name="connsiteY5" fmla="*/ 2601659 h 2610096"/>
              <a:gd name="connsiteX6" fmla="*/ 0 w 1858209"/>
              <a:gd name="connsiteY6" fmla="*/ 2592960 h 26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8209" h="2610096">
                <a:moveTo>
                  <a:pt x="0" y="0"/>
                </a:moveTo>
                <a:lnTo>
                  <a:pt x="1532533" y="0"/>
                </a:lnTo>
                <a:lnTo>
                  <a:pt x="1579125" y="62307"/>
                </a:lnTo>
                <a:cubicBezTo>
                  <a:pt x="1755324" y="323116"/>
                  <a:pt x="1858209" y="637525"/>
                  <a:pt x="1858209" y="975965"/>
                </a:cubicBezTo>
                <a:cubicBezTo>
                  <a:pt x="1858209" y="1878471"/>
                  <a:pt x="1126584" y="2610096"/>
                  <a:pt x="224078" y="2610096"/>
                </a:cubicBezTo>
                <a:cubicBezTo>
                  <a:pt x="167671" y="2610096"/>
                  <a:pt x="111932" y="2607238"/>
                  <a:pt x="56998" y="2601659"/>
                </a:cubicBezTo>
                <a:lnTo>
                  <a:pt x="0" y="259296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E6A9E29-841B-F63A-A4FB-958C2A39A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3045" y="4881007"/>
            <a:ext cx="1124299" cy="1499065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1E8E1F-3A86-62FC-58AB-E196456B4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344" y="1169293"/>
            <a:ext cx="292376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0060" y="2002536"/>
            <a:ext cx="3854196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2002536"/>
            <a:ext cx="3854196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 sz="12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+mj-lt"/>
              <a:buAutoNum type="arabicPeriod"/>
              <a:defRPr sz="12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44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EA15E1F6-FCC0-B1B8-8F0A-02FAAB3F0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74090" y="5422968"/>
            <a:ext cx="450734" cy="600979"/>
          </a:xfrm>
          <a:prstGeom prst="ellipse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8A0AB697-65DD-D82E-FD2B-BB10E141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" y="684942"/>
            <a:ext cx="4304479" cy="6173059"/>
          </a:xfrm>
          <a:custGeom>
            <a:avLst/>
            <a:gdLst>
              <a:gd name="connsiteX0" fmla="*/ 2105216 w 5739305"/>
              <a:gd name="connsiteY0" fmla="*/ 0 h 6173059"/>
              <a:gd name="connsiteX1" fmla="*/ 5739305 w 5739305"/>
              <a:gd name="connsiteY1" fmla="*/ 3634089 h 6173059"/>
              <a:gd name="connsiteX2" fmla="*/ 4909456 w 5739305"/>
              <a:gd name="connsiteY2" fmla="*/ 5945707 h 6173059"/>
              <a:gd name="connsiteX3" fmla="*/ 4702825 w 5739305"/>
              <a:gd name="connsiteY3" fmla="*/ 6173059 h 6173059"/>
              <a:gd name="connsiteX4" fmla="*/ 0 w 5739305"/>
              <a:gd name="connsiteY4" fmla="*/ 6173059 h 6173059"/>
              <a:gd name="connsiteX5" fmla="*/ 0 w 5739305"/>
              <a:gd name="connsiteY5" fmla="*/ 675505 h 6173059"/>
              <a:gd name="connsiteX6" fmla="*/ 73362 w 5739305"/>
              <a:gd name="connsiteY6" fmla="*/ 620646 h 6173059"/>
              <a:gd name="connsiteX7" fmla="*/ 2105216 w 5739305"/>
              <a:gd name="connsiteY7" fmla="*/ 0 h 617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9305" h="6173059">
                <a:moveTo>
                  <a:pt x="2105216" y="0"/>
                </a:moveTo>
                <a:cubicBezTo>
                  <a:pt x="4112268" y="0"/>
                  <a:pt x="5739305" y="1627037"/>
                  <a:pt x="5739305" y="3634089"/>
                </a:cubicBezTo>
                <a:cubicBezTo>
                  <a:pt x="5739305" y="4512174"/>
                  <a:pt x="5427880" y="5317522"/>
                  <a:pt x="4909456" y="5945707"/>
                </a:cubicBezTo>
                <a:lnTo>
                  <a:pt x="4702825" y="6173059"/>
                </a:lnTo>
                <a:lnTo>
                  <a:pt x="0" y="6173059"/>
                </a:lnTo>
                <a:lnTo>
                  <a:pt x="0" y="675505"/>
                </a:lnTo>
                <a:lnTo>
                  <a:pt x="73362" y="620646"/>
                </a:lnTo>
                <a:cubicBezTo>
                  <a:pt x="653367" y="228802"/>
                  <a:pt x="1352572" y="0"/>
                  <a:pt x="210521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DF637CE-F1AA-EB3D-67EB-815F56FF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25656" y="447697"/>
            <a:ext cx="1124299" cy="1499065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7F2D7-0500-18AD-893F-3BFF96B94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09295" y="1273862"/>
            <a:ext cx="3862271" cy="426405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2386584"/>
            <a:ext cx="3627882" cy="210312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3D01B9-382B-1FFC-B0E8-50A5B1AA5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66653" y="2000952"/>
            <a:ext cx="2883266" cy="3094988"/>
            <a:chOff x="6448201" y="2832180"/>
            <a:chExt cx="4489704" cy="290169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DE06067-B8E1-70ED-D2D3-44CF8CDCDA07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30DAD0A-6F95-3AC2-7012-1BFF86880C36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68BE1B0-4E81-D3BC-6252-7981ADD19C22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02BDCE-1B33-A927-9656-8B1F13D3E546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E0822DF-56EF-F16B-1D58-9C3EAC7944A0}"/>
                </a:ext>
              </a:extLst>
            </p:cNvPr>
            <p:cNvCxnSpPr>
              <a:cxnSpLocks/>
            </p:cNvCxnSpPr>
            <p:nvPr/>
          </p:nvCxnSpPr>
          <p:spPr>
            <a:xfrm>
              <a:off x="6460393" y="5733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70A54A3-3D1B-FF08-2460-114DA5BF6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109098" y="1474457"/>
            <a:ext cx="370237" cy="406564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1.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2.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3.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4.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5.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6652" y="1605845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6652" y="2373903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66652" y="3144171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66652" y="3926830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6FF71D66-09F6-C545-173C-E4918A91F0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6652" y="4693042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D49D04-3BCD-7CCF-7AE2-41C646366DF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rot="16200000">
            <a:off x="7504717" y="745203"/>
            <a:ext cx="2384490" cy="894081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35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2">
            <a:extLst>
              <a:ext uri="{FF2B5EF4-FFF2-40B4-BE49-F238E27FC236}">
                <a16:creationId xmlns:a16="http://schemas.microsoft.com/office/drawing/2014/main" id="{CCB0938D-C7B4-782B-BFAF-F503DE1CA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710" y="4334114"/>
            <a:ext cx="862081" cy="1499066"/>
          </a:xfrm>
          <a:custGeom>
            <a:avLst/>
            <a:gdLst>
              <a:gd name="connsiteX0" fmla="*/ 399908 w 1149441"/>
              <a:gd name="connsiteY0" fmla="*/ 0 h 1499066"/>
              <a:gd name="connsiteX1" fmla="*/ 1149441 w 1149441"/>
              <a:gd name="connsiteY1" fmla="*/ 749533 h 1499066"/>
              <a:gd name="connsiteX2" fmla="*/ 399908 w 1149441"/>
              <a:gd name="connsiteY2" fmla="*/ 1499066 h 1499066"/>
              <a:gd name="connsiteX3" fmla="*/ 108156 w 1149441"/>
              <a:gd name="connsiteY3" fmla="*/ 1440164 h 1499066"/>
              <a:gd name="connsiteX4" fmla="*/ 0 w 1149441"/>
              <a:gd name="connsiteY4" fmla="*/ 1381459 h 1499066"/>
              <a:gd name="connsiteX5" fmla="*/ 0 w 1149441"/>
              <a:gd name="connsiteY5" fmla="*/ 117607 h 1499066"/>
              <a:gd name="connsiteX6" fmla="*/ 108156 w 1149441"/>
              <a:gd name="connsiteY6" fmla="*/ 58902 h 1499066"/>
              <a:gd name="connsiteX7" fmla="*/ 399908 w 1149441"/>
              <a:gd name="connsiteY7" fmla="*/ 0 h 14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9441" h="1499066">
                <a:moveTo>
                  <a:pt x="399908" y="0"/>
                </a:moveTo>
                <a:cubicBezTo>
                  <a:pt x="813864" y="0"/>
                  <a:pt x="1149441" y="335577"/>
                  <a:pt x="1149441" y="749533"/>
                </a:cubicBezTo>
                <a:cubicBezTo>
                  <a:pt x="1149441" y="1163489"/>
                  <a:pt x="813864" y="1499066"/>
                  <a:pt x="399908" y="1499066"/>
                </a:cubicBezTo>
                <a:cubicBezTo>
                  <a:pt x="296419" y="1499066"/>
                  <a:pt x="197829" y="1478093"/>
                  <a:pt x="108156" y="1440164"/>
                </a:cubicBezTo>
                <a:lnTo>
                  <a:pt x="0" y="1381459"/>
                </a:lnTo>
                <a:lnTo>
                  <a:pt x="0" y="117607"/>
                </a:lnTo>
                <a:lnTo>
                  <a:pt x="108156" y="58902"/>
                </a:lnTo>
                <a:cubicBezTo>
                  <a:pt x="197829" y="20974"/>
                  <a:pt x="296419" y="0"/>
                  <a:pt x="399908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Freeform 19">
            <a:extLst>
              <a:ext uri="{FF2B5EF4-FFF2-40B4-BE49-F238E27FC236}">
                <a16:creationId xmlns:a16="http://schemas.microsoft.com/office/drawing/2014/main" id="{27AD3143-C49E-0951-0DB8-A9ABF0AB7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13997" y="-1533"/>
            <a:ext cx="4638267" cy="5906209"/>
          </a:xfrm>
          <a:custGeom>
            <a:avLst/>
            <a:gdLst>
              <a:gd name="connsiteX0" fmla="*/ 605352 w 6184356"/>
              <a:gd name="connsiteY0" fmla="*/ 0 h 5906209"/>
              <a:gd name="connsiteX1" fmla="*/ 6184356 w 6184356"/>
              <a:gd name="connsiteY1" fmla="*/ 0 h 5906209"/>
              <a:gd name="connsiteX2" fmla="*/ 6184356 w 6184356"/>
              <a:gd name="connsiteY2" fmla="*/ 5104584 h 5906209"/>
              <a:gd name="connsiteX3" fmla="*/ 5989771 w 6184356"/>
              <a:gd name="connsiteY3" fmla="*/ 5250092 h 5906209"/>
              <a:gd name="connsiteX4" fmla="*/ 3841790 w 6184356"/>
              <a:gd name="connsiteY4" fmla="*/ 5906209 h 5906209"/>
              <a:gd name="connsiteX5" fmla="*/ 0 w 6184356"/>
              <a:gd name="connsiteY5" fmla="*/ 2064419 h 5906209"/>
              <a:gd name="connsiteX6" fmla="*/ 463684 w 6184356"/>
              <a:gd name="connsiteY6" fmla="*/ 233194 h 590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4356" h="5906209">
                <a:moveTo>
                  <a:pt x="605352" y="0"/>
                </a:moveTo>
                <a:lnTo>
                  <a:pt x="6184356" y="0"/>
                </a:lnTo>
                <a:lnTo>
                  <a:pt x="6184356" y="5104584"/>
                </a:lnTo>
                <a:lnTo>
                  <a:pt x="5989771" y="5250092"/>
                </a:lnTo>
                <a:cubicBezTo>
                  <a:pt x="5376618" y="5664330"/>
                  <a:pt x="4637451" y="5906209"/>
                  <a:pt x="3841790" y="5906209"/>
                </a:cubicBezTo>
                <a:cubicBezTo>
                  <a:pt x="1720028" y="5906209"/>
                  <a:pt x="0" y="4186181"/>
                  <a:pt x="0" y="2064419"/>
                </a:cubicBezTo>
                <a:cubicBezTo>
                  <a:pt x="0" y="1401369"/>
                  <a:pt x="167972" y="777550"/>
                  <a:pt x="463684" y="23319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>
              <a:solidFill>
                <a:schemeClr val="tx2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1F142C3-F309-0D74-D5C5-3EAB19D43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7252" y="1067795"/>
            <a:ext cx="476966" cy="63595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2386584"/>
            <a:ext cx="3627882" cy="210312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0AB7A2-D41E-7F8C-E35B-D135E2EFA5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flipV="1">
            <a:off x="2222714" y="-9427"/>
            <a:ext cx="1788373" cy="118100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1280160"/>
            <a:ext cx="3847338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7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906" y="448056"/>
            <a:ext cx="5157216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622" y="1435608"/>
            <a:ext cx="3312414" cy="3977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622" y="61264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5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Test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2834" y="6190487"/>
            <a:ext cx="205740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92" r:id="rId2"/>
    <p:sldLayoutId id="2147483691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93" r:id="rId15"/>
    <p:sldLayoutId id="2147483695" r:id="rId16"/>
  </p:sldLayoutIdLst>
  <p:hf hdr="0" ftr="0" dt="0"/>
  <p:txStyles>
    <p:titleStyle>
      <a:lvl1pPr algn="l" defTabSz="685783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Tx/>
        <a:buNone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71446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14337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857228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200120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543012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885903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228795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2571686" indent="-171446" algn="l" defTabSz="685783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4.png"/><Relationship Id="rId7" Type="http://schemas.openxmlformats.org/officeDocument/2006/relationships/image" Target="../media/image4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4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3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5.png"/><Relationship Id="rId7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5.png"/><Relationship Id="rId7" Type="http://schemas.openxmlformats.org/officeDocument/2006/relationships/image" Target="../media/image6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dst/WordEmbeddingDemo/index.html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1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19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07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10" Type="http://schemas.openxmlformats.org/officeDocument/2006/relationships/image" Target="../media/image145.png"/><Relationship Id="rId4" Type="http://schemas.openxmlformats.org/officeDocument/2006/relationships/image" Target="../media/image140.png"/><Relationship Id="rId9" Type="http://schemas.openxmlformats.org/officeDocument/2006/relationships/image" Target="../media/image14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4.png"/><Relationship Id="rId4" Type="http://schemas.openxmlformats.org/officeDocument/2006/relationships/image" Target="../media/image123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17">
            <a:extLst>
              <a:ext uri="{FF2B5EF4-FFF2-40B4-BE49-F238E27FC236}">
                <a16:creationId xmlns:a16="http://schemas.microsoft.com/office/drawing/2014/main" id="{57D62F16-F75C-6B98-2080-BECC2DE82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3787" y="2952993"/>
            <a:ext cx="4812505" cy="952014"/>
          </a:xfrm>
        </p:spPr>
        <p:txBody>
          <a:bodyPr>
            <a:noAutofit/>
          </a:bodyPr>
          <a:lstStyle/>
          <a:p>
            <a:r>
              <a:rPr lang="en-US" sz="2800" dirty="0"/>
              <a:t>Lecture 6: </a:t>
            </a:r>
            <a:br>
              <a:rPr lang="en-US" sz="2800" dirty="0"/>
            </a:br>
            <a:r>
              <a:rPr lang="en-US" sz="2800" dirty="0"/>
              <a:t>Intro to Large Language Model (LLM)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BF59ED5-66B9-83A2-1FC4-283F25C57007}"/>
              </a:ext>
            </a:extLst>
          </p:cNvPr>
          <p:cNvSpPr txBox="1">
            <a:spLocks/>
          </p:cNvSpPr>
          <p:nvPr/>
        </p:nvSpPr>
        <p:spPr>
          <a:xfrm>
            <a:off x="4095823" y="2446922"/>
            <a:ext cx="5038749" cy="6139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HK" sz="2400" dirty="0"/>
              <a:t>DSAI4205 Big Data Analytics</a:t>
            </a:r>
            <a:r>
              <a:rPr lang="en-US" sz="24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6B39C9-547E-2299-C8E5-86B83C4C9AE0}"/>
              </a:ext>
            </a:extLst>
          </p:cNvPr>
          <p:cNvSpPr txBox="1"/>
          <p:nvPr/>
        </p:nvSpPr>
        <p:spPr>
          <a:xfrm>
            <a:off x="4143787" y="4303197"/>
            <a:ext cx="46281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400" dirty="0">
                <a:latin typeface="Raleway" pitchFamily="2" charset="77"/>
              </a:rPr>
              <a:t>Dr. Ken FONG</a:t>
            </a:r>
          </a:p>
          <a:p>
            <a:r>
              <a:rPr lang="en-HK" sz="1400" dirty="0">
                <a:latin typeface="Raleway" pitchFamily="2" charset="77"/>
              </a:rPr>
              <a:t>Department of Data Science and Artificial Intelligence</a:t>
            </a:r>
          </a:p>
          <a:p>
            <a:r>
              <a:rPr lang="en-HK" sz="1400" dirty="0" err="1">
                <a:latin typeface="Raleway" pitchFamily="2" charset="77"/>
              </a:rPr>
              <a:t>chi-kit-ken.fong@polyu.edu.hk</a:t>
            </a:r>
            <a:endParaRPr lang="en-HK" sz="1400" dirty="0">
              <a:latin typeface="Raleway" pitchFamily="2" charset="77"/>
            </a:endParaRPr>
          </a:p>
        </p:txBody>
      </p:sp>
      <p:pic>
        <p:nvPicPr>
          <p:cNvPr id="2" name="Picture 2" descr="LLM artificial intelligence blue gradient concept icon. Content generation,  chatbot. Round shape line illustration. Abstract idea. Graphic design. Easy  to use infographic, presentation 42890624 Vector Art at Vecteezy">
            <a:extLst>
              <a:ext uri="{FF2B5EF4-FFF2-40B4-BE49-F238E27FC236}">
                <a16:creationId xmlns:a16="http://schemas.microsoft.com/office/drawing/2014/main" id="{0592663B-F1E6-B106-D1D8-7F6287099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08" y="1673870"/>
            <a:ext cx="3908115" cy="390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875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rved Up Arrow 9">
            <a:extLst>
              <a:ext uri="{FF2B5EF4-FFF2-40B4-BE49-F238E27FC236}">
                <a16:creationId xmlns:a16="http://schemas.microsoft.com/office/drawing/2014/main" id="{2D87B259-6DA6-61B0-6943-604B5E7CB07D}"/>
              </a:ext>
            </a:extLst>
          </p:cNvPr>
          <p:cNvSpPr/>
          <p:nvPr/>
        </p:nvSpPr>
        <p:spPr>
          <a:xfrm>
            <a:off x="3374529" y="4283443"/>
            <a:ext cx="2892490" cy="1021242"/>
          </a:xfrm>
          <a:prstGeom prst="curvedUpArrow">
            <a:avLst>
              <a:gd name="adj1" fmla="val 25000"/>
              <a:gd name="adj2" fmla="val 76090"/>
              <a:gd name="adj3" fmla="val 2852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29D27-9F9E-F0D8-3DF3-0923AB56F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of </a:t>
            </a:r>
            <a:r>
              <a:rPr lang="en-US" altLang="zh-CN" dirty="0" err="1"/>
              <a:t>Levenshtein</a:t>
            </a:r>
            <a:r>
              <a:rPr lang="en-US" altLang="zh-CN" dirty="0"/>
              <a:t> Distance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9EA3E-9087-C589-4BDA-9BC963FE156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Operations: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Replace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>
                <a:solidFill>
                  <a:srgbClr val="C40C67"/>
                </a:solidFill>
              </a:rPr>
              <a:t>Insert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Delete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CB9371-3495-89B5-3F42-4916AE25A6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568052"/>
              </p:ext>
            </p:extLst>
          </p:nvPr>
        </p:nvGraphicFramePr>
        <p:xfrm>
          <a:off x="2921952" y="1878284"/>
          <a:ext cx="1148702" cy="7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351">
                  <a:extLst>
                    <a:ext uri="{9D8B030D-6E8A-4147-A177-3AD203B41FA5}">
                      <a16:colId xmlns:a16="http://schemas.microsoft.com/office/drawing/2014/main" val="445501975"/>
                    </a:ext>
                  </a:extLst>
                </a:gridCol>
                <a:gridCol w="574351">
                  <a:extLst>
                    <a:ext uri="{9D8B030D-6E8A-4147-A177-3AD203B41FA5}">
                      <a16:colId xmlns:a16="http://schemas.microsoft.com/office/drawing/2014/main" val="2873854847"/>
                    </a:ext>
                  </a:extLst>
                </a:gridCol>
              </a:tblGrid>
              <a:tr h="3780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689992"/>
                  </a:ext>
                </a:extLst>
              </a:tr>
              <a:tr h="3935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34428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F85FA72-D9A3-3496-0A8F-7AD48708D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305881"/>
              </p:ext>
            </p:extLst>
          </p:nvPr>
        </p:nvGraphicFramePr>
        <p:xfrm>
          <a:off x="2921952" y="3779683"/>
          <a:ext cx="1148702" cy="7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351">
                  <a:extLst>
                    <a:ext uri="{9D8B030D-6E8A-4147-A177-3AD203B41FA5}">
                      <a16:colId xmlns:a16="http://schemas.microsoft.com/office/drawing/2014/main" val="445501975"/>
                    </a:ext>
                  </a:extLst>
                </a:gridCol>
                <a:gridCol w="574351">
                  <a:extLst>
                    <a:ext uri="{9D8B030D-6E8A-4147-A177-3AD203B41FA5}">
                      <a16:colId xmlns:a16="http://schemas.microsoft.com/office/drawing/2014/main" val="2873854847"/>
                    </a:ext>
                  </a:extLst>
                </a:gridCol>
              </a:tblGrid>
              <a:tr h="3780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689992"/>
                  </a:ext>
                </a:extLst>
              </a:tr>
              <a:tr h="3935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344285"/>
                  </a:ext>
                </a:extLst>
              </a:tr>
            </a:tbl>
          </a:graphicData>
        </a:graphic>
      </p:graphicFrame>
      <p:sp>
        <p:nvSpPr>
          <p:cNvPr id="6" name="Left-right Arrow 5">
            <a:extLst>
              <a:ext uri="{FF2B5EF4-FFF2-40B4-BE49-F238E27FC236}">
                <a16:creationId xmlns:a16="http://schemas.microsoft.com/office/drawing/2014/main" id="{65941347-CA98-2D3A-2664-9DB571622144}"/>
              </a:ext>
            </a:extLst>
          </p:cNvPr>
          <p:cNvSpPr/>
          <p:nvPr/>
        </p:nvSpPr>
        <p:spPr>
          <a:xfrm rot="5400000">
            <a:off x="3284376" y="3009371"/>
            <a:ext cx="936581" cy="373224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16AD398-CFF0-6FA3-EEDE-8F7F98A38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919584"/>
              </p:ext>
            </p:extLst>
          </p:nvPr>
        </p:nvGraphicFramePr>
        <p:xfrm>
          <a:off x="4070654" y="1878284"/>
          <a:ext cx="574351" cy="7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351">
                  <a:extLst>
                    <a:ext uri="{9D8B030D-6E8A-4147-A177-3AD203B41FA5}">
                      <a16:colId xmlns:a16="http://schemas.microsoft.com/office/drawing/2014/main" val="3086481010"/>
                    </a:ext>
                  </a:extLst>
                </a:gridCol>
              </a:tblGrid>
              <a:tr h="3780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298375"/>
                  </a:ext>
                </a:extLst>
              </a:tr>
              <a:tr h="3935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02543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CFAF0DD-9C8F-5D39-4E63-F9833E830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799795"/>
              </p:ext>
            </p:extLst>
          </p:nvPr>
        </p:nvGraphicFramePr>
        <p:xfrm>
          <a:off x="5261753" y="3565078"/>
          <a:ext cx="1148702" cy="7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351">
                  <a:extLst>
                    <a:ext uri="{9D8B030D-6E8A-4147-A177-3AD203B41FA5}">
                      <a16:colId xmlns:a16="http://schemas.microsoft.com/office/drawing/2014/main" val="445501975"/>
                    </a:ext>
                  </a:extLst>
                </a:gridCol>
                <a:gridCol w="574351">
                  <a:extLst>
                    <a:ext uri="{9D8B030D-6E8A-4147-A177-3AD203B41FA5}">
                      <a16:colId xmlns:a16="http://schemas.microsoft.com/office/drawing/2014/main" val="2873854847"/>
                    </a:ext>
                  </a:extLst>
                </a:gridCol>
              </a:tblGrid>
              <a:tr h="3780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689992"/>
                  </a:ext>
                </a:extLst>
              </a:tr>
              <a:tr h="3935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34428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DBCE85F-D5EC-BBFE-1D40-E1AEEEBF0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609274"/>
              </p:ext>
            </p:extLst>
          </p:nvPr>
        </p:nvGraphicFramePr>
        <p:xfrm>
          <a:off x="7292414" y="3565078"/>
          <a:ext cx="574351" cy="7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351">
                  <a:extLst>
                    <a:ext uri="{9D8B030D-6E8A-4147-A177-3AD203B41FA5}">
                      <a16:colId xmlns:a16="http://schemas.microsoft.com/office/drawing/2014/main" val="445501975"/>
                    </a:ext>
                  </a:extLst>
                </a:gridCol>
              </a:tblGrid>
              <a:tr h="3780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689992"/>
                  </a:ext>
                </a:extLst>
              </a:tr>
              <a:tr h="3935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34428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EDF4F0F-DF78-A093-D12A-D0FF870B2338}"/>
              </a:ext>
            </a:extLst>
          </p:cNvPr>
          <p:cNvSpPr txBox="1"/>
          <p:nvPr/>
        </p:nvSpPr>
        <p:spPr>
          <a:xfrm>
            <a:off x="3203856" y="5357929"/>
            <a:ext cx="352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C40C67"/>
                </a:solidFill>
              </a:defRPr>
            </a:lvl1pPr>
          </a:lstStyle>
          <a:p>
            <a:r>
              <a:rPr lang="en-US" dirty="0"/>
              <a:t>Proceed to the next sub problem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1447B4E3-2471-7C41-42A0-5B91CD4A6ED1}"/>
              </a:ext>
            </a:extLst>
          </p:cNvPr>
          <p:cNvSpPr/>
          <p:nvPr/>
        </p:nvSpPr>
        <p:spPr>
          <a:xfrm>
            <a:off x="6518643" y="3764270"/>
            <a:ext cx="665583" cy="373224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5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F8584-B184-D345-93BF-DE489A2AA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of </a:t>
            </a:r>
            <a:r>
              <a:rPr lang="en-US" altLang="zh-CN" dirty="0" err="1"/>
              <a:t>Levenshtein</a:t>
            </a:r>
            <a:r>
              <a:rPr lang="en-US" altLang="zh-CN" dirty="0"/>
              <a:t> Distance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9F307-42D4-34AA-4127-9F6072844AD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Operations: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Replace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Insert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>
                <a:solidFill>
                  <a:srgbClr val="C40C67"/>
                </a:solidFill>
              </a:rPr>
              <a:t>Delete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20068D-A4BC-8FA0-905E-65EACB5C23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410039"/>
              </p:ext>
            </p:extLst>
          </p:nvPr>
        </p:nvGraphicFramePr>
        <p:xfrm>
          <a:off x="2921952" y="1878284"/>
          <a:ext cx="1148702" cy="7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351">
                  <a:extLst>
                    <a:ext uri="{9D8B030D-6E8A-4147-A177-3AD203B41FA5}">
                      <a16:colId xmlns:a16="http://schemas.microsoft.com/office/drawing/2014/main" val="445501975"/>
                    </a:ext>
                  </a:extLst>
                </a:gridCol>
                <a:gridCol w="574351">
                  <a:extLst>
                    <a:ext uri="{9D8B030D-6E8A-4147-A177-3AD203B41FA5}">
                      <a16:colId xmlns:a16="http://schemas.microsoft.com/office/drawing/2014/main" val="2873854847"/>
                    </a:ext>
                  </a:extLst>
                </a:gridCol>
              </a:tblGrid>
              <a:tr h="3780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689992"/>
                  </a:ext>
                </a:extLst>
              </a:tr>
              <a:tr h="3935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34428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A29D4B9-7249-E74F-8CAD-6B6CC6CAA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138091"/>
              </p:ext>
            </p:extLst>
          </p:nvPr>
        </p:nvGraphicFramePr>
        <p:xfrm>
          <a:off x="2921952" y="3779683"/>
          <a:ext cx="1148702" cy="7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351">
                  <a:extLst>
                    <a:ext uri="{9D8B030D-6E8A-4147-A177-3AD203B41FA5}">
                      <a16:colId xmlns:a16="http://schemas.microsoft.com/office/drawing/2014/main" val="445501975"/>
                    </a:ext>
                  </a:extLst>
                </a:gridCol>
                <a:gridCol w="574351">
                  <a:extLst>
                    <a:ext uri="{9D8B030D-6E8A-4147-A177-3AD203B41FA5}">
                      <a16:colId xmlns:a16="http://schemas.microsoft.com/office/drawing/2014/main" val="2873854847"/>
                    </a:ext>
                  </a:extLst>
                </a:gridCol>
              </a:tblGrid>
              <a:tr h="3780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689992"/>
                  </a:ext>
                </a:extLst>
              </a:tr>
              <a:tr h="3935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344285"/>
                  </a:ext>
                </a:extLst>
              </a:tr>
            </a:tbl>
          </a:graphicData>
        </a:graphic>
      </p:graphicFrame>
      <p:sp>
        <p:nvSpPr>
          <p:cNvPr id="6" name="Left-right Arrow 5">
            <a:extLst>
              <a:ext uri="{FF2B5EF4-FFF2-40B4-BE49-F238E27FC236}">
                <a16:creationId xmlns:a16="http://schemas.microsoft.com/office/drawing/2014/main" id="{482A8EC6-FE6C-2650-6073-0EA73A0859DA}"/>
              </a:ext>
            </a:extLst>
          </p:cNvPr>
          <p:cNvSpPr/>
          <p:nvPr/>
        </p:nvSpPr>
        <p:spPr>
          <a:xfrm rot="5400000">
            <a:off x="3284376" y="3009371"/>
            <a:ext cx="936581" cy="373224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B9AE0E-869D-5DF0-1C74-EC87BBB633BD}"/>
              </a:ext>
            </a:extLst>
          </p:cNvPr>
          <p:cNvGrpSpPr/>
          <p:nvPr/>
        </p:nvGrpSpPr>
        <p:grpSpPr>
          <a:xfrm>
            <a:off x="3425213" y="1729147"/>
            <a:ext cx="654905" cy="627227"/>
            <a:chOff x="3284374" y="1497481"/>
            <a:chExt cx="1045029" cy="104502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57AE31-7A54-F65F-1DFD-FECC3022E7C7}"/>
                </a:ext>
              </a:extLst>
            </p:cNvPr>
            <p:cNvSpPr/>
            <p:nvPr/>
          </p:nvSpPr>
          <p:spPr>
            <a:xfrm rot="2700000">
              <a:off x="3284375" y="1908028"/>
              <a:ext cx="1045029" cy="22393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A5316A-F3AA-7163-65FA-3A13F47D19F9}"/>
                </a:ext>
              </a:extLst>
            </p:cNvPr>
            <p:cNvSpPr/>
            <p:nvPr/>
          </p:nvSpPr>
          <p:spPr>
            <a:xfrm rot="8100000">
              <a:off x="3284374" y="1908027"/>
              <a:ext cx="1045029" cy="22393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Curved Up Arrow 12">
            <a:extLst>
              <a:ext uri="{FF2B5EF4-FFF2-40B4-BE49-F238E27FC236}">
                <a16:creationId xmlns:a16="http://schemas.microsoft.com/office/drawing/2014/main" id="{C6B2114F-1F42-65A0-5FBE-730223B37AB1}"/>
              </a:ext>
            </a:extLst>
          </p:cNvPr>
          <p:cNvSpPr/>
          <p:nvPr/>
        </p:nvSpPr>
        <p:spPr>
          <a:xfrm>
            <a:off x="3566054" y="4558904"/>
            <a:ext cx="2892490" cy="1278031"/>
          </a:xfrm>
          <a:prstGeom prst="curvedUpArrow">
            <a:avLst>
              <a:gd name="adj1" fmla="val 25000"/>
              <a:gd name="adj2" fmla="val 66602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0D601F9-37A2-8193-2137-A26963095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394358"/>
              </p:ext>
            </p:extLst>
          </p:nvPr>
        </p:nvGraphicFramePr>
        <p:xfrm>
          <a:off x="5012298" y="3561919"/>
          <a:ext cx="574351" cy="7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351">
                  <a:extLst>
                    <a:ext uri="{9D8B030D-6E8A-4147-A177-3AD203B41FA5}">
                      <a16:colId xmlns:a16="http://schemas.microsoft.com/office/drawing/2014/main" val="68782030"/>
                    </a:ext>
                  </a:extLst>
                </a:gridCol>
              </a:tblGrid>
              <a:tr h="3780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847535"/>
                  </a:ext>
                </a:extLst>
              </a:tr>
              <a:tr h="3935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84412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B754775-429F-12E7-448C-2A3498F3D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188075"/>
              </p:ext>
            </p:extLst>
          </p:nvPr>
        </p:nvGraphicFramePr>
        <p:xfrm>
          <a:off x="6453552" y="3561919"/>
          <a:ext cx="1010938" cy="7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5469">
                  <a:extLst>
                    <a:ext uri="{9D8B030D-6E8A-4147-A177-3AD203B41FA5}">
                      <a16:colId xmlns:a16="http://schemas.microsoft.com/office/drawing/2014/main" val="3831523087"/>
                    </a:ext>
                  </a:extLst>
                </a:gridCol>
                <a:gridCol w="505469">
                  <a:extLst>
                    <a:ext uri="{9D8B030D-6E8A-4147-A177-3AD203B41FA5}">
                      <a16:colId xmlns:a16="http://schemas.microsoft.com/office/drawing/2014/main" val="91492090"/>
                    </a:ext>
                  </a:extLst>
                </a:gridCol>
              </a:tblGrid>
              <a:tr h="3780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410"/>
                  </a:ext>
                </a:extLst>
              </a:tr>
              <a:tr h="3935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435491"/>
                  </a:ext>
                </a:extLst>
              </a:tr>
            </a:tbl>
          </a:graphicData>
        </a:graphic>
      </p:graphicFrame>
      <p:sp>
        <p:nvSpPr>
          <p:cNvPr id="16" name="Left-right Arrow 15">
            <a:extLst>
              <a:ext uri="{FF2B5EF4-FFF2-40B4-BE49-F238E27FC236}">
                <a16:creationId xmlns:a16="http://schemas.microsoft.com/office/drawing/2014/main" id="{8412C5FA-E29A-390D-EDC6-C59395C3F436}"/>
              </a:ext>
            </a:extLst>
          </p:cNvPr>
          <p:cNvSpPr/>
          <p:nvPr/>
        </p:nvSpPr>
        <p:spPr>
          <a:xfrm>
            <a:off x="5672773" y="3761111"/>
            <a:ext cx="665583" cy="373224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D924BB-C65F-C829-76EC-8F302251312B}"/>
              </a:ext>
            </a:extLst>
          </p:cNvPr>
          <p:cNvSpPr txBox="1"/>
          <p:nvPr/>
        </p:nvSpPr>
        <p:spPr>
          <a:xfrm>
            <a:off x="3251945" y="5836935"/>
            <a:ext cx="352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C40C67"/>
                </a:solidFill>
              </a:defRPr>
            </a:lvl1pPr>
          </a:lstStyle>
          <a:p>
            <a:r>
              <a:rPr lang="en-US" dirty="0"/>
              <a:t>Proceed to the next sub problem</a:t>
            </a:r>
          </a:p>
        </p:txBody>
      </p:sp>
    </p:spTree>
    <p:extLst>
      <p:ext uri="{BB962C8B-B14F-4D97-AF65-F5344CB8AC3E}">
        <p14:creationId xmlns:p14="http://schemas.microsoft.com/office/powerpoint/2010/main" val="17170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E98ED3C-6F84-BD68-E133-A54791BB9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956045"/>
              </p:ext>
            </p:extLst>
          </p:nvPr>
        </p:nvGraphicFramePr>
        <p:xfrm>
          <a:off x="1693638" y="2043724"/>
          <a:ext cx="4130350" cy="25808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6070">
                  <a:extLst>
                    <a:ext uri="{9D8B030D-6E8A-4147-A177-3AD203B41FA5}">
                      <a16:colId xmlns:a16="http://schemas.microsoft.com/office/drawing/2014/main" val="1157640076"/>
                    </a:ext>
                  </a:extLst>
                </a:gridCol>
                <a:gridCol w="826070">
                  <a:extLst>
                    <a:ext uri="{9D8B030D-6E8A-4147-A177-3AD203B41FA5}">
                      <a16:colId xmlns:a16="http://schemas.microsoft.com/office/drawing/2014/main" val="2500949416"/>
                    </a:ext>
                  </a:extLst>
                </a:gridCol>
                <a:gridCol w="826070">
                  <a:extLst>
                    <a:ext uri="{9D8B030D-6E8A-4147-A177-3AD203B41FA5}">
                      <a16:colId xmlns:a16="http://schemas.microsoft.com/office/drawing/2014/main" val="1433170090"/>
                    </a:ext>
                  </a:extLst>
                </a:gridCol>
                <a:gridCol w="826070">
                  <a:extLst>
                    <a:ext uri="{9D8B030D-6E8A-4147-A177-3AD203B41FA5}">
                      <a16:colId xmlns:a16="http://schemas.microsoft.com/office/drawing/2014/main" val="1566911109"/>
                    </a:ext>
                  </a:extLst>
                </a:gridCol>
                <a:gridCol w="826070">
                  <a:extLst>
                    <a:ext uri="{9D8B030D-6E8A-4147-A177-3AD203B41FA5}">
                      <a16:colId xmlns:a16="http://schemas.microsoft.com/office/drawing/2014/main" val="3184077100"/>
                    </a:ext>
                  </a:extLst>
                </a:gridCol>
              </a:tblGrid>
              <a:tr h="51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””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982753"/>
                  </a:ext>
                </a:extLst>
              </a:tr>
              <a:tr h="51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””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158633"/>
                  </a:ext>
                </a:extLst>
              </a:tr>
              <a:tr h="51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133373"/>
                  </a:ext>
                </a:extLst>
              </a:tr>
              <a:tr h="51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255038"/>
                  </a:ext>
                </a:extLst>
              </a:tr>
              <a:tr h="51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737851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63BA2A9-065F-7561-A7F3-BBFCFE7AD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644180"/>
              </p:ext>
            </p:extLst>
          </p:nvPr>
        </p:nvGraphicFramePr>
        <p:xfrm>
          <a:off x="1693638" y="2043724"/>
          <a:ext cx="4130350" cy="25808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6070">
                  <a:extLst>
                    <a:ext uri="{9D8B030D-6E8A-4147-A177-3AD203B41FA5}">
                      <a16:colId xmlns:a16="http://schemas.microsoft.com/office/drawing/2014/main" val="1157640076"/>
                    </a:ext>
                  </a:extLst>
                </a:gridCol>
                <a:gridCol w="826070">
                  <a:extLst>
                    <a:ext uri="{9D8B030D-6E8A-4147-A177-3AD203B41FA5}">
                      <a16:colId xmlns:a16="http://schemas.microsoft.com/office/drawing/2014/main" val="2500949416"/>
                    </a:ext>
                  </a:extLst>
                </a:gridCol>
                <a:gridCol w="826070">
                  <a:extLst>
                    <a:ext uri="{9D8B030D-6E8A-4147-A177-3AD203B41FA5}">
                      <a16:colId xmlns:a16="http://schemas.microsoft.com/office/drawing/2014/main" val="1433170090"/>
                    </a:ext>
                  </a:extLst>
                </a:gridCol>
                <a:gridCol w="826070">
                  <a:extLst>
                    <a:ext uri="{9D8B030D-6E8A-4147-A177-3AD203B41FA5}">
                      <a16:colId xmlns:a16="http://schemas.microsoft.com/office/drawing/2014/main" val="1566911109"/>
                    </a:ext>
                  </a:extLst>
                </a:gridCol>
                <a:gridCol w="826070">
                  <a:extLst>
                    <a:ext uri="{9D8B030D-6E8A-4147-A177-3AD203B41FA5}">
                      <a16:colId xmlns:a16="http://schemas.microsoft.com/office/drawing/2014/main" val="3184077100"/>
                    </a:ext>
                  </a:extLst>
                </a:gridCol>
              </a:tblGrid>
              <a:tr h="51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””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982753"/>
                  </a:ext>
                </a:extLst>
              </a:tr>
              <a:tr h="51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””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solidFill>
                            <a:srgbClr val="C40C67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solidFill>
                            <a:srgbClr val="C40C67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solidFill>
                            <a:srgbClr val="C40C67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solidFill>
                            <a:srgbClr val="C40C67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158633"/>
                  </a:ext>
                </a:extLst>
              </a:tr>
              <a:tr h="51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133373"/>
                  </a:ext>
                </a:extLst>
              </a:tr>
              <a:tr h="51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255038"/>
                  </a:ext>
                </a:extLst>
              </a:tr>
              <a:tr h="51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73785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898EE12-4846-2DF3-9372-0E593EFB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table for BUT to ANT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3D365-6427-BDB9-FDF2-40F47841BBD3}"/>
              </a:ext>
            </a:extLst>
          </p:cNvPr>
          <p:cNvSpPr txBox="1"/>
          <p:nvPr/>
        </p:nvSpPr>
        <p:spPr>
          <a:xfrm rot="16200000">
            <a:off x="627235" y="3244334"/>
            <a:ext cx="143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 Word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7D4A2-7247-43D5-B0A4-60B84DB96941}"/>
              </a:ext>
            </a:extLst>
          </p:cNvPr>
          <p:cNvSpPr txBox="1"/>
          <p:nvPr/>
        </p:nvSpPr>
        <p:spPr>
          <a:xfrm>
            <a:off x="3065706" y="1571348"/>
            <a:ext cx="1498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Word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04CD79-7DF8-70D7-41D1-4F64999EF89C}"/>
              </a:ext>
            </a:extLst>
          </p:cNvPr>
          <p:cNvCxnSpPr>
            <a:cxnSpLocks/>
          </p:cNvCxnSpPr>
          <p:nvPr/>
        </p:nvCxnSpPr>
        <p:spPr>
          <a:xfrm flipH="1" flipV="1">
            <a:off x="2972944" y="2926373"/>
            <a:ext cx="92762" cy="19780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D6F3B4-AE27-669D-09EC-9B390FB74BB5}"/>
              </a:ext>
            </a:extLst>
          </p:cNvPr>
          <p:cNvCxnSpPr>
            <a:cxnSpLocks/>
          </p:cNvCxnSpPr>
          <p:nvPr/>
        </p:nvCxnSpPr>
        <p:spPr>
          <a:xfrm flipH="1" flipV="1">
            <a:off x="3775440" y="2864498"/>
            <a:ext cx="264715" cy="20015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C61D709-8922-1DAB-2665-635DDC84B73B}"/>
              </a:ext>
            </a:extLst>
          </p:cNvPr>
          <p:cNvSpPr txBox="1"/>
          <p:nvPr/>
        </p:nvSpPr>
        <p:spPr>
          <a:xfrm>
            <a:off x="2390208" y="4866087"/>
            <a:ext cx="1155425" cy="4154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05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Steps to convert from “” to “”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1CB11E-4613-05F1-2CC2-37D0B0D5B292}"/>
              </a:ext>
            </a:extLst>
          </p:cNvPr>
          <p:cNvSpPr txBox="1"/>
          <p:nvPr/>
        </p:nvSpPr>
        <p:spPr>
          <a:xfrm>
            <a:off x="3648442" y="4866086"/>
            <a:ext cx="1155426" cy="4154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05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Steps to convert from A to “”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CD9DC98-630E-7971-4850-93DC7309EA56}"/>
              </a:ext>
            </a:extLst>
          </p:cNvPr>
          <p:cNvCxnSpPr>
            <a:cxnSpLocks/>
          </p:cNvCxnSpPr>
          <p:nvPr/>
        </p:nvCxnSpPr>
        <p:spPr>
          <a:xfrm flipH="1" flipV="1">
            <a:off x="4617531" y="2902875"/>
            <a:ext cx="1411848" cy="7208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6026D4A-ED23-2A19-08C3-EFB0888D85A9}"/>
              </a:ext>
            </a:extLst>
          </p:cNvPr>
          <p:cNvSpPr txBox="1"/>
          <p:nvPr/>
        </p:nvSpPr>
        <p:spPr>
          <a:xfrm>
            <a:off x="6029379" y="3334134"/>
            <a:ext cx="1350995" cy="4154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05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Steps to convert from AN to “”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E9D80B-4629-83C1-912B-BDB9658F7EEC}"/>
              </a:ext>
            </a:extLst>
          </p:cNvPr>
          <p:cNvSpPr txBox="1"/>
          <p:nvPr/>
        </p:nvSpPr>
        <p:spPr>
          <a:xfrm>
            <a:off x="6401364" y="2550896"/>
            <a:ext cx="1350995" cy="4154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05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Steps to convert from ANT to “”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91AF3B7-88F3-A8A6-1504-F413EFBC049A}"/>
              </a:ext>
            </a:extLst>
          </p:cNvPr>
          <p:cNvCxnSpPr>
            <a:cxnSpLocks/>
          </p:cNvCxnSpPr>
          <p:nvPr/>
        </p:nvCxnSpPr>
        <p:spPr>
          <a:xfrm flipH="1">
            <a:off x="5528846" y="2781729"/>
            <a:ext cx="87251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04D3B5B-AEC2-6B2C-6784-574E1B915065}"/>
              </a:ext>
            </a:extLst>
          </p:cNvPr>
          <p:cNvSpPr txBox="1"/>
          <p:nvPr/>
        </p:nvSpPr>
        <p:spPr>
          <a:xfrm>
            <a:off x="4168207" y="3502026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40C67"/>
                </a:solidFill>
              </a:rPr>
              <a:t> Deletions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1819BE37-37C9-CA22-9AD1-F9736DBF31D2}"/>
              </a:ext>
            </a:extLst>
          </p:cNvPr>
          <p:cNvSpPr/>
          <p:nvPr/>
        </p:nvSpPr>
        <p:spPr>
          <a:xfrm rot="5400000">
            <a:off x="4412257" y="2045775"/>
            <a:ext cx="410547" cy="2472704"/>
          </a:xfrm>
          <a:prstGeom prst="rightBrace">
            <a:avLst>
              <a:gd name="adj1" fmla="val 53788"/>
              <a:gd name="adj2" fmla="val 45094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98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 animBg="1"/>
      <p:bldP spid="17" grpId="0" animBg="1"/>
      <p:bldP spid="21" grpId="0" animBg="1"/>
      <p:bldP spid="22" grpId="0" animBg="1"/>
      <p:bldP spid="25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80588-CDB3-4EAD-725A-8476E8594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ABB92-A377-C1D9-CCBB-9A8020E6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table for BUT to ANT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E6E85CB-474B-A52E-7DA3-4C33C3FF5619}"/>
              </a:ext>
            </a:extLst>
          </p:cNvPr>
          <p:cNvGraphicFramePr>
            <a:graphicFrameLocks noGrp="1"/>
          </p:cNvGraphicFramePr>
          <p:nvPr/>
        </p:nvGraphicFramePr>
        <p:xfrm>
          <a:off x="1693638" y="2043724"/>
          <a:ext cx="4130350" cy="25808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6070">
                  <a:extLst>
                    <a:ext uri="{9D8B030D-6E8A-4147-A177-3AD203B41FA5}">
                      <a16:colId xmlns:a16="http://schemas.microsoft.com/office/drawing/2014/main" val="1157640076"/>
                    </a:ext>
                  </a:extLst>
                </a:gridCol>
                <a:gridCol w="826070">
                  <a:extLst>
                    <a:ext uri="{9D8B030D-6E8A-4147-A177-3AD203B41FA5}">
                      <a16:colId xmlns:a16="http://schemas.microsoft.com/office/drawing/2014/main" val="2500949416"/>
                    </a:ext>
                  </a:extLst>
                </a:gridCol>
                <a:gridCol w="826070">
                  <a:extLst>
                    <a:ext uri="{9D8B030D-6E8A-4147-A177-3AD203B41FA5}">
                      <a16:colId xmlns:a16="http://schemas.microsoft.com/office/drawing/2014/main" val="1433170090"/>
                    </a:ext>
                  </a:extLst>
                </a:gridCol>
                <a:gridCol w="826070">
                  <a:extLst>
                    <a:ext uri="{9D8B030D-6E8A-4147-A177-3AD203B41FA5}">
                      <a16:colId xmlns:a16="http://schemas.microsoft.com/office/drawing/2014/main" val="1566911109"/>
                    </a:ext>
                  </a:extLst>
                </a:gridCol>
                <a:gridCol w="826070">
                  <a:extLst>
                    <a:ext uri="{9D8B030D-6E8A-4147-A177-3AD203B41FA5}">
                      <a16:colId xmlns:a16="http://schemas.microsoft.com/office/drawing/2014/main" val="3184077100"/>
                    </a:ext>
                  </a:extLst>
                </a:gridCol>
              </a:tblGrid>
              <a:tr h="51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””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982753"/>
                  </a:ext>
                </a:extLst>
              </a:tr>
              <a:tr h="51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””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158633"/>
                  </a:ext>
                </a:extLst>
              </a:tr>
              <a:tr h="51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133373"/>
                  </a:ext>
                </a:extLst>
              </a:tr>
              <a:tr h="51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255038"/>
                  </a:ext>
                </a:extLst>
              </a:tr>
              <a:tr h="51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73785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13D956F-1CB8-256C-8B83-E84F46088469}"/>
              </a:ext>
            </a:extLst>
          </p:cNvPr>
          <p:cNvSpPr txBox="1"/>
          <p:nvPr/>
        </p:nvSpPr>
        <p:spPr>
          <a:xfrm rot="16200000">
            <a:off x="627235" y="3244334"/>
            <a:ext cx="143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 Word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8A6CC9-31C3-3777-EB67-CD9915289FA4}"/>
              </a:ext>
            </a:extLst>
          </p:cNvPr>
          <p:cNvSpPr txBox="1"/>
          <p:nvPr/>
        </p:nvSpPr>
        <p:spPr>
          <a:xfrm>
            <a:off x="3065706" y="1571348"/>
            <a:ext cx="1498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Word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5E1AD6D-F8B5-F87A-A7BD-8DA3075AD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629279"/>
              </p:ext>
            </p:extLst>
          </p:nvPr>
        </p:nvGraphicFramePr>
        <p:xfrm>
          <a:off x="1693638" y="2043724"/>
          <a:ext cx="4130350" cy="25808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6070">
                  <a:extLst>
                    <a:ext uri="{9D8B030D-6E8A-4147-A177-3AD203B41FA5}">
                      <a16:colId xmlns:a16="http://schemas.microsoft.com/office/drawing/2014/main" val="1157640076"/>
                    </a:ext>
                  </a:extLst>
                </a:gridCol>
                <a:gridCol w="826070">
                  <a:extLst>
                    <a:ext uri="{9D8B030D-6E8A-4147-A177-3AD203B41FA5}">
                      <a16:colId xmlns:a16="http://schemas.microsoft.com/office/drawing/2014/main" val="2500949416"/>
                    </a:ext>
                  </a:extLst>
                </a:gridCol>
                <a:gridCol w="826070">
                  <a:extLst>
                    <a:ext uri="{9D8B030D-6E8A-4147-A177-3AD203B41FA5}">
                      <a16:colId xmlns:a16="http://schemas.microsoft.com/office/drawing/2014/main" val="1433170090"/>
                    </a:ext>
                  </a:extLst>
                </a:gridCol>
                <a:gridCol w="826070">
                  <a:extLst>
                    <a:ext uri="{9D8B030D-6E8A-4147-A177-3AD203B41FA5}">
                      <a16:colId xmlns:a16="http://schemas.microsoft.com/office/drawing/2014/main" val="1566911109"/>
                    </a:ext>
                  </a:extLst>
                </a:gridCol>
                <a:gridCol w="826070">
                  <a:extLst>
                    <a:ext uri="{9D8B030D-6E8A-4147-A177-3AD203B41FA5}">
                      <a16:colId xmlns:a16="http://schemas.microsoft.com/office/drawing/2014/main" val="3184077100"/>
                    </a:ext>
                  </a:extLst>
                </a:gridCol>
              </a:tblGrid>
              <a:tr h="51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””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982753"/>
                  </a:ext>
                </a:extLst>
              </a:tr>
              <a:tr h="51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””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158633"/>
                  </a:ext>
                </a:extLst>
              </a:tr>
              <a:tr h="51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350" b="1" kern="1200" dirty="0">
                          <a:solidFill>
                            <a:srgbClr val="C40C67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133373"/>
                  </a:ext>
                </a:extLst>
              </a:tr>
              <a:tr h="51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350" b="1" kern="1200" dirty="0">
                          <a:solidFill>
                            <a:srgbClr val="C40C67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255038"/>
                  </a:ext>
                </a:extLst>
              </a:tr>
              <a:tr h="51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350" b="1" kern="1200" dirty="0">
                          <a:solidFill>
                            <a:srgbClr val="C40C67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73785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03F1228-E83E-86F7-24A7-7440539CC159}"/>
              </a:ext>
            </a:extLst>
          </p:cNvPr>
          <p:cNvSpPr txBox="1"/>
          <p:nvPr/>
        </p:nvSpPr>
        <p:spPr>
          <a:xfrm>
            <a:off x="3388816" y="3126385"/>
            <a:ext cx="1350995" cy="4154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05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Steps to convert from “” to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EA44DB-A291-EAE8-4972-645208171C2D}"/>
              </a:ext>
            </a:extLst>
          </p:cNvPr>
          <p:cNvSpPr txBox="1"/>
          <p:nvPr/>
        </p:nvSpPr>
        <p:spPr>
          <a:xfrm>
            <a:off x="3379657" y="3644927"/>
            <a:ext cx="1350995" cy="4154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05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Steps to convert from “” to BU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874639-929E-0FD5-684E-44A421DD7F6D}"/>
              </a:ext>
            </a:extLst>
          </p:cNvPr>
          <p:cNvSpPr txBox="1"/>
          <p:nvPr/>
        </p:nvSpPr>
        <p:spPr>
          <a:xfrm>
            <a:off x="3377970" y="4163469"/>
            <a:ext cx="1350995" cy="4154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05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Steps to convert from “” to BUT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4BECCC-E488-5523-5551-26B37C6898DD}"/>
              </a:ext>
            </a:extLst>
          </p:cNvPr>
          <p:cNvSpPr txBox="1"/>
          <p:nvPr/>
        </p:nvSpPr>
        <p:spPr>
          <a:xfrm>
            <a:off x="5135209" y="3644927"/>
            <a:ext cx="137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40C67"/>
                </a:solidFill>
              </a:rPr>
              <a:t> (Insertions)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AD0664DF-9ABB-4223-013A-9AF086C802E7}"/>
              </a:ext>
            </a:extLst>
          </p:cNvPr>
          <p:cNvSpPr/>
          <p:nvPr/>
        </p:nvSpPr>
        <p:spPr>
          <a:xfrm>
            <a:off x="4861249" y="3126385"/>
            <a:ext cx="410547" cy="1452582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4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4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EC7E7-83BA-365C-F581-4C5E49527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1F0B4-CBF3-E0B4-C3F9-AC501E9BF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table for BUT to ANT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A142609-7E20-C66B-91C8-E23B35BAADD6}"/>
              </a:ext>
            </a:extLst>
          </p:cNvPr>
          <p:cNvGraphicFramePr>
            <a:graphicFrameLocks noGrp="1"/>
          </p:cNvGraphicFramePr>
          <p:nvPr/>
        </p:nvGraphicFramePr>
        <p:xfrm>
          <a:off x="1693638" y="2043724"/>
          <a:ext cx="4130350" cy="25808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6070">
                  <a:extLst>
                    <a:ext uri="{9D8B030D-6E8A-4147-A177-3AD203B41FA5}">
                      <a16:colId xmlns:a16="http://schemas.microsoft.com/office/drawing/2014/main" val="1157640076"/>
                    </a:ext>
                  </a:extLst>
                </a:gridCol>
                <a:gridCol w="826070">
                  <a:extLst>
                    <a:ext uri="{9D8B030D-6E8A-4147-A177-3AD203B41FA5}">
                      <a16:colId xmlns:a16="http://schemas.microsoft.com/office/drawing/2014/main" val="2500949416"/>
                    </a:ext>
                  </a:extLst>
                </a:gridCol>
                <a:gridCol w="826070">
                  <a:extLst>
                    <a:ext uri="{9D8B030D-6E8A-4147-A177-3AD203B41FA5}">
                      <a16:colId xmlns:a16="http://schemas.microsoft.com/office/drawing/2014/main" val="1433170090"/>
                    </a:ext>
                  </a:extLst>
                </a:gridCol>
                <a:gridCol w="826070">
                  <a:extLst>
                    <a:ext uri="{9D8B030D-6E8A-4147-A177-3AD203B41FA5}">
                      <a16:colId xmlns:a16="http://schemas.microsoft.com/office/drawing/2014/main" val="1566911109"/>
                    </a:ext>
                  </a:extLst>
                </a:gridCol>
                <a:gridCol w="826070">
                  <a:extLst>
                    <a:ext uri="{9D8B030D-6E8A-4147-A177-3AD203B41FA5}">
                      <a16:colId xmlns:a16="http://schemas.microsoft.com/office/drawing/2014/main" val="3184077100"/>
                    </a:ext>
                  </a:extLst>
                </a:gridCol>
              </a:tblGrid>
              <a:tr h="51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””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982753"/>
                  </a:ext>
                </a:extLst>
              </a:tr>
              <a:tr h="51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””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158633"/>
                  </a:ext>
                </a:extLst>
              </a:tr>
              <a:tr h="51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133373"/>
                  </a:ext>
                </a:extLst>
              </a:tr>
              <a:tr h="51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255038"/>
                  </a:ext>
                </a:extLst>
              </a:tr>
              <a:tr h="51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73785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687425F-1E67-E687-CDC2-9BBB58F260D3}"/>
              </a:ext>
            </a:extLst>
          </p:cNvPr>
          <p:cNvSpPr txBox="1"/>
          <p:nvPr/>
        </p:nvSpPr>
        <p:spPr>
          <a:xfrm rot="16200000">
            <a:off x="627235" y="3244334"/>
            <a:ext cx="143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 Word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0C3FF1-C770-6E6E-862D-B5EDE7C65273}"/>
              </a:ext>
            </a:extLst>
          </p:cNvPr>
          <p:cNvSpPr txBox="1"/>
          <p:nvPr/>
        </p:nvSpPr>
        <p:spPr>
          <a:xfrm>
            <a:off x="3065706" y="1571348"/>
            <a:ext cx="1498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Word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87A3A53-503F-8A86-9BEB-B9B185D170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558088"/>
              </p:ext>
            </p:extLst>
          </p:nvPr>
        </p:nvGraphicFramePr>
        <p:xfrm>
          <a:off x="1693638" y="2043724"/>
          <a:ext cx="4130350" cy="25808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6070">
                  <a:extLst>
                    <a:ext uri="{9D8B030D-6E8A-4147-A177-3AD203B41FA5}">
                      <a16:colId xmlns:a16="http://schemas.microsoft.com/office/drawing/2014/main" val="1157640076"/>
                    </a:ext>
                  </a:extLst>
                </a:gridCol>
                <a:gridCol w="826070">
                  <a:extLst>
                    <a:ext uri="{9D8B030D-6E8A-4147-A177-3AD203B41FA5}">
                      <a16:colId xmlns:a16="http://schemas.microsoft.com/office/drawing/2014/main" val="2500949416"/>
                    </a:ext>
                  </a:extLst>
                </a:gridCol>
                <a:gridCol w="826070">
                  <a:extLst>
                    <a:ext uri="{9D8B030D-6E8A-4147-A177-3AD203B41FA5}">
                      <a16:colId xmlns:a16="http://schemas.microsoft.com/office/drawing/2014/main" val="1433170090"/>
                    </a:ext>
                  </a:extLst>
                </a:gridCol>
                <a:gridCol w="826070">
                  <a:extLst>
                    <a:ext uri="{9D8B030D-6E8A-4147-A177-3AD203B41FA5}">
                      <a16:colId xmlns:a16="http://schemas.microsoft.com/office/drawing/2014/main" val="1566911109"/>
                    </a:ext>
                  </a:extLst>
                </a:gridCol>
                <a:gridCol w="826070">
                  <a:extLst>
                    <a:ext uri="{9D8B030D-6E8A-4147-A177-3AD203B41FA5}">
                      <a16:colId xmlns:a16="http://schemas.microsoft.com/office/drawing/2014/main" val="3184077100"/>
                    </a:ext>
                  </a:extLst>
                </a:gridCol>
              </a:tblGrid>
              <a:tr h="51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””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982753"/>
                  </a:ext>
                </a:extLst>
              </a:tr>
              <a:tr h="51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””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158633"/>
                  </a:ext>
                </a:extLst>
              </a:tr>
              <a:tr h="51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350" b="0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133373"/>
                  </a:ext>
                </a:extLst>
              </a:tr>
              <a:tr h="51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350" b="0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255038"/>
                  </a:ext>
                </a:extLst>
              </a:tr>
              <a:tr h="51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350" b="0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737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B32C31A-901A-B7B0-54A2-7DBAB51B6214}"/>
              </a:ext>
            </a:extLst>
          </p:cNvPr>
          <p:cNvSpPr txBox="1"/>
          <p:nvPr/>
        </p:nvSpPr>
        <p:spPr>
          <a:xfrm>
            <a:off x="5980685" y="4942516"/>
            <a:ext cx="2065174" cy="4154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05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The minimum steps require to transform AN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BU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0B0AC4-74AC-76F8-44DD-CD283A7E1472}"/>
              </a:ext>
            </a:extLst>
          </p:cNvPr>
          <p:cNvCxnSpPr>
            <a:cxnSpLocks/>
          </p:cNvCxnSpPr>
          <p:nvPr/>
        </p:nvCxnSpPr>
        <p:spPr>
          <a:xfrm flipH="1" flipV="1">
            <a:off x="4767943" y="4030824"/>
            <a:ext cx="1212742" cy="11194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B84B99-C1EB-7EFB-955E-6A5D35C67B26}"/>
                  </a:ext>
                </a:extLst>
              </p:cNvPr>
              <p:cNvSpPr txBox="1"/>
              <p:nvPr/>
            </p:nvSpPr>
            <p:spPr>
              <a:xfrm>
                <a:off x="5592360" y="1358733"/>
                <a:ext cx="3340357" cy="104441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>
                  <a:defRPr sz="1050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HK" dirty="0"/>
                  <a:t>By substitution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HK" dirty="0"/>
                  <a:t>The total number of operations from previous subproblems indicates the steps necessary to transform from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HK" u="sng" dirty="0"/>
                  <a:t> to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HK" dirty="0"/>
                  <a:t>. 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HK" dirty="0"/>
                  <a:t>Additionally, we can include one operation to change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HK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HK" dirty="0"/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B84B99-C1EB-7EFB-955E-6A5D35C67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360" y="1358733"/>
                <a:ext cx="3340357" cy="1044418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EF31040-86DC-3C2C-D9BB-62748150CB7E}"/>
              </a:ext>
            </a:extLst>
          </p:cNvPr>
          <p:cNvSpPr txBox="1"/>
          <p:nvPr/>
        </p:nvSpPr>
        <p:spPr>
          <a:xfrm>
            <a:off x="6854864" y="2234935"/>
            <a:ext cx="1190995" cy="415498"/>
          </a:xfrm>
          <a:prstGeom prst="rect">
            <a:avLst/>
          </a:prstGeom>
          <a:solidFill>
            <a:srgbClr val="FFD6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05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rgbClr val="C40C67"/>
                </a:solidFill>
              </a:rPr>
              <a:t>DP[1][1] + 1 = 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8CB21D-4B98-027A-8A3B-102C0885B8EF}"/>
              </a:ext>
            </a:extLst>
          </p:cNvPr>
          <p:cNvCxnSpPr>
            <a:cxnSpLocks/>
          </p:cNvCxnSpPr>
          <p:nvPr/>
        </p:nvCxnSpPr>
        <p:spPr>
          <a:xfrm flipH="1">
            <a:off x="3815110" y="2403150"/>
            <a:ext cx="1777250" cy="877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8766C32-9E9E-9E20-5D70-0499A4F7F7EF}"/>
              </a:ext>
            </a:extLst>
          </p:cNvPr>
          <p:cNvSpPr txBox="1"/>
          <p:nvPr/>
        </p:nvSpPr>
        <p:spPr>
          <a:xfrm>
            <a:off x="5592360" y="2701812"/>
            <a:ext cx="3340357" cy="9296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05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HK" dirty="0"/>
              <a:t>By insertion:</a:t>
            </a:r>
            <a:br>
              <a:rPr lang="en-HK" dirty="0"/>
            </a:br>
            <a:r>
              <a:rPr lang="en-HK" dirty="0"/>
              <a:t>We consider how to transform </a:t>
            </a:r>
            <a:r>
              <a:rPr lang="en-HK" u="sng" dirty="0"/>
              <a:t>AN to B</a:t>
            </a:r>
            <a:r>
              <a:rPr lang="en-HK" dirty="0"/>
              <a:t>, by remove N from AN and substitute A to B, this take two operations.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166BE7-FCF7-CDA1-F806-907E41CB7724}"/>
              </a:ext>
            </a:extLst>
          </p:cNvPr>
          <p:cNvSpPr txBox="1"/>
          <p:nvPr/>
        </p:nvSpPr>
        <p:spPr>
          <a:xfrm>
            <a:off x="6854863" y="3429000"/>
            <a:ext cx="1190995" cy="415498"/>
          </a:xfrm>
          <a:prstGeom prst="rect">
            <a:avLst/>
          </a:prstGeom>
          <a:solidFill>
            <a:srgbClr val="FFD6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05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rgbClr val="C40C67"/>
                </a:solidFill>
              </a:rPr>
              <a:t>DP[1][2] + 1 = 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1F13DC-9988-80C5-50F5-386B298B1AAE}"/>
              </a:ext>
            </a:extLst>
          </p:cNvPr>
          <p:cNvSpPr txBox="1"/>
          <p:nvPr/>
        </p:nvSpPr>
        <p:spPr>
          <a:xfrm>
            <a:off x="1395527" y="4930477"/>
            <a:ext cx="3340357" cy="9296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05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HK" dirty="0"/>
              <a:t>By deletion:</a:t>
            </a:r>
            <a:br>
              <a:rPr lang="en-HK" dirty="0"/>
            </a:br>
            <a:r>
              <a:rPr lang="en-HK" dirty="0"/>
              <a:t>We consider how to transform </a:t>
            </a:r>
            <a:r>
              <a:rPr lang="en-HK" u="sng" dirty="0"/>
              <a:t>A to BU</a:t>
            </a:r>
            <a:r>
              <a:rPr lang="en-HK" dirty="0"/>
              <a:t>, by remove N from AN and substitute A to B, this take two operations.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DC71025-694E-B36D-90F6-B050A97E9822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4689595" y="3166659"/>
            <a:ext cx="902765" cy="153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D784983-F746-0A12-E2CA-D0801C4FE337}"/>
              </a:ext>
            </a:extLst>
          </p:cNvPr>
          <p:cNvCxnSpPr>
            <a:cxnSpLocks/>
          </p:cNvCxnSpPr>
          <p:nvPr/>
        </p:nvCxnSpPr>
        <p:spPr>
          <a:xfrm flipV="1">
            <a:off x="3265714" y="3952786"/>
            <a:ext cx="493099" cy="9897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88F1988-47AC-9AC7-0458-9F30177C2379}"/>
              </a:ext>
            </a:extLst>
          </p:cNvPr>
          <p:cNvSpPr txBox="1"/>
          <p:nvPr/>
        </p:nvSpPr>
        <p:spPr>
          <a:xfrm>
            <a:off x="5917244" y="3839509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883D71-B37B-F7D5-B281-1D9A8DE7CC6D}"/>
              </a:ext>
            </a:extLst>
          </p:cNvPr>
          <p:cNvSpPr txBox="1"/>
          <p:nvPr/>
        </p:nvSpPr>
        <p:spPr>
          <a:xfrm>
            <a:off x="5937337" y="423882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648DEB-8671-77BE-B990-FA93A8E83D6A}"/>
              </a:ext>
            </a:extLst>
          </p:cNvPr>
          <p:cNvSpPr txBox="1"/>
          <p:nvPr/>
        </p:nvSpPr>
        <p:spPr>
          <a:xfrm>
            <a:off x="6254737" y="3846158"/>
            <a:ext cx="359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40C67"/>
                </a:solidFill>
              </a:rPr>
              <a:t>U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2B6C8D68-AA80-D1C3-4890-69332AA549A7}"/>
              </a:ext>
            </a:extLst>
          </p:cNvPr>
          <p:cNvSpPr/>
          <p:nvPr/>
        </p:nvSpPr>
        <p:spPr>
          <a:xfrm>
            <a:off x="6614563" y="3846158"/>
            <a:ext cx="240300" cy="7443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ECEE1E-60DF-A555-D4EE-7FE07448074F}"/>
              </a:ext>
            </a:extLst>
          </p:cNvPr>
          <p:cNvSpPr txBox="1"/>
          <p:nvPr/>
        </p:nvSpPr>
        <p:spPr>
          <a:xfrm>
            <a:off x="6829566" y="4024175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</a:t>
            </a:r>
            <a:r>
              <a:rPr lang="en-US" dirty="0">
                <a:sym typeface="Wingdings" pitchFamily="2" charset="2"/>
              </a:rPr>
              <a:t>B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2A7264-C230-3FDE-45B1-6F0E239F29A1}"/>
              </a:ext>
            </a:extLst>
          </p:cNvPr>
          <p:cNvSpPr txBox="1"/>
          <p:nvPr/>
        </p:nvSpPr>
        <p:spPr>
          <a:xfrm>
            <a:off x="4931309" y="5648811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5BE879-1774-0077-0DBB-7726182314F4}"/>
              </a:ext>
            </a:extLst>
          </p:cNvPr>
          <p:cNvSpPr txBox="1"/>
          <p:nvPr/>
        </p:nvSpPr>
        <p:spPr>
          <a:xfrm>
            <a:off x="4951402" y="604813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</a:t>
            </a: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92201270-2119-4FC2-714B-DBE203C5718D}"/>
              </a:ext>
            </a:extLst>
          </p:cNvPr>
          <p:cNvSpPr/>
          <p:nvPr/>
        </p:nvSpPr>
        <p:spPr>
          <a:xfrm>
            <a:off x="5438179" y="5700951"/>
            <a:ext cx="240300" cy="7443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FD54AD8-020F-485D-43E1-F721C0FE96C6}"/>
              </a:ext>
            </a:extLst>
          </p:cNvPr>
          <p:cNvCxnSpPr/>
          <p:nvPr/>
        </p:nvCxnSpPr>
        <p:spPr>
          <a:xfrm flipH="1">
            <a:off x="5178767" y="5753989"/>
            <a:ext cx="189570" cy="21236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EBFFCD5-48D7-0E96-AAB3-0E84D4A29B5F}"/>
              </a:ext>
            </a:extLst>
          </p:cNvPr>
          <p:cNvCxnSpPr>
            <a:cxnSpLocks/>
          </p:cNvCxnSpPr>
          <p:nvPr/>
        </p:nvCxnSpPr>
        <p:spPr>
          <a:xfrm>
            <a:off x="5152064" y="5750488"/>
            <a:ext cx="196167" cy="21936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19894DF-2D8E-8A40-90FB-2C49442B7B19}"/>
              </a:ext>
            </a:extLst>
          </p:cNvPr>
          <p:cNvSpPr txBox="1"/>
          <p:nvPr/>
        </p:nvSpPr>
        <p:spPr>
          <a:xfrm>
            <a:off x="5633604" y="587729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>
                <a:sym typeface="Wingdings" pitchFamily="2" charset="2"/>
              </a:rPr>
              <a:t>BU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3A1F849-BE56-0F4B-E6A9-B8EF9B1A5FAF}"/>
              </a:ext>
            </a:extLst>
          </p:cNvPr>
          <p:cNvSpPr txBox="1"/>
          <p:nvPr/>
        </p:nvSpPr>
        <p:spPr>
          <a:xfrm>
            <a:off x="2670216" y="5669542"/>
            <a:ext cx="1190995" cy="415498"/>
          </a:xfrm>
          <a:prstGeom prst="rect">
            <a:avLst/>
          </a:prstGeom>
          <a:solidFill>
            <a:srgbClr val="FFD6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05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rgbClr val="C40C67"/>
                </a:solidFill>
              </a:rPr>
              <a:t>DP[2][1] + 1 = 3</a:t>
            </a:r>
          </a:p>
        </p:txBody>
      </p:sp>
    </p:spTree>
    <p:extLst>
      <p:ext uri="{BB962C8B-B14F-4D97-AF65-F5344CB8AC3E}">
        <p14:creationId xmlns:p14="http://schemas.microsoft.com/office/powerpoint/2010/main" val="286105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 animBg="1"/>
      <p:bldP spid="19" grpId="0" animBg="1"/>
      <p:bldP spid="21" grpId="0" animBg="1"/>
      <p:bldP spid="22" grpId="0" animBg="1"/>
      <p:bldP spid="27" grpId="0"/>
      <p:bldP spid="28" grpId="0"/>
      <p:bldP spid="30" grpId="0"/>
      <p:bldP spid="31" grpId="0" animBg="1"/>
      <p:bldP spid="32" grpId="0"/>
      <p:bldP spid="33" grpId="0"/>
      <p:bldP spid="34" grpId="0"/>
      <p:bldP spid="35" grpId="0" animBg="1"/>
      <p:bldP spid="41" grpId="0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540EF-31CE-6AC6-DC22-4F8C0FC7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table for BUT to 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B3BCD3-6ECB-0723-7C4D-7625312F651D}"/>
              </a:ext>
            </a:extLst>
          </p:cNvPr>
          <p:cNvSpPr txBox="1"/>
          <p:nvPr/>
        </p:nvSpPr>
        <p:spPr>
          <a:xfrm rot="16200000">
            <a:off x="627235" y="3244334"/>
            <a:ext cx="143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 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8B45DC-ADD6-FD30-1CB5-183727CEC261}"/>
              </a:ext>
            </a:extLst>
          </p:cNvPr>
          <p:cNvSpPr txBox="1"/>
          <p:nvPr/>
        </p:nvSpPr>
        <p:spPr>
          <a:xfrm>
            <a:off x="3065706" y="1571348"/>
            <a:ext cx="1498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Word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0393AF-D9C3-C8C9-76A6-C5D5239FD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045508"/>
              </p:ext>
            </p:extLst>
          </p:nvPr>
        </p:nvGraphicFramePr>
        <p:xfrm>
          <a:off x="1693949" y="2045280"/>
          <a:ext cx="4130350" cy="25808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6070">
                  <a:extLst>
                    <a:ext uri="{9D8B030D-6E8A-4147-A177-3AD203B41FA5}">
                      <a16:colId xmlns:a16="http://schemas.microsoft.com/office/drawing/2014/main" val="1157640076"/>
                    </a:ext>
                  </a:extLst>
                </a:gridCol>
                <a:gridCol w="826070">
                  <a:extLst>
                    <a:ext uri="{9D8B030D-6E8A-4147-A177-3AD203B41FA5}">
                      <a16:colId xmlns:a16="http://schemas.microsoft.com/office/drawing/2014/main" val="2500949416"/>
                    </a:ext>
                  </a:extLst>
                </a:gridCol>
                <a:gridCol w="826070">
                  <a:extLst>
                    <a:ext uri="{9D8B030D-6E8A-4147-A177-3AD203B41FA5}">
                      <a16:colId xmlns:a16="http://schemas.microsoft.com/office/drawing/2014/main" val="1433170090"/>
                    </a:ext>
                  </a:extLst>
                </a:gridCol>
                <a:gridCol w="826070">
                  <a:extLst>
                    <a:ext uri="{9D8B030D-6E8A-4147-A177-3AD203B41FA5}">
                      <a16:colId xmlns:a16="http://schemas.microsoft.com/office/drawing/2014/main" val="1566911109"/>
                    </a:ext>
                  </a:extLst>
                </a:gridCol>
                <a:gridCol w="826070">
                  <a:extLst>
                    <a:ext uri="{9D8B030D-6E8A-4147-A177-3AD203B41FA5}">
                      <a16:colId xmlns:a16="http://schemas.microsoft.com/office/drawing/2014/main" val="3184077100"/>
                    </a:ext>
                  </a:extLst>
                </a:gridCol>
              </a:tblGrid>
              <a:tr h="51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””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982753"/>
                  </a:ext>
                </a:extLst>
              </a:tr>
              <a:tr h="51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””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158633"/>
                  </a:ext>
                </a:extLst>
              </a:tr>
              <a:tr h="51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783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350" b="0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133373"/>
                  </a:ext>
                </a:extLst>
              </a:tr>
              <a:tr h="51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255038"/>
                  </a:ext>
                </a:extLst>
              </a:tr>
              <a:tr h="51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737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210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67A5-FA68-C64A-8E27-A2F5E961B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Levenshtein</a:t>
            </a:r>
            <a:r>
              <a:rPr lang="en-US" altLang="zh-CN" dirty="0"/>
              <a:t> Distance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4A98D7-EC35-8354-C7C8-55678CE3CAF0}"/>
              </a:ext>
            </a:extLst>
          </p:cNvPr>
          <p:cNvSpPr txBox="1"/>
          <p:nvPr/>
        </p:nvSpPr>
        <p:spPr>
          <a:xfrm>
            <a:off x="367681" y="5680625"/>
            <a:ext cx="6565105" cy="735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46" lvl="1" indent="-342900" defTabSz="685783">
              <a:lnSpc>
                <a:spcPct val="160000"/>
              </a:lnSpc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Strengths: </a:t>
            </a:r>
            <a:r>
              <a:rPr lang="en-US" altLang="zh-CN" sz="1100" dirty="0"/>
              <a:t>More flexible than Hamming distance as it allows insertions and deletions.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C40C67"/>
              </a:solidFill>
              <a:effectLst/>
              <a:uLnTx/>
              <a:uFillTx/>
              <a:latin typeface="Segoe UI "/>
              <a:ea typeface="+mn-ea"/>
              <a:cs typeface="+mn-cs"/>
            </a:endParaRPr>
          </a:p>
          <a:p>
            <a:pPr marL="514346" lvl="1" indent="-342900" defTabSz="685783">
              <a:lnSpc>
                <a:spcPct val="160000"/>
              </a:lnSpc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Weaknesses: </a:t>
            </a:r>
            <a:r>
              <a:rPr lang="en-US" altLang="zh-CN" sz="1100" dirty="0"/>
              <a:t>Computationally more expensive than Hamming distance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9F33C2-E55B-5132-36A3-4EF9DB20C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24" y="1474626"/>
            <a:ext cx="51816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4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67A5-FA68-C64A-8E27-A2F5E961B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Token-based Similarity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DC904-8F78-0F4A-BFE3-2E15D833387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Token-based similarity is a method of </a:t>
            </a:r>
            <a:r>
              <a:rPr lang="en-US" altLang="zh-CN" sz="1400" dirty="0">
                <a:solidFill>
                  <a:srgbClr val="C40C67"/>
                </a:solidFill>
              </a:rPr>
              <a:t>determining the similarity between two texts by treating the texts as collections of tokens</a:t>
            </a:r>
            <a:r>
              <a:rPr lang="en-US" altLang="zh-CN" sz="1400" dirty="0"/>
              <a:t>, usually words. 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The similarity is then determined </a:t>
            </a:r>
            <a:r>
              <a:rPr lang="en-US" altLang="zh-CN" sz="1400" dirty="0">
                <a:solidFill>
                  <a:srgbClr val="C40C67"/>
                </a:solidFill>
              </a:rPr>
              <a:t>based on the overlap </a:t>
            </a:r>
            <a:r>
              <a:rPr lang="en-US" altLang="zh-CN" sz="1400" dirty="0"/>
              <a:t>of these tokens.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Jaccard Index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Sørensen-Dice Coefficient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Tversky Index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Overlap Coefficient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Tanimoto Distance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Cosine Similarity</a:t>
            </a:r>
          </a:p>
        </p:txBody>
      </p:sp>
    </p:spTree>
    <p:extLst>
      <p:ext uri="{BB962C8B-B14F-4D97-AF65-F5344CB8AC3E}">
        <p14:creationId xmlns:p14="http://schemas.microsoft.com/office/powerpoint/2010/main" val="3686361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67A5-FA68-C64A-8E27-A2F5E961B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Jaccard Index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DC904-8F78-0F4A-BFE3-2E15D833387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The Jaccard Index measures the similarity between two sets as the size of the intersection divided by the size of the union of the sets. </a:t>
            </a:r>
          </a:p>
        </p:txBody>
      </p:sp>
      <p:pic>
        <p:nvPicPr>
          <p:cNvPr id="22532" name="Picture 4" descr="Jaccard index - Wikipedia">
            <a:extLst>
              <a:ext uri="{FF2B5EF4-FFF2-40B4-BE49-F238E27FC236}">
                <a16:creationId xmlns:a16="http://schemas.microsoft.com/office/drawing/2014/main" id="{6A1D3239-265F-C725-0696-400124466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688" y="2614655"/>
            <a:ext cx="3331258" cy="255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>
            <a:extLst>
              <a:ext uri="{FF2B5EF4-FFF2-40B4-BE49-F238E27FC236}">
                <a16:creationId xmlns:a16="http://schemas.microsoft.com/office/drawing/2014/main" id="{BE22EDCF-3A31-E2DC-6F9D-4E43C7401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54" y="2489842"/>
            <a:ext cx="4857102" cy="321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423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E7D68-FE03-5DA1-747B-6E81F3095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Jaccard Index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282F4-7178-AB95-1C51-825095D31F0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3" y="1686757"/>
            <a:ext cx="7573347" cy="4519510"/>
          </a:xfrm>
        </p:spPr>
        <p:txBody>
          <a:bodyPr/>
          <a:lstStyle/>
          <a:p>
            <a:pPr marL="514346" marR="0" lvl="1" indent="-342900" algn="l" defTabSz="685783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Example: "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The quick brown fox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" and "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The quick brown dog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":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endParaRPr lang="en-US" altLang="zh-CN" sz="1400" dirty="0"/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endParaRPr lang="en-US" altLang="zh-CN" sz="1200" dirty="0"/>
          </a:p>
          <a:p>
            <a:pPr marL="514346" marR="0" lvl="1" indent="-342900" algn="l" defTabSz="685783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6" name="图片 7">
            <a:extLst>
              <a:ext uri="{FF2B5EF4-FFF2-40B4-BE49-F238E27FC236}">
                <a16:creationId xmlns:a16="http://schemas.microsoft.com/office/drawing/2014/main" id="{5881CC9F-5A64-A07C-D0D2-24DEB4631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111" y="2246595"/>
            <a:ext cx="3539513" cy="2866582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064103-80CA-77B8-66FF-F5807CE98BA3}"/>
              </a:ext>
            </a:extLst>
          </p:cNvPr>
          <p:cNvSpPr txBox="1"/>
          <p:nvPr/>
        </p:nvSpPr>
        <p:spPr>
          <a:xfrm>
            <a:off x="408375" y="2125564"/>
            <a:ext cx="4787735" cy="3423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37" lvl="2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US" altLang="zh-CN" sz="1200" dirty="0"/>
              <a:t>Convert the sentences into sets of words: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US" altLang="zh-CN" sz="1200" dirty="0"/>
              <a:t>text1: {"The", "quick", "brown", "fox"}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US" altLang="zh-CN" sz="1200" dirty="0"/>
              <a:t>text2: {"The", "quick", "brown", "dog"}</a:t>
            </a:r>
            <a:br>
              <a:rPr lang="en-US" altLang="zh-CN" sz="1200" dirty="0"/>
            </a:br>
            <a:endParaRPr lang="en-US" altLang="zh-CN" sz="1200" dirty="0"/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zh-CN" sz="1200" dirty="0"/>
              <a:t>Calculate the intersection and union of the two sets: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US" altLang="zh-CN" sz="1200" dirty="0"/>
              <a:t>Intersection: {"The", "quick", "brown"}</a:t>
            </a:r>
            <a:br>
              <a:rPr lang="en-US" altLang="zh-CN" sz="1200" dirty="0"/>
            </a:br>
            <a:r>
              <a:rPr lang="en-US" altLang="zh-CN" sz="1200" dirty="0"/>
              <a:t>(these words appear in both sentences)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US" altLang="zh-CN" sz="1200" dirty="0"/>
              <a:t>Union: {"The", "quick", "brown", "fox", "dog"} (these words appear in either or both sentences)</a:t>
            </a:r>
            <a:br>
              <a:rPr lang="en-US" altLang="zh-CN" sz="1200" dirty="0"/>
            </a:br>
            <a:endParaRPr lang="en-US" altLang="zh-CN" sz="1200" dirty="0"/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US" altLang="zh-CN" sz="1200" dirty="0"/>
              <a:t>Jaccard Index </a:t>
            </a:r>
            <a:br>
              <a:rPr lang="en-US" altLang="zh-CN" sz="1400" dirty="0"/>
            </a:br>
            <a:r>
              <a:rPr lang="en-US" altLang="zh-CN" sz="1200" dirty="0"/>
              <a:t>= </a:t>
            </a:r>
            <a:r>
              <a:rPr lang="en-US" altLang="zh-CN" sz="1200" dirty="0">
                <a:solidFill>
                  <a:srgbClr val="C00000"/>
                </a:solidFill>
              </a:rPr>
              <a:t>Size of Intersection </a:t>
            </a:r>
            <a:r>
              <a:rPr lang="en-US" altLang="zh-CN" sz="1200" dirty="0"/>
              <a:t>/ </a:t>
            </a:r>
            <a:r>
              <a:rPr lang="en-US" altLang="zh-CN" sz="1200" dirty="0">
                <a:solidFill>
                  <a:srgbClr val="C00000"/>
                </a:solidFill>
              </a:rPr>
              <a:t>Size of Union </a:t>
            </a:r>
            <a:br>
              <a:rPr lang="en-US" altLang="zh-CN" sz="1200" dirty="0">
                <a:solidFill>
                  <a:srgbClr val="C00000"/>
                </a:solidFill>
              </a:rPr>
            </a:br>
            <a:r>
              <a:rPr lang="en-US" altLang="zh-CN" sz="1200" dirty="0"/>
              <a:t>= 3 / 5 = 0.6</a:t>
            </a:r>
            <a:endParaRPr lang="en-US" altLang="zh-CN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4BF8E5-AD45-47A0-992F-23273406162A}"/>
              </a:ext>
            </a:extLst>
          </p:cNvPr>
          <p:cNvSpPr txBox="1"/>
          <p:nvPr/>
        </p:nvSpPr>
        <p:spPr>
          <a:xfrm>
            <a:off x="4889242" y="5228586"/>
            <a:ext cx="3887755" cy="735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46" lvl="1" indent="-342900" defTabSz="685783">
              <a:lnSpc>
                <a:spcPct val="160000"/>
              </a:lnSpc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Strengths: </a:t>
            </a:r>
            <a:r>
              <a:rPr lang="en-US" altLang="zh-CN" sz="1100" dirty="0"/>
              <a:t>Simple to understand and calculate.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C40C67"/>
              </a:solidFill>
              <a:effectLst/>
              <a:uLnTx/>
              <a:uFillTx/>
              <a:latin typeface="Segoe UI "/>
              <a:ea typeface="+mn-ea"/>
              <a:cs typeface="+mn-cs"/>
            </a:endParaRPr>
          </a:p>
          <a:p>
            <a:pPr marL="514346" lvl="1" indent="-342900" defTabSz="685783">
              <a:lnSpc>
                <a:spcPct val="160000"/>
              </a:lnSpc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Weaknesses: </a:t>
            </a:r>
            <a:r>
              <a:rPr lang="en-US" altLang="zh-CN" sz="1100" dirty="0"/>
              <a:t>Sensitive to the size of the data sets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150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065237"/>
            <a:ext cx="1784611" cy="4939430"/>
          </a:xfrm>
          <a:noFill/>
        </p:spPr>
        <p:txBody>
          <a:bodyPr anchor="ctr">
            <a:no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l"/>
            <a:r>
              <a:rPr lang="en-US" dirty="0"/>
              <a:t>1. text similarities</a:t>
            </a:r>
          </a:p>
          <a:p>
            <a:pPr algn="l"/>
            <a:r>
              <a:rPr lang="en-US" dirty="0"/>
              <a:t>2. text embedding: text2vec</a:t>
            </a:r>
          </a:p>
          <a:p>
            <a:pPr algn="l"/>
            <a:r>
              <a:rPr lang="en-US" dirty="0"/>
              <a:t>    2.1 skip-gram</a:t>
            </a:r>
          </a:p>
          <a:p>
            <a:pPr algn="l"/>
            <a:r>
              <a:rPr lang="en-US" dirty="0"/>
              <a:t>    2.2 continuous bag of words (CBOW)</a:t>
            </a:r>
          </a:p>
          <a:p>
            <a:pPr algn="l"/>
            <a:r>
              <a:rPr lang="en-US" dirty="0"/>
              <a:t>    2.3 skip-gram with negative sampling (SGNS)</a:t>
            </a:r>
          </a:p>
          <a:p>
            <a:pPr algn="l"/>
            <a:r>
              <a:rPr lang="en-US" dirty="0"/>
              <a:t>    2.4 The glove model</a:t>
            </a:r>
          </a:p>
          <a:p>
            <a:pPr algn="l"/>
            <a:r>
              <a:rPr lang="en-US" dirty="0"/>
              <a:t>3. Word Embedding Programming </a:t>
            </a:r>
          </a:p>
        </p:txBody>
      </p:sp>
    </p:spTree>
    <p:extLst>
      <p:ext uri="{BB962C8B-B14F-4D97-AF65-F5344CB8AC3E}">
        <p14:creationId xmlns:p14="http://schemas.microsoft.com/office/powerpoint/2010/main" val="4169552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67A5-FA68-C64A-8E27-A2F5E961B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Sørensen</a:t>
            </a:r>
            <a:r>
              <a:rPr lang="en-US" altLang="zh-CN" dirty="0"/>
              <a:t>-Dice Coefficient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DC904-8F78-0F4A-BFE3-2E15D833387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The Sørensen-Dice Coefficient measures the similarity between two sets as t</a:t>
            </a:r>
            <a:r>
              <a:rPr lang="en-US" altLang="zh-CN" sz="1400" dirty="0">
                <a:solidFill>
                  <a:srgbClr val="C40C67"/>
                </a:solidFill>
              </a:rPr>
              <a:t>wice the size of the intersection</a:t>
            </a:r>
            <a:r>
              <a:rPr lang="en-US" altLang="zh-CN" sz="1400" dirty="0"/>
              <a:t> divided by the sum of the sizes of the two sets.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zh-CN" sz="1400" dirty="0">
                <a:solidFill>
                  <a:srgbClr val="000000"/>
                </a:solidFill>
              </a:rPr>
              <a:t>Example: "</a:t>
            </a:r>
            <a:r>
              <a:rPr lang="en-US" altLang="zh-CN" sz="1400" dirty="0">
                <a:solidFill>
                  <a:srgbClr val="C40C67"/>
                </a:solidFill>
              </a:rPr>
              <a:t>The quick brown fox</a:t>
            </a:r>
            <a:r>
              <a:rPr lang="en-US" altLang="zh-CN" sz="1400" dirty="0">
                <a:solidFill>
                  <a:srgbClr val="000000"/>
                </a:solidFill>
              </a:rPr>
              <a:t>" and "</a:t>
            </a:r>
            <a:r>
              <a:rPr lang="en-US" altLang="zh-CN" sz="1400" dirty="0">
                <a:solidFill>
                  <a:srgbClr val="C40C67"/>
                </a:solidFill>
              </a:rPr>
              <a:t>The quick brown dog</a:t>
            </a:r>
            <a:r>
              <a:rPr lang="en-US" altLang="zh-CN" sz="1400" dirty="0">
                <a:solidFill>
                  <a:srgbClr val="000000"/>
                </a:solidFill>
              </a:rPr>
              <a:t>":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US" altLang="zh-CN" sz="1500" dirty="0"/>
              <a:t>Convert the sentences into sets of words: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US" altLang="zh-CN" sz="1200" dirty="0"/>
              <a:t>text1: {"The", "quick", "brown", "fox"}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US" altLang="zh-CN" sz="1200" dirty="0"/>
              <a:t>text2: {"The", "quick", "brown", "dog"}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US" altLang="zh-CN" sz="1400" dirty="0"/>
              <a:t>Calculate the intersection and the sizes of the two sets: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US" altLang="zh-CN" sz="1200" dirty="0"/>
              <a:t>Intersection: {"The", "quick", "brown"} </a:t>
            </a:r>
            <a:br>
              <a:rPr lang="en-US" altLang="zh-CN" sz="1200" dirty="0"/>
            </a:br>
            <a:r>
              <a:rPr lang="en-US" altLang="zh-CN" sz="1200" dirty="0"/>
              <a:t>(these words appear in both sentences)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US" altLang="zh-CN" sz="1200" dirty="0"/>
              <a:t>Size of set 1: 4 (four words in text1)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US" altLang="zh-CN" sz="1200" dirty="0"/>
              <a:t>Size of set 2: 4 (four words in text2)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US" altLang="zh-CN" sz="1400" dirty="0"/>
              <a:t>Dice's Coefficient = 2 * (</a:t>
            </a:r>
            <a:r>
              <a:rPr lang="en-US" altLang="zh-CN" sz="1400" dirty="0">
                <a:solidFill>
                  <a:srgbClr val="C00000"/>
                </a:solidFill>
              </a:rPr>
              <a:t>size of intersection</a:t>
            </a:r>
            <a:r>
              <a:rPr lang="en-US" altLang="zh-CN" sz="1400" dirty="0"/>
              <a:t>) / (</a:t>
            </a:r>
            <a:r>
              <a:rPr lang="en-US" altLang="zh-CN" sz="1400" dirty="0">
                <a:solidFill>
                  <a:srgbClr val="C00000"/>
                </a:solidFill>
              </a:rPr>
              <a:t>size of set 1 </a:t>
            </a:r>
            <a:r>
              <a:rPr lang="en-US" altLang="zh-CN" sz="1400" dirty="0"/>
              <a:t>+ </a:t>
            </a:r>
            <a:r>
              <a:rPr lang="en-US" altLang="zh-CN" sz="1400" dirty="0">
                <a:solidFill>
                  <a:srgbClr val="C00000"/>
                </a:solidFill>
              </a:rPr>
              <a:t>size</a:t>
            </a:r>
            <a:r>
              <a:rPr lang="en-US" altLang="zh-CN" sz="1400" dirty="0"/>
              <a:t> </a:t>
            </a:r>
            <a:r>
              <a:rPr lang="en-US" altLang="zh-CN" sz="1400" dirty="0">
                <a:solidFill>
                  <a:srgbClr val="C00000"/>
                </a:solidFill>
              </a:rPr>
              <a:t>of set 2</a:t>
            </a:r>
            <a:r>
              <a:rPr lang="en-US" altLang="zh-CN" sz="1400" dirty="0"/>
              <a:t>) = 2 * 3 / (4 + 4) = 0.75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endParaRPr lang="en-US" altLang="zh-CN" sz="1200" dirty="0"/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endParaRPr lang="en-US" altLang="zh-CN" sz="1400" dirty="0"/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altLang="zh-CN" sz="1400" dirty="0"/>
          </a:p>
          <a:p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C86FC23-46C5-BA24-9B1E-FA2F1D2688F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1240" y="2066520"/>
            <a:ext cx="2138401" cy="74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7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67A5-FA68-C64A-8E27-A2F5E961B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Sørensen</a:t>
            </a:r>
            <a:r>
              <a:rPr lang="en-US" altLang="zh-CN" dirty="0"/>
              <a:t>-Dice Coefficient 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328AC6E-A31F-2E6D-5A46-55237E77D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57" y="1751690"/>
            <a:ext cx="6629400" cy="36718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647B2C-F5D4-855F-6BB3-B5AECF6AB042}"/>
              </a:ext>
            </a:extLst>
          </p:cNvPr>
          <p:cNvSpPr txBox="1"/>
          <p:nvPr/>
        </p:nvSpPr>
        <p:spPr>
          <a:xfrm>
            <a:off x="251927" y="5508505"/>
            <a:ext cx="6854930" cy="735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46" lvl="1" indent="-342900" defTabSz="685783">
              <a:lnSpc>
                <a:spcPct val="160000"/>
              </a:lnSpc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Strengths: </a:t>
            </a:r>
            <a:r>
              <a:rPr lang="en-US" altLang="zh-CN" sz="1100" dirty="0"/>
              <a:t>Gives more weight to the overlap between sets compared to the Jaccard Index.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C40C67"/>
              </a:solidFill>
              <a:effectLst/>
              <a:uLnTx/>
              <a:uFillTx/>
              <a:latin typeface="Segoe UI "/>
              <a:ea typeface="+mn-ea"/>
              <a:cs typeface="+mn-cs"/>
            </a:endParaRPr>
          </a:p>
          <a:p>
            <a:pPr marL="514346" lvl="1" indent="-342900" defTabSz="685783">
              <a:lnSpc>
                <a:spcPct val="160000"/>
              </a:lnSpc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Weaknesses: </a:t>
            </a:r>
            <a:r>
              <a:rPr lang="en-US" altLang="zh-CN" sz="1100" dirty="0"/>
              <a:t>Still sensitive to the size of the data sets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212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67A5-FA68-C64A-8E27-A2F5E961B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Tversky Index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DC904-8F78-0F4A-BFE3-2E15D83338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8367942" cy="4965970"/>
          </a:xfrm>
        </p:spPr>
        <p:txBody>
          <a:bodyPr>
            <a:normAutofit lnSpcReduction="10000"/>
          </a:bodyPr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The Tversky Index is a </a:t>
            </a:r>
            <a:r>
              <a:rPr lang="en-US" altLang="zh-CN" sz="1400" dirty="0">
                <a:solidFill>
                  <a:srgbClr val="C40C67"/>
                </a:solidFill>
              </a:rPr>
              <a:t>generalization of the Jaccard Index and Sørensen-Dice Coefficient</a:t>
            </a:r>
            <a:r>
              <a:rPr lang="en-US" altLang="zh-CN" sz="1400" dirty="0"/>
              <a:t>, 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allowing different weights for false positives and false negatives.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zh-CN" sz="1400" dirty="0">
                <a:solidFill>
                  <a:srgbClr val="000000"/>
                </a:solidFill>
              </a:rPr>
              <a:t>Example: "</a:t>
            </a:r>
            <a:r>
              <a:rPr lang="en-US" altLang="zh-CN" sz="1400" dirty="0">
                <a:solidFill>
                  <a:srgbClr val="C40C67"/>
                </a:solidFill>
              </a:rPr>
              <a:t>The quick brown fox</a:t>
            </a:r>
            <a:r>
              <a:rPr lang="en-US" altLang="zh-CN" sz="1400" dirty="0">
                <a:solidFill>
                  <a:srgbClr val="000000"/>
                </a:solidFill>
              </a:rPr>
              <a:t>" and "</a:t>
            </a:r>
            <a:r>
              <a:rPr lang="en-US" altLang="zh-CN" sz="1400" dirty="0">
                <a:solidFill>
                  <a:srgbClr val="C40C67"/>
                </a:solidFill>
              </a:rPr>
              <a:t>The quick brown dog</a:t>
            </a:r>
            <a:r>
              <a:rPr lang="en-US" altLang="zh-CN" sz="1400" dirty="0">
                <a:solidFill>
                  <a:srgbClr val="000000"/>
                </a:solidFill>
              </a:rPr>
              <a:t>":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US" altLang="zh-CN" sz="1400" dirty="0"/>
              <a:t>Convert the sentences into sets of words: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US" altLang="zh-CN" sz="1200" dirty="0"/>
              <a:t>text1: {"The", "quick", "brown", "fox"}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US" altLang="zh-CN" sz="1200" dirty="0"/>
              <a:t>text2: {"The", "quick", "brown", "dog"}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US" altLang="zh-CN" sz="1400" dirty="0"/>
              <a:t>Calculate the intersection and the sizes of the two sets: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US" altLang="zh-CN" sz="1200" dirty="0"/>
              <a:t>Intersection: {"The", "quick", "brown"} </a:t>
            </a:r>
            <a:br>
              <a:rPr lang="en-US" altLang="zh-CN" sz="1200" dirty="0"/>
            </a:br>
            <a:r>
              <a:rPr lang="en-US" altLang="zh-CN" sz="1200" dirty="0"/>
              <a:t>(these words appear in both sentences)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US" altLang="zh-CN" sz="1200" dirty="0"/>
              <a:t>X \ Y: {"fox"} (these words appear only in text1)</a:t>
            </a:r>
            <a:r>
              <a:rPr lang="en-US" altLang="zh-CN" sz="1200" dirty="0">
                <a:solidFill>
                  <a:srgbClr val="C00000"/>
                </a:solidFill>
              </a:rPr>
              <a:t> 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US" altLang="zh-CN" sz="1200" dirty="0"/>
              <a:t>Y \ X: {"dog"} (these words appear only in text2)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US" altLang="zh-CN" sz="1400" dirty="0"/>
              <a:t>Use the Tversky Index formula to calculate. Suppose we choose </a:t>
            </a:r>
            <a:r>
              <a:rPr lang="en-US" altLang="zh-CN" sz="1400" dirty="0">
                <a:solidFill>
                  <a:srgbClr val="C00000"/>
                </a:solidFill>
              </a:rPr>
              <a:t>α = 0.5 </a:t>
            </a:r>
            <a:r>
              <a:rPr lang="en-US" altLang="zh-CN" sz="1400" dirty="0"/>
              <a:t>and</a:t>
            </a:r>
            <a:r>
              <a:rPr lang="en-US" altLang="zh-CN" sz="1400" dirty="0">
                <a:solidFill>
                  <a:srgbClr val="C00000"/>
                </a:solidFill>
              </a:rPr>
              <a:t> β = 0.5</a:t>
            </a:r>
            <a:r>
              <a:rPr lang="en-US" altLang="zh-CN" sz="1400" dirty="0"/>
              <a:t> 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US" altLang="zh-CN" sz="1200" dirty="0"/>
              <a:t>give less weight to the differences than the intersection.</a:t>
            </a:r>
            <a:endParaRPr lang="en-US" altLang="zh-CN" sz="1200" dirty="0">
              <a:solidFill>
                <a:srgbClr val="C00000"/>
              </a:solidFill>
            </a:endParaRPr>
          </a:p>
          <a:p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9042DF2-BA79-02EB-F9DD-D443FE7F28E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872"/>
          <a:stretch>
            <a:fillRect/>
          </a:stretch>
        </p:blipFill>
        <p:spPr>
          <a:xfrm>
            <a:off x="4917233" y="2943807"/>
            <a:ext cx="4361934" cy="5966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05197B-39A6-CBFF-C3F1-4B7C92243BDC}"/>
              </a:ext>
            </a:extLst>
          </p:cNvPr>
          <p:cNvSpPr txBox="1"/>
          <p:nvPr/>
        </p:nvSpPr>
        <p:spPr>
          <a:xfrm>
            <a:off x="5128727" y="4648023"/>
            <a:ext cx="36482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C40C67"/>
                </a:solidFill>
              </a:rPr>
              <a:t>|X ∩ Y| / (|X ∩ Y| + α * |X \ Y| + β * |Y \ X|) </a:t>
            </a:r>
            <a:br>
              <a:rPr lang="en-US" altLang="zh-CN" sz="1400" dirty="0">
                <a:solidFill>
                  <a:srgbClr val="C40C67"/>
                </a:solidFill>
              </a:rPr>
            </a:br>
            <a:r>
              <a:rPr lang="en-US" altLang="zh-CN" sz="1400" dirty="0">
                <a:solidFill>
                  <a:srgbClr val="C40C67"/>
                </a:solidFill>
              </a:rPr>
              <a:t>= 3 / (3 + 0.5 * 1 + 0.5 * 1) = 0.75</a:t>
            </a:r>
            <a:endParaRPr lang="en-US" sz="1400" dirty="0">
              <a:solidFill>
                <a:srgbClr val="C40C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8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67A5-FA68-C64A-8E27-A2F5E961B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Tversky Index 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C8E2068-00D6-F151-E2C6-D15B7B3A3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1" y="1571348"/>
            <a:ext cx="8258175" cy="4036219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59C5E3-9A3B-E59F-0238-8C1AC876CA10}"/>
              </a:ext>
            </a:extLst>
          </p:cNvPr>
          <p:cNvSpPr txBox="1"/>
          <p:nvPr/>
        </p:nvSpPr>
        <p:spPr>
          <a:xfrm>
            <a:off x="4077478" y="1729606"/>
            <a:ext cx="4382277" cy="71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46" lvl="1" indent="-342900" defTabSz="685783">
              <a:lnSpc>
                <a:spcPct val="160000"/>
              </a:lnSpc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Strengths: </a:t>
            </a:r>
            <a:r>
              <a:rPr lang="en-US" altLang="zh-CN" sz="1100" dirty="0"/>
              <a:t>More flexible in handling different types of data. 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C40C67"/>
              </a:solidFill>
              <a:effectLst/>
              <a:uLnTx/>
              <a:uFillTx/>
              <a:latin typeface="Segoe UI "/>
              <a:ea typeface="+mn-ea"/>
              <a:cs typeface="+mn-cs"/>
            </a:endParaRPr>
          </a:p>
          <a:p>
            <a:pPr marL="514346" lvl="1" indent="-342900" defTabSz="685783">
              <a:lnSpc>
                <a:spcPct val="160000"/>
              </a:lnSpc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Weaknesses: </a:t>
            </a:r>
            <a:r>
              <a:rPr lang="en-US" altLang="zh-CN" sz="1100" dirty="0"/>
              <a:t>More complex to calculate and interpret.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C40C67"/>
              </a:solidFill>
              <a:effectLst/>
              <a:uLnTx/>
              <a:uFillTx/>
              <a:latin typeface="Segoe UI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24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67A5-FA68-C64A-8E27-A2F5E961B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Overlap Coefficient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DC904-8F78-0F4A-BFE3-2E15D83338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681" y="1733410"/>
            <a:ext cx="8367942" cy="4519510"/>
          </a:xfrm>
        </p:spPr>
        <p:txBody>
          <a:bodyPr>
            <a:normAutofit/>
          </a:bodyPr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The Overlap Coefficient measures the </a:t>
            </a:r>
            <a:r>
              <a:rPr lang="en-US" altLang="zh-CN" sz="1400" dirty="0">
                <a:solidFill>
                  <a:srgbClr val="C40C67"/>
                </a:solidFill>
              </a:rPr>
              <a:t>similarity between two sets as the size of the intersection divided by the size of the smaller set</a:t>
            </a:r>
            <a:r>
              <a:rPr lang="en-US" altLang="zh-CN" sz="1400" dirty="0"/>
              <a:t>. 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Example: "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The quick brown fox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" and "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The quick brown dog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":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Convert the sentences into sets of words: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text1: {"The", "quick", "brown", "fox"}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text2: {"The", "quick", "brown", "dog"}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Calculate the intersection of the two sets: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Intersection: {"The", "quick", "brown"} (these words appear in both sentences)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Overlap Coefficient =</a:t>
            </a:r>
          </a:p>
          <a:p>
            <a:pPr marL="514346" marR="0" lvl="1" indent="-342900" algn="l" defTabSz="685783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"/>
              <a:ea typeface="+mn-ea"/>
              <a:cs typeface="+mn-cs"/>
            </a:endParaRPr>
          </a:p>
          <a:p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E88B28B-B8A5-46F2-6FD8-CA716A6E4C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0961" y="2872458"/>
            <a:ext cx="3705211" cy="7989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5CF25D-C10A-D7E2-932D-EC1D5C22EBB0}"/>
                  </a:ext>
                </a:extLst>
              </p:cNvPr>
              <p:cNvSpPr txBox="1"/>
              <p:nvPr/>
            </p:nvSpPr>
            <p:spPr>
              <a:xfrm>
                <a:off x="755779" y="4810473"/>
                <a:ext cx="4572000" cy="592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57228" lvl="3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SzPct val="12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11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altLang="zh-CN" sz="11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zh-CN" sz="11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kumimoji="0" lang="en-US" altLang="zh-CN" sz="11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 ∩ </m:t>
                              </m:r>
                              <m:r>
                                <a:rPr kumimoji="0" lang="en-US" altLang="zh-CN" sz="11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en-US" altLang="zh-CN" sz="11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11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11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1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en-US" altLang="zh-CN" sz="11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11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1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den>
                      </m:f>
                      <m:r>
                        <a:rPr kumimoji="0" lang="en-US" altLang="zh-CN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kumimoji="0" lang="en-US" altLang="zh-CN" sz="11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CN" sz="11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11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en-US" altLang="zh-CN" sz="11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⁡(4, 4)</m:t>
                          </m:r>
                        </m:den>
                      </m:f>
                      <m:r>
                        <a:rPr kumimoji="0" lang="en-US" altLang="zh-CN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  = 0.75</m:t>
                      </m:r>
                    </m:oMath>
                  </m:oMathPara>
                </a14:m>
                <a:endPara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5CF25D-C10A-D7E2-932D-EC1D5C22E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79" y="4810473"/>
                <a:ext cx="4572000" cy="592535"/>
              </a:xfrm>
              <a:prstGeom prst="rect">
                <a:avLst/>
              </a:prstGeom>
              <a:blipFill>
                <a:blip r:embed="rId4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653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67A5-FA68-C64A-8E27-A2F5E961B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Overlap Coefficient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67AAA0D-3F52-0C53-E07A-172BA8A291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4"/>
          <a:stretch/>
        </p:blipFill>
        <p:spPr>
          <a:xfrm>
            <a:off x="367004" y="1686757"/>
            <a:ext cx="5478881" cy="3650456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38CA3E-7FB2-3375-63BE-BBB4E4CE9727}"/>
              </a:ext>
            </a:extLst>
          </p:cNvPr>
          <p:cNvSpPr txBox="1"/>
          <p:nvPr/>
        </p:nvSpPr>
        <p:spPr>
          <a:xfrm>
            <a:off x="169375" y="5452622"/>
            <a:ext cx="5037107" cy="71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46" lvl="1" indent="-342900" defTabSz="685783">
              <a:lnSpc>
                <a:spcPct val="160000"/>
              </a:lnSpc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Strengths: </a:t>
            </a:r>
            <a:r>
              <a:rPr lang="en-US" altLang="zh-CN" sz="1100" dirty="0"/>
              <a:t>Less sensitive to the size of the data sets. 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C40C67"/>
              </a:solidFill>
              <a:effectLst/>
              <a:uLnTx/>
              <a:uFillTx/>
              <a:latin typeface="Segoe UI "/>
              <a:ea typeface="+mn-ea"/>
              <a:cs typeface="+mn-cs"/>
            </a:endParaRPr>
          </a:p>
          <a:p>
            <a:pPr marL="514346" lvl="1" indent="-342900" defTabSz="685783">
              <a:lnSpc>
                <a:spcPct val="160000"/>
              </a:lnSpc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Weaknesses: </a:t>
            </a:r>
            <a:r>
              <a:rPr lang="en-US" altLang="zh-CN" sz="1100" dirty="0"/>
              <a:t>May not work well with very unevenly sized sets.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C40C67"/>
              </a:solidFill>
              <a:effectLst/>
              <a:uLnTx/>
              <a:uFillTx/>
              <a:latin typeface="Segoe UI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31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67A5-FA68-C64A-8E27-A2F5E961B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Cosine Similarity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DC904-8F78-0F4A-BFE3-2E15D83338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6"/>
            <a:ext cx="7992676" cy="4947309"/>
          </a:xfrm>
        </p:spPr>
        <p:txBody>
          <a:bodyPr>
            <a:normAutofit fontScale="85000" lnSpcReduction="10000"/>
          </a:bodyPr>
          <a:lstStyle/>
          <a:p>
            <a:pPr marL="514346" lvl="1" indent="-342900">
              <a:lnSpc>
                <a:spcPct val="16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500" dirty="0"/>
              <a:t>Cosine Similarity measures the cosine of the angle between two n-dimensional vectors.</a:t>
            </a:r>
          </a:p>
          <a:p>
            <a:pPr marL="514346" marR="0" lvl="1" indent="-342900" algn="l" defTabSz="685783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Example: "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The quick brown fox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" and "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The quick brown dog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":</a:t>
            </a:r>
          </a:p>
          <a:p>
            <a:pPr marL="514346" marR="0" lvl="1" indent="-342900" algn="l" defTabSz="685783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 "/>
              </a:rPr>
              <a:t>Convert the sentences into vectors of word counts: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 "/>
              </a:rPr>
              <a:t>vector1: {"The": 1, "quick": 1, "brown": 1, "fox": 1, "dog": 0}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US" altLang="zh-CN" sz="1400" dirty="0">
                <a:solidFill>
                  <a:srgbClr val="000000"/>
                </a:solidFill>
                <a:latin typeface="Segoe UI "/>
              </a:rPr>
              <a:t>vector2: {"The": 1, "quick": 1, "brown": 1, "fox": 0, "dog": 1}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zh-CN" sz="1600" dirty="0">
                <a:solidFill>
                  <a:srgbClr val="000000"/>
                </a:solidFill>
                <a:latin typeface="Segoe UI "/>
              </a:rPr>
              <a:t>Next, we compute the dot product of these two vectors, which is done by multiplying the corresponding elements and then summing the results: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zh-CN" dirty="0"/>
              <a:t>(1*1) + (1*1) + (1*1) + (1*0) + (0*1) = 1 + 1 + 1 + 0 + 0 = 3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zh-CN" dirty="0"/>
              <a:t>Calculate the magnitudes of the vectors: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zh-CN" dirty="0"/>
              <a:t>Magnitude of vector1 = sqrt(1^2 + 1^2 + 1^2 + 1^2 + 0^2) = 2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zh-CN" dirty="0"/>
              <a:t>Magnitude of vector2 = sqrt(1^2 + 1^2 + 1^2 + 0^2 + 1^2) = 2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zh-CN" dirty="0"/>
              <a:t>Cosine similarity: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zh-CN" dirty="0"/>
              <a:t>Dot product / (Magnitude of vector1 * Magnitude of vector2) = 3 / (2 * 2) = 0.75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05C4CF9-4D05-AC53-6C61-70C30D114A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8208" y="779093"/>
            <a:ext cx="4225327" cy="90766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B67950A-AEE5-028E-2BBF-A64856C59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411" y="3531275"/>
            <a:ext cx="1732665" cy="219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67A5-FA68-C64A-8E27-A2F5E961B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Cosine Similarity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20CB93B-09D1-23A0-CBBD-B07ADBEF4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11" y="2363529"/>
            <a:ext cx="4832129" cy="2869481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CF26ACF2-D278-CF5A-9541-B0374D4546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5372"/>
          <a:stretch>
            <a:fillRect/>
          </a:stretch>
        </p:blipFill>
        <p:spPr>
          <a:xfrm>
            <a:off x="4035935" y="1790960"/>
            <a:ext cx="4751854" cy="2110172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8D9674-341F-3233-DB75-08034B1B38A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0762" y="4120744"/>
            <a:ext cx="2273300" cy="1511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DD96F8-F298-529E-0FB9-2391F515A2E9}"/>
              </a:ext>
            </a:extLst>
          </p:cNvPr>
          <p:cNvSpPr txBox="1"/>
          <p:nvPr/>
        </p:nvSpPr>
        <p:spPr>
          <a:xfrm>
            <a:off x="169375" y="5452622"/>
            <a:ext cx="5037107" cy="71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46" lvl="1" indent="-342900" defTabSz="685783">
              <a:lnSpc>
                <a:spcPct val="160000"/>
              </a:lnSpc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Strengths: </a:t>
            </a:r>
            <a:r>
              <a:rPr lang="en-US" altLang="zh-CN" sz="1100" dirty="0"/>
              <a:t>Works well even with high-dimensional data. 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C40C67"/>
              </a:solidFill>
              <a:effectLst/>
              <a:uLnTx/>
              <a:uFillTx/>
              <a:latin typeface="Segoe UI "/>
              <a:ea typeface="+mn-ea"/>
              <a:cs typeface="+mn-cs"/>
            </a:endParaRPr>
          </a:p>
          <a:p>
            <a:pPr marL="514346" lvl="1" indent="-342900" defTabSz="685783">
              <a:lnSpc>
                <a:spcPct val="160000"/>
              </a:lnSpc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Weaknesses: </a:t>
            </a:r>
            <a:r>
              <a:rPr lang="en-US" altLang="zh-CN" sz="1100" dirty="0"/>
              <a:t>Does not consider the magnitude of the vectors.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C40C67"/>
              </a:solidFill>
              <a:effectLst/>
              <a:uLnTx/>
              <a:uFillTx/>
              <a:latin typeface="Segoe UI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55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67A5-FA68-C64A-8E27-A2F5E961B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Hybrid Similarities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DC904-8F78-0F4A-BFE3-2E15D833387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14346" lvl="1" indent="-3429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300" dirty="0"/>
              <a:t>Hybrid similarity is a concept in text mining that combines multiple similarity measures to compare text strings. </a:t>
            </a:r>
          </a:p>
          <a:p>
            <a:pPr marL="857237" lvl="2" indent="-3429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100" dirty="0"/>
              <a:t>It allows for a more comprehensive and accurate analysis by leveraging the strengths of different approaches. </a:t>
            </a:r>
          </a:p>
          <a:p>
            <a:pPr marL="514346" lvl="1" indent="-3429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300" dirty="0"/>
              <a:t>Monge-Elkan:</a:t>
            </a:r>
          </a:p>
          <a:p>
            <a:pPr marL="857237" lvl="2" indent="-3429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100" dirty="0"/>
              <a:t>The </a:t>
            </a:r>
            <a:r>
              <a:rPr lang="en-US" altLang="zh-CN" sz="1100" dirty="0">
                <a:solidFill>
                  <a:srgbClr val="C40C67"/>
                </a:solidFill>
              </a:rPr>
              <a:t>Monge-Elkan method </a:t>
            </a:r>
            <a:r>
              <a:rPr lang="en-US" altLang="zh-CN" sz="1100" dirty="0"/>
              <a:t>is a </a:t>
            </a:r>
            <a:r>
              <a:rPr lang="en-US" altLang="zh-CN" sz="1100" dirty="0">
                <a:solidFill>
                  <a:srgbClr val="C40C67"/>
                </a:solidFill>
              </a:rPr>
              <a:t>hybrid similarity measure </a:t>
            </a:r>
            <a:r>
              <a:rPr lang="en-US" altLang="zh-CN" sz="1100" dirty="0"/>
              <a:t>that compares two sets of text strings. </a:t>
            </a:r>
          </a:p>
          <a:p>
            <a:pPr marL="857237" lvl="2" indent="-3429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100" dirty="0"/>
              <a:t>It applies a secondary similarity function (like Jaccard, cosine, etc.) to every possible pair of elements from the two sets. </a:t>
            </a:r>
          </a:p>
          <a:p>
            <a:pPr marL="857237" lvl="2" indent="-3429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100" dirty="0"/>
              <a:t>The overall similarity is the </a:t>
            </a:r>
            <a:r>
              <a:rPr lang="en-US" altLang="zh-CN" sz="1100" dirty="0">
                <a:solidFill>
                  <a:srgbClr val="C40C67"/>
                </a:solidFill>
              </a:rPr>
              <a:t>average</a:t>
            </a:r>
            <a:r>
              <a:rPr lang="en-US" altLang="zh-CN" sz="1100" dirty="0"/>
              <a:t> of the maximum values obtained for each element in the first set.</a:t>
            </a:r>
          </a:p>
          <a:p>
            <a:pPr marL="857237" lvl="2" indent="-3429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zh-CN" altLang="zh-CN" sz="1100" dirty="0"/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39E4C4EC-7051-336B-A1DB-4220C8889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154" y="4436269"/>
            <a:ext cx="6956155" cy="21418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604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67A5-FA68-C64A-8E27-A2F5E961B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Monge-Elkan </a:t>
            </a:r>
            <a:endParaRPr lang="zh-CN" altLang="zh-CN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4CB430F-348F-55F7-BE37-9F8220045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76" y="1478042"/>
            <a:ext cx="7661827" cy="3508049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01DC97-86B1-2B7D-CB6F-B393828364CB}"/>
              </a:ext>
            </a:extLst>
          </p:cNvPr>
          <p:cNvSpPr txBox="1"/>
          <p:nvPr/>
        </p:nvSpPr>
        <p:spPr>
          <a:xfrm>
            <a:off x="178705" y="4986092"/>
            <a:ext cx="7994912" cy="1638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46" lvl="1" indent="-342900" defTabSz="685783"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Strengths: </a:t>
            </a:r>
          </a:p>
          <a:p>
            <a:pPr marL="971546" lvl="2" indent="-342900" defTabSz="685783"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US" altLang="zh-CN" sz="1000" dirty="0"/>
              <a:t>Can capture complex similarities by </a:t>
            </a:r>
            <a:r>
              <a:rPr lang="en-US" altLang="zh-CN" sz="1000" dirty="0">
                <a:solidFill>
                  <a:srgbClr val="C40C67"/>
                </a:solidFill>
              </a:rPr>
              <a:t>combining different measures</a:t>
            </a:r>
            <a:r>
              <a:rPr lang="en-US" altLang="zh-CN" sz="1000" dirty="0"/>
              <a:t>.</a:t>
            </a:r>
          </a:p>
          <a:p>
            <a:pPr marL="971546" lvl="2" indent="-342900" defTabSz="685783"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US" altLang="zh-CN" sz="1000" dirty="0"/>
              <a:t>Can handle variable-sized sets of text strings.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C40C67"/>
              </a:solidFill>
              <a:effectLst/>
              <a:uLnTx/>
              <a:uFillTx/>
              <a:latin typeface="Segoe UI "/>
              <a:ea typeface="+mn-ea"/>
              <a:cs typeface="+mn-cs"/>
            </a:endParaRPr>
          </a:p>
          <a:p>
            <a:pPr marL="514346" lvl="1" indent="-342900" defTabSz="685783"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Weaknesses: </a:t>
            </a:r>
            <a:endParaRPr lang="en-US" altLang="zh-CN" sz="1100" dirty="0"/>
          </a:p>
          <a:p>
            <a:pPr marL="971546" lvl="2" indent="-342900" defTabSz="685783"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US" altLang="zh-CN" sz="1050" dirty="0">
                <a:solidFill>
                  <a:srgbClr val="C40C67"/>
                </a:solidFill>
              </a:rPr>
              <a:t>Computationally intensive </a:t>
            </a:r>
            <a:r>
              <a:rPr lang="en-US" altLang="zh-CN" sz="1050" dirty="0"/>
              <a:t>due to the need to compare each element in one set with each element in the other set.</a:t>
            </a:r>
          </a:p>
          <a:p>
            <a:pPr marL="971546" lvl="2" indent="-342900" defTabSz="685783"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US" altLang="zh-CN" sz="1050" dirty="0">
                <a:solidFill>
                  <a:srgbClr val="C40C67"/>
                </a:solidFill>
              </a:rPr>
              <a:t>Depends on the choice of the secondary similarity function</a:t>
            </a:r>
            <a:r>
              <a:rPr lang="en-US" altLang="zh-CN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45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67A5-FA68-C64A-8E27-A2F5E961B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Categories of Text Similarity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DC904-8F78-0F4A-BFE3-2E15D833387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Edit-based Similarity Algorithms </a:t>
            </a:r>
          </a:p>
          <a:p>
            <a:pPr marL="857237" lvl="2" indent="-3429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200" dirty="0"/>
              <a:t>These algorithms are based on </a:t>
            </a:r>
            <a:r>
              <a:rPr lang="en-US" altLang="zh-CN" sz="1200" dirty="0">
                <a:solidFill>
                  <a:srgbClr val="C40C67"/>
                </a:solidFill>
              </a:rPr>
              <a:t>the number and type of edits </a:t>
            </a:r>
            <a:r>
              <a:rPr lang="en-US" altLang="zh-CN" sz="1200" dirty="0"/>
              <a:t>(insertions, deletions, substitutions) required to transform one string into another.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Token-based Similarity Algorithms </a:t>
            </a:r>
          </a:p>
          <a:p>
            <a:pPr marL="857237" lvl="2" indent="-3429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These algorithms compare </a:t>
            </a:r>
            <a:r>
              <a:rPr lang="en-US" sz="1200" dirty="0">
                <a:solidFill>
                  <a:srgbClr val="C40C67"/>
                </a:solidFill>
              </a:rPr>
              <a:t>sets of tokens </a:t>
            </a:r>
            <a:r>
              <a:rPr lang="en-US" sz="1200" dirty="0"/>
              <a:t>(words, phrases, etc.) in texts and mainly focus on the overlap of these tokens.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Hybrid Similarity Algorithms</a:t>
            </a:r>
          </a:p>
          <a:p>
            <a:pPr marL="857237" lvl="2" indent="-3429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These algorithms combine different types of similarity measures to improve performance or to handle more complex comparison tasks. There is only one method: Monge-Elkan. It is a </a:t>
            </a:r>
            <a:r>
              <a:rPr lang="en-US" sz="1200" dirty="0">
                <a:solidFill>
                  <a:srgbClr val="C40C67"/>
                </a:solidFill>
              </a:rPr>
              <a:t>mix of edit based and token based distance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016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B90B2-CA22-A20D-78A9-4E2773A94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words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02FB6-7D24-A748-8431-06F035D5DF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3803779" cy="4519510"/>
          </a:xfrm>
        </p:spPr>
        <p:txBody>
          <a:bodyPr/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A sense or “concept” is the meaning component of a word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Canonical form (Lemmas)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200" dirty="0"/>
              <a:t>For example: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000" dirty="0"/>
              <a:t>break, breaks, broke, broken and breaking all share the lemma “break”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May have multiple meanings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F3B43-8B40-B47A-9A3C-C088FDB6F5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1063" y="1686757"/>
            <a:ext cx="47879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83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56F63-9A24-BA5C-53D2-0476D1BC6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Synonymy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FEF01-F90A-5D8A-F5E5-83BAFF7EFAF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Synonyms: words that have the same meaning in some or all contexts 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200" dirty="0"/>
              <a:t>couch / sofa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200" dirty="0"/>
              <a:t>big / large / huge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200" dirty="0"/>
              <a:t>automobile / vehicle / car 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200" dirty="0"/>
              <a:t>water / H</a:t>
            </a:r>
            <a:r>
              <a:rPr lang="en-HK" sz="1200" baseline="-25000" dirty="0"/>
              <a:t>2</a:t>
            </a:r>
            <a:r>
              <a:rPr lang="en-HK" sz="1200" dirty="0"/>
              <a:t>0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Perfect Synonymy might not be possible… 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Still may differ based on politeness, slang, register, genre, etc. 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200" dirty="0"/>
              <a:t>e.g. cannot use H20 in a surfing guide!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66717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FE89-CB99-B3C7-B42F-A97E7844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Similarity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4B2EA-41A2-80BC-23EA-7C8B1F8D508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Words with similar meanings. Not synonyms, but sharing some element of meaning</a:t>
            </a:r>
            <a:endParaRPr lang="en-US" sz="1400" dirty="0"/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12099-E2DC-76C5-6E2F-F5FF7FF0E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94" y="2177790"/>
            <a:ext cx="2489200" cy="2222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56A117-9B93-86F9-105B-95981D2CBE9D}"/>
              </a:ext>
            </a:extLst>
          </p:cNvPr>
          <p:cNvSpPr txBox="1"/>
          <p:nvPr/>
        </p:nvSpPr>
        <p:spPr>
          <a:xfrm>
            <a:off x="948093" y="4656947"/>
            <a:ext cx="63857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dirty="0"/>
              <a:t>Not to be confused with word association / relatedness: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7E4FE2-CA3C-A907-D6DE-866A546F7E7A}"/>
              </a:ext>
            </a:extLst>
          </p:cNvPr>
          <p:cNvSpPr txBox="1"/>
          <p:nvPr/>
        </p:nvSpPr>
        <p:spPr>
          <a:xfrm>
            <a:off x="2071396" y="4986577"/>
            <a:ext cx="3239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/>
              <a:t>couch / sofa vs. couch / pillow</a:t>
            </a:r>
            <a:endParaRPr lang="en-US" dirty="0"/>
          </a:p>
        </p:txBody>
      </p:sp>
      <p:pic>
        <p:nvPicPr>
          <p:cNvPr id="31746" name="Picture 2" descr="Sofa - Free furniture and household icons">
            <a:extLst>
              <a:ext uri="{FF2B5EF4-FFF2-40B4-BE49-F238E27FC236}">
                <a16:creationId xmlns:a16="http://schemas.microsoft.com/office/drawing/2014/main" id="{7DE361D3-74D5-1F97-8F4C-6D1326E19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396" y="5188343"/>
            <a:ext cx="1508957" cy="150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pillow icon vector design template simple and clean 33042303 ...">
            <a:extLst>
              <a:ext uri="{FF2B5EF4-FFF2-40B4-BE49-F238E27FC236}">
                <a16:creationId xmlns:a16="http://schemas.microsoft.com/office/drawing/2014/main" id="{0C2D7937-1A31-F3AB-700D-E514FD8EF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134" y="4776167"/>
            <a:ext cx="1686757" cy="168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4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396CA-C36E-C7E1-CD1E-A6AE89280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Antonymy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23EA6-12CF-7FE6-E6BF-43543D58C90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Senses that are opposites with respect to only one feature of meaning 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Otherwise, they are very similar!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200" dirty="0"/>
              <a:t>e.g. dark/light, short/long, fast/slow, rise/fall, hot/cold, up/down, in/out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More formally: antonyms can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200" dirty="0"/>
              <a:t>Define a binary opposition or be at opposite ends of a scale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200" dirty="0"/>
              <a:t>e.g. long/short, fast/slow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200" dirty="0"/>
              <a:t>Denote opposing processes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200" dirty="0"/>
              <a:t>rise/fall, up/down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31554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378DF-2FC8-601E-EF47-A8B6529A4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701891" cy="761478"/>
          </a:xfrm>
        </p:spPr>
        <p:txBody>
          <a:bodyPr>
            <a:normAutofit fontScale="90000"/>
          </a:bodyPr>
          <a:lstStyle/>
          <a:p>
            <a:r>
              <a:rPr lang="en-HK" b="1" dirty="0"/>
              <a:t>Semantic Relationships Captured within Word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DB042-3E62-75EF-33C2-23564BD4096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A word embedding is a function that maps each word type to a single vector 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It represents words as vectors, where each word is associated with a list of numbers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55E42A-943D-EC54-E672-CCA856C90875}"/>
              </a:ext>
            </a:extLst>
          </p:cNvPr>
          <p:cNvSpPr txBox="1"/>
          <p:nvPr/>
        </p:nvSpPr>
        <p:spPr>
          <a:xfrm>
            <a:off x="1143043" y="3448624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/>
              <a:t>apple</a:t>
            </a:r>
            <a:endParaRPr lang="en-HK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D150CA-C139-37A8-62CF-33B7B2744B93}"/>
              </a:ext>
            </a:extLst>
          </p:cNvPr>
          <p:cNvSpPr txBox="1"/>
          <p:nvPr/>
        </p:nvSpPr>
        <p:spPr>
          <a:xfrm>
            <a:off x="3067705" y="3460785"/>
            <a:ext cx="94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/>
              <a:t>tropical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662F09-DD76-978F-A504-9D8D8F44B219}"/>
              </a:ext>
            </a:extLst>
          </p:cNvPr>
          <p:cNvSpPr txBox="1"/>
          <p:nvPr/>
        </p:nvSpPr>
        <p:spPr>
          <a:xfrm>
            <a:off x="2607354" y="3747803"/>
            <a:ext cx="20585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HK" dirty="0"/>
              <a:t>[0.80, 0.15, 0.35, -0.65, 0.45]</a:t>
            </a:r>
          </a:p>
        </p:txBody>
      </p:sp>
      <p:pic>
        <p:nvPicPr>
          <p:cNvPr id="4100" name="Picture 4" descr="Free Apple SVG, PNG Icon, Symbol. Download Image.">
            <a:extLst>
              <a:ext uri="{FF2B5EF4-FFF2-40B4-BE49-F238E27FC236}">
                <a16:creationId xmlns:a16="http://schemas.microsoft.com/office/drawing/2014/main" id="{06F133BB-BA6B-F05B-2389-59C08591C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67" y="2612838"/>
            <a:ext cx="913855" cy="91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ropical Generic color fill icon | Freepik">
            <a:extLst>
              <a:ext uri="{FF2B5EF4-FFF2-40B4-BE49-F238E27FC236}">
                <a16:creationId xmlns:a16="http://schemas.microsoft.com/office/drawing/2014/main" id="{4EB7489B-782E-2EA4-452E-B6D636182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94" y="2639197"/>
            <a:ext cx="835974" cy="83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7C3AC4-E1BA-724F-B1E2-1BB93A7B0A38}"/>
              </a:ext>
            </a:extLst>
          </p:cNvPr>
          <p:cNvSpPr txBox="1"/>
          <p:nvPr/>
        </p:nvSpPr>
        <p:spPr>
          <a:xfrm>
            <a:off x="524445" y="3737175"/>
            <a:ext cx="20981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200" dirty="0"/>
              <a:t>[0.50, 0.30, -0.10, 0.20, 0.60]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3D5070-055E-1988-470F-F63E3BCEFA38}"/>
              </a:ext>
            </a:extLst>
          </p:cNvPr>
          <p:cNvSpPr txBox="1"/>
          <p:nvPr/>
        </p:nvSpPr>
        <p:spPr>
          <a:xfrm>
            <a:off x="4992569" y="3721605"/>
            <a:ext cx="21823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HK" dirty="0"/>
              <a:t>[0.73, -0.19, 0.42, -0.85, 0.36]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9D5063-4D5B-0778-D783-9BFCEA23CF0F}"/>
              </a:ext>
            </a:extLst>
          </p:cNvPr>
          <p:cNvSpPr txBox="1"/>
          <p:nvPr/>
        </p:nvSpPr>
        <p:spPr>
          <a:xfrm>
            <a:off x="5541939" y="3408657"/>
            <a:ext cx="1083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dirty="0"/>
              <a:t>mango</a:t>
            </a:r>
            <a:endParaRPr lang="en-US" dirty="0"/>
          </a:p>
        </p:txBody>
      </p:sp>
      <p:pic>
        <p:nvPicPr>
          <p:cNvPr id="4104" name="Picture 8" descr="Mango - Free food and restaurant icons">
            <a:extLst>
              <a:ext uri="{FF2B5EF4-FFF2-40B4-BE49-F238E27FC236}">
                <a16:creationId xmlns:a16="http://schemas.microsoft.com/office/drawing/2014/main" id="{3208359B-93D2-61D1-FBCE-1A2CE08DE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375" y="2632726"/>
            <a:ext cx="792958" cy="79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ross 12">
            <a:extLst>
              <a:ext uri="{FF2B5EF4-FFF2-40B4-BE49-F238E27FC236}">
                <a16:creationId xmlns:a16="http://schemas.microsoft.com/office/drawing/2014/main" id="{95024450-AC2D-5A48-BCB2-50239D7BF5C3}"/>
              </a:ext>
            </a:extLst>
          </p:cNvPr>
          <p:cNvSpPr/>
          <p:nvPr/>
        </p:nvSpPr>
        <p:spPr>
          <a:xfrm>
            <a:off x="2279114" y="2787977"/>
            <a:ext cx="641023" cy="641023"/>
          </a:xfrm>
          <a:prstGeom prst="plus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DBD8D9-B3E2-9569-6C9E-8F6EA1BB7110}"/>
              </a:ext>
            </a:extLst>
          </p:cNvPr>
          <p:cNvSpPr/>
          <p:nvPr/>
        </p:nvSpPr>
        <p:spPr>
          <a:xfrm>
            <a:off x="4524575" y="2804548"/>
            <a:ext cx="467994" cy="1791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A60E07-7650-519E-078B-59E1D5D6A8D6}"/>
              </a:ext>
            </a:extLst>
          </p:cNvPr>
          <p:cNvSpPr/>
          <p:nvPr/>
        </p:nvSpPr>
        <p:spPr>
          <a:xfrm>
            <a:off x="4524575" y="3069788"/>
            <a:ext cx="467994" cy="1791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6" name="Picture 10" descr="King Basic Miscellany Lineal Color icon | Freepik">
            <a:extLst>
              <a:ext uri="{FF2B5EF4-FFF2-40B4-BE49-F238E27FC236}">
                <a16:creationId xmlns:a16="http://schemas.microsoft.com/office/drawing/2014/main" id="{16CCB4C6-F2B4-7920-E04D-D6246AD75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26" y="4524945"/>
            <a:ext cx="946555" cy="94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Man Generic Flat icon | Freepik">
            <a:extLst>
              <a:ext uri="{FF2B5EF4-FFF2-40B4-BE49-F238E27FC236}">
                <a16:creationId xmlns:a16="http://schemas.microsoft.com/office/drawing/2014/main" id="{788C88E0-74DC-5F8E-0291-E5DE45D60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94" y="4525425"/>
            <a:ext cx="945593" cy="94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Woman - Free people icons">
            <a:extLst>
              <a:ext uri="{FF2B5EF4-FFF2-40B4-BE49-F238E27FC236}">
                <a16:creationId xmlns:a16="http://schemas.microsoft.com/office/drawing/2014/main" id="{0828F63F-94CB-A904-639D-86A675AA2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56" y="4416720"/>
            <a:ext cx="1070010" cy="107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Queen Basic Miscellany Lineal Color icon | Freepik">
            <a:extLst>
              <a:ext uri="{FF2B5EF4-FFF2-40B4-BE49-F238E27FC236}">
                <a16:creationId xmlns:a16="http://schemas.microsoft.com/office/drawing/2014/main" id="{F53E1EA8-AF0F-8DA1-334F-CC4F354C1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235" y="4401009"/>
            <a:ext cx="1070009" cy="107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ross 18">
            <a:extLst>
              <a:ext uri="{FF2B5EF4-FFF2-40B4-BE49-F238E27FC236}">
                <a16:creationId xmlns:a16="http://schemas.microsoft.com/office/drawing/2014/main" id="{810FDDAA-5FA6-E759-24E5-FE31C53CFB14}"/>
              </a:ext>
            </a:extLst>
          </p:cNvPr>
          <p:cNvSpPr/>
          <p:nvPr/>
        </p:nvSpPr>
        <p:spPr>
          <a:xfrm>
            <a:off x="4024908" y="4677709"/>
            <a:ext cx="641023" cy="641023"/>
          </a:xfrm>
          <a:prstGeom prst="plus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6DF88B-B34A-5B96-7241-C8DFC8035586}"/>
              </a:ext>
            </a:extLst>
          </p:cNvPr>
          <p:cNvSpPr/>
          <p:nvPr/>
        </p:nvSpPr>
        <p:spPr>
          <a:xfrm>
            <a:off x="6216203" y="4769477"/>
            <a:ext cx="467994" cy="1791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D37CB-CC4A-E227-6F29-A6BBBCA4EC09}"/>
              </a:ext>
            </a:extLst>
          </p:cNvPr>
          <p:cNvSpPr/>
          <p:nvPr/>
        </p:nvSpPr>
        <p:spPr>
          <a:xfrm>
            <a:off x="6216203" y="5034717"/>
            <a:ext cx="467994" cy="1791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F2E487-D8BF-E981-7DA8-1FE09C06D8B7}"/>
              </a:ext>
            </a:extLst>
          </p:cNvPr>
          <p:cNvSpPr/>
          <p:nvPr/>
        </p:nvSpPr>
        <p:spPr>
          <a:xfrm>
            <a:off x="2190233" y="4998220"/>
            <a:ext cx="467994" cy="1791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3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  <p:bldP spid="12" grpId="0"/>
      <p:bldP spid="13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ute panda with ribbon cartoon vector icon illustration animal nature icon  isolated flat vector | Free Vector">
            <a:extLst>
              <a:ext uri="{FF2B5EF4-FFF2-40B4-BE49-F238E27FC236}">
                <a16:creationId xmlns:a16="http://schemas.microsoft.com/office/drawing/2014/main" id="{6ABD0DF4-D482-5F19-6B2E-F5E4A509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4FFC7"/>
              </a:clrFrom>
              <a:clrTo>
                <a:srgbClr val="B4FF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10" y="2914539"/>
            <a:ext cx="3518122" cy="351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CE01612-DD2F-FB36-CF4D-0FB8D6FBA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HK" dirty="0"/>
              <a:t>Understanding word vectors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7E4C15F-CAC8-C480-217D-02F71E6317C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Suppose we have a small subset of English words for animals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Objective: Find similarities among these words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In order to find similarities between different animal words, we may first need to quantify them !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We can quantify animal in terms of:</a:t>
            </a:r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0C1991-4920-9F32-CC43-8F130AA93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871" y="3429000"/>
            <a:ext cx="2476500" cy="2489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BE0EF6-2FD8-2618-BA08-042B80C1C585}"/>
              </a:ext>
            </a:extLst>
          </p:cNvPr>
          <p:cNvSpPr txBox="1"/>
          <p:nvPr/>
        </p:nvSpPr>
        <p:spPr>
          <a:xfrm>
            <a:off x="5750350" y="586370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Size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5B8AF5-05CA-3DF9-F6A0-CD56CC63CB31}"/>
              </a:ext>
            </a:extLst>
          </p:cNvPr>
          <p:cNvSpPr txBox="1"/>
          <p:nvPr/>
        </p:nvSpPr>
        <p:spPr>
          <a:xfrm>
            <a:off x="1979629" y="5895644"/>
            <a:ext cx="1099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Cuteness</a:t>
            </a:r>
          </a:p>
        </p:txBody>
      </p:sp>
    </p:spTree>
    <p:extLst>
      <p:ext uri="{BB962C8B-B14F-4D97-AF65-F5344CB8AC3E}">
        <p14:creationId xmlns:p14="http://schemas.microsoft.com/office/powerpoint/2010/main" val="222098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CDBE3-1EA4-926B-AEE5-3BF7C8C57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HK" dirty="0"/>
              <a:t>Understanding word vectors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517CA50-AF36-CD4A-A800-11571CCB15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3941080" cy="4519510"/>
          </a:xfrm>
        </p:spPr>
        <p:txBody>
          <a:bodyPr>
            <a:normAutofit/>
          </a:bodyPr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The values themselves are simply based on my own judgment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Your taste in cuteness and evaluation of size may differ significantly from mine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These values give us everything we need to make determinations about which animals are similar </a:t>
            </a:r>
            <a:endParaRPr lang="en-US" sz="1400" dirty="0"/>
          </a:p>
          <a:p>
            <a:endParaRPr lang="en-US" sz="1800" dirty="0"/>
          </a:p>
        </p:txBody>
      </p:sp>
      <p:pic>
        <p:nvPicPr>
          <p:cNvPr id="4" name="Picture 2" descr="Animal spreadsheet">
            <a:extLst>
              <a:ext uri="{FF2B5EF4-FFF2-40B4-BE49-F238E27FC236}">
                <a16:creationId xmlns:a16="http://schemas.microsoft.com/office/drawing/2014/main" id="{38187EF3-0641-3A50-284F-FF5AAF72C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660" y="1686757"/>
            <a:ext cx="4289195" cy="394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166F31-ECD9-6E1D-3E9A-0E49C762B526}"/>
              </a:ext>
            </a:extLst>
          </p:cNvPr>
          <p:cNvSpPr txBox="1"/>
          <p:nvPr/>
        </p:nvSpPr>
        <p:spPr>
          <a:xfrm>
            <a:off x="367004" y="4138368"/>
            <a:ext cx="4176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600" dirty="0">
                <a:solidFill>
                  <a:srgbClr val="C40C67"/>
                </a:solidFill>
              </a:rPr>
              <a:t>Which animal is most similar to a capybara ?</a:t>
            </a:r>
            <a:endParaRPr lang="en-US" sz="1600" dirty="0">
              <a:solidFill>
                <a:srgbClr val="C40C67"/>
              </a:solidFill>
            </a:endParaRPr>
          </a:p>
        </p:txBody>
      </p:sp>
      <p:pic>
        <p:nvPicPr>
          <p:cNvPr id="5122" name="Picture 2" descr="Capybara - Free animals icons">
            <a:extLst>
              <a:ext uri="{FF2B5EF4-FFF2-40B4-BE49-F238E27FC236}">
                <a16:creationId xmlns:a16="http://schemas.microsoft.com/office/drawing/2014/main" id="{79639889-69D1-6164-D872-1C8A63C4C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5" y="4561264"/>
            <a:ext cx="1760135" cy="176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DF3EAEC8-339E-D2BD-3566-47BCECA7CF1E}"/>
              </a:ext>
            </a:extLst>
          </p:cNvPr>
          <p:cNvSpPr/>
          <p:nvPr/>
        </p:nvSpPr>
        <p:spPr>
          <a:xfrm>
            <a:off x="1908624" y="5171243"/>
            <a:ext cx="857839" cy="414779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Question mark - Free ui icons">
            <a:extLst>
              <a:ext uri="{FF2B5EF4-FFF2-40B4-BE49-F238E27FC236}">
                <a16:creationId xmlns:a16="http://schemas.microsoft.com/office/drawing/2014/main" id="{991C243F-91A3-A347-1265-F001A7978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046" y="4674683"/>
            <a:ext cx="1407897" cy="140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16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imal space">
            <a:extLst>
              <a:ext uri="{FF2B5EF4-FFF2-40B4-BE49-F238E27FC236}">
                <a16:creationId xmlns:a16="http://schemas.microsoft.com/office/drawing/2014/main" id="{2E69EC6E-A07A-441D-5DC3-8EFA3A58F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77" y="1696629"/>
            <a:ext cx="4372323" cy="451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923BAC7-BAB4-8652-2949-8BDC8C0E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Understanding word vectors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003CA-F596-A4EE-6E0C-9D93C39646B6}"/>
              </a:ext>
            </a:extLst>
          </p:cNvPr>
          <p:cNvSpPr txBox="1"/>
          <p:nvPr/>
        </p:nvSpPr>
        <p:spPr>
          <a:xfrm>
            <a:off x="4551652" y="2255671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600" dirty="0">
                <a:solidFill>
                  <a:srgbClr val="C40C67"/>
                </a:solidFill>
              </a:rPr>
              <a:t>Closest animal to the capybara: panda bear</a:t>
            </a:r>
          </a:p>
        </p:txBody>
      </p:sp>
      <p:pic>
        <p:nvPicPr>
          <p:cNvPr id="8" name="Picture 2" descr="Capybara - Free animals icons">
            <a:extLst>
              <a:ext uri="{FF2B5EF4-FFF2-40B4-BE49-F238E27FC236}">
                <a16:creationId xmlns:a16="http://schemas.microsoft.com/office/drawing/2014/main" id="{2071CCD7-74CA-86A1-E3A9-8D31420D6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403" y="3368871"/>
            <a:ext cx="1760135" cy="176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CD59A633-4EB8-7F55-B201-8CFE368265ED}"/>
              </a:ext>
            </a:extLst>
          </p:cNvPr>
          <p:cNvSpPr/>
          <p:nvPr/>
        </p:nvSpPr>
        <p:spPr>
          <a:xfrm rot="20700000">
            <a:off x="6152643" y="3756999"/>
            <a:ext cx="857839" cy="414779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Embrace The Cuteness Of This Adorable Panda Icon! PNG Images ...">
            <a:extLst>
              <a:ext uri="{FF2B5EF4-FFF2-40B4-BE49-F238E27FC236}">
                <a16:creationId xmlns:a16="http://schemas.microsoft.com/office/drawing/2014/main" id="{ED8CACB3-E480-D950-9644-712C96BB5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777" y="2632051"/>
            <a:ext cx="1593898" cy="159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77604CC-AF20-E596-6E60-72A389BC3FBA}"/>
              </a:ext>
            </a:extLst>
          </p:cNvPr>
          <p:cNvSpPr/>
          <p:nvPr/>
        </p:nvSpPr>
        <p:spPr>
          <a:xfrm>
            <a:off x="2811866" y="3780148"/>
            <a:ext cx="1043698" cy="970961"/>
          </a:xfrm>
          <a:prstGeom prst="rect">
            <a:avLst/>
          </a:prstGeom>
          <a:noFill/>
          <a:ln w="28575">
            <a:solidFill>
              <a:srgbClr val="C40C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Dolphin cute Vectors - Download Free High-Quality Vectors ...">
            <a:extLst>
              <a:ext uri="{FF2B5EF4-FFF2-40B4-BE49-F238E27FC236}">
                <a16:creationId xmlns:a16="http://schemas.microsoft.com/office/drawing/2014/main" id="{D320144F-3A75-C233-4C71-FA41FC8B1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2F8FF"/>
              </a:clrFrom>
              <a:clrTo>
                <a:srgbClr val="B2F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17" y="4221401"/>
            <a:ext cx="1760135" cy="176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200E2A01-6594-9D9B-EF24-1D48E07141D5}"/>
              </a:ext>
            </a:extLst>
          </p:cNvPr>
          <p:cNvSpPr/>
          <p:nvPr/>
        </p:nvSpPr>
        <p:spPr>
          <a:xfrm rot="900000">
            <a:off x="6181973" y="4543719"/>
            <a:ext cx="857839" cy="414779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246244-EE7B-2DDA-108C-E1AF8BF50A2B}"/>
              </a:ext>
            </a:extLst>
          </p:cNvPr>
          <p:cNvSpPr txBox="1"/>
          <p:nvPr/>
        </p:nvSpPr>
        <p:spPr>
          <a:xfrm>
            <a:off x="3593674" y="5669190"/>
            <a:ext cx="41894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C40C67"/>
                </a:solidFill>
              </a:defRPr>
            </a:lvl1pPr>
          </a:lstStyle>
          <a:p>
            <a:r>
              <a:rPr lang="en-US" dirty="0"/>
              <a:t>We can measure the similarities between two data points by </a:t>
            </a:r>
            <a:r>
              <a:rPr lang="en-HK" dirty="0"/>
              <a:t>Euclidean distance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B5E255-4FD2-009B-8E33-C243DE011F93}"/>
                  </a:ext>
                </a:extLst>
              </p:cNvPr>
              <p:cNvSpPr txBox="1"/>
              <p:nvPr/>
            </p:nvSpPr>
            <p:spPr>
              <a:xfrm>
                <a:off x="4647280" y="6160536"/>
                <a:ext cx="2649379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>
                  <a:solidFill>
                    <a:srgbClr val="C40C67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B5E255-4FD2-009B-8E33-C243DE011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280" y="6160536"/>
                <a:ext cx="2649379" cy="427746"/>
              </a:xfrm>
              <a:prstGeom prst="rect">
                <a:avLst/>
              </a:prstGeom>
              <a:blipFill>
                <a:blip r:embed="rId6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76E1350-B4FE-7DCD-CFB1-326DE4AFA3F0}"/>
              </a:ext>
            </a:extLst>
          </p:cNvPr>
          <p:cNvSpPr txBox="1"/>
          <p:nvPr/>
        </p:nvSpPr>
        <p:spPr>
          <a:xfrm>
            <a:off x="3960704" y="4152625"/>
            <a:ext cx="7825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C40C67"/>
                </a:solidFill>
              </a:defRPr>
            </a:lvl1pPr>
          </a:lstStyle>
          <a:p>
            <a:r>
              <a:rPr lang="en-HK" dirty="0"/>
              <a:t>11.180</a:t>
            </a:r>
          </a:p>
        </p:txBody>
      </p:sp>
      <p:sp>
        <p:nvSpPr>
          <p:cNvPr id="15" name="Curved Up Arrow 14">
            <a:extLst>
              <a:ext uri="{FF2B5EF4-FFF2-40B4-BE49-F238E27FC236}">
                <a16:creationId xmlns:a16="http://schemas.microsoft.com/office/drawing/2014/main" id="{92DD0961-A3C2-9C69-9087-A90F4304BFAA}"/>
              </a:ext>
            </a:extLst>
          </p:cNvPr>
          <p:cNvSpPr/>
          <p:nvPr/>
        </p:nvSpPr>
        <p:spPr>
          <a:xfrm rot="17957438">
            <a:off x="3533700" y="4244523"/>
            <a:ext cx="643728" cy="493312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Left-right Arrow 15">
            <a:extLst>
              <a:ext uri="{FF2B5EF4-FFF2-40B4-BE49-F238E27FC236}">
                <a16:creationId xmlns:a16="http://schemas.microsoft.com/office/drawing/2014/main" id="{93E81FA3-1848-FDB8-32FC-EEE08E68E085}"/>
              </a:ext>
            </a:extLst>
          </p:cNvPr>
          <p:cNvSpPr/>
          <p:nvPr/>
        </p:nvSpPr>
        <p:spPr>
          <a:xfrm rot="18383297">
            <a:off x="643069" y="3704006"/>
            <a:ext cx="3060050" cy="275853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BF2C6E-1434-671C-AA58-421FAFA8E94F}"/>
              </a:ext>
            </a:extLst>
          </p:cNvPr>
          <p:cNvSpPr txBox="1"/>
          <p:nvPr/>
        </p:nvSpPr>
        <p:spPr>
          <a:xfrm>
            <a:off x="1706252" y="3259723"/>
            <a:ext cx="679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C40C67"/>
                </a:solidFill>
              </a:defRPr>
            </a:lvl1pPr>
          </a:lstStyle>
          <a:p>
            <a:r>
              <a:rPr lang="en-HK" dirty="0"/>
              <a:t>104.1</a:t>
            </a:r>
          </a:p>
        </p:txBody>
      </p:sp>
    </p:spTree>
    <p:extLst>
      <p:ext uri="{BB962C8B-B14F-4D97-AF65-F5344CB8AC3E}">
        <p14:creationId xmlns:p14="http://schemas.microsoft.com/office/powerpoint/2010/main" val="385836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6" grpId="0" animBg="1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72B28-0AD1-101B-E530-6569BCA1F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Understanding word vectors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CDAFD-A1DC-F08C-4854-8D079241A01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681" y="1678558"/>
            <a:ext cx="5863512" cy="4973912"/>
          </a:xfrm>
        </p:spPr>
        <p:txBody>
          <a:bodyPr>
            <a:normAutofit/>
          </a:bodyPr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Based on the plot, we can provide interesting visualization: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200" dirty="0"/>
              <a:t>Random walk: we can pick an arbitrary point in "animal space" </a:t>
            </a:r>
            <a:br>
              <a:rPr lang="en-HK" sz="1200" dirty="0"/>
            </a:br>
            <a:r>
              <a:rPr lang="en-HK" sz="1200" dirty="0"/>
              <a:t>and then find the animal closest to that point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000" dirty="0"/>
              <a:t>E.g. an arbitrary point with size 25 and cuteness 25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what's halfway between a chicken and an elephant?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What’s the difference between a goldfish and hamster?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A sequence of numbers used to identify a point is called a </a:t>
            </a:r>
            <a:r>
              <a:rPr lang="en-US" sz="1400" dirty="0">
                <a:solidFill>
                  <a:srgbClr val="C40C67"/>
                </a:solidFill>
              </a:rPr>
              <a:t>vector</a:t>
            </a:r>
            <a:r>
              <a:rPr lang="en-US" sz="1400" dirty="0"/>
              <a:t> 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A set of vectors that are all part of the same data set is often called a </a:t>
            </a:r>
            <a:r>
              <a:rPr lang="en-HK" sz="1400" dirty="0">
                <a:solidFill>
                  <a:srgbClr val="C40C67"/>
                </a:solidFill>
              </a:rPr>
              <a:t>vector space</a:t>
            </a:r>
            <a:r>
              <a:rPr lang="en-HK" sz="1400" dirty="0"/>
              <a:t>.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200" dirty="0"/>
              <a:t>The </a:t>
            </a:r>
            <a:r>
              <a:rPr lang="en-HK" sz="1200" dirty="0">
                <a:solidFill>
                  <a:srgbClr val="C40C67"/>
                </a:solidFill>
              </a:rPr>
              <a:t>vector space of animals </a:t>
            </a:r>
            <a:r>
              <a:rPr lang="en-HK" sz="1200" dirty="0"/>
              <a:t>in this example has </a:t>
            </a:r>
            <a:r>
              <a:rPr lang="en-HK" sz="1200" dirty="0">
                <a:solidFill>
                  <a:srgbClr val="C40C67"/>
                </a:solidFill>
              </a:rPr>
              <a:t>two dimensions</a:t>
            </a:r>
            <a:r>
              <a:rPr lang="en-HK" sz="1200" dirty="0"/>
              <a:t>, 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050" dirty="0"/>
              <a:t>Each vector in the space has two numbers associated with it </a:t>
            </a:r>
            <a:br>
              <a:rPr lang="en-HK" sz="1050" dirty="0"/>
            </a:br>
            <a:r>
              <a:rPr lang="en-HK" sz="1050" dirty="0"/>
              <a:t>(i.e., two columns in the table).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200" dirty="0"/>
              <a:t>The fact that this space has two dimensions just happens to make it easy to visualize the space by drawing a 2D plot</a:t>
            </a:r>
            <a:r>
              <a:rPr lang="en-HK" dirty="0"/>
              <a:t>.</a:t>
            </a:r>
            <a:endParaRPr lang="en-US" sz="1200" dirty="0"/>
          </a:p>
        </p:txBody>
      </p:sp>
      <p:pic>
        <p:nvPicPr>
          <p:cNvPr id="4" name="Picture 2" descr="Animal space">
            <a:extLst>
              <a:ext uri="{FF2B5EF4-FFF2-40B4-BE49-F238E27FC236}">
                <a16:creationId xmlns:a16="http://schemas.microsoft.com/office/drawing/2014/main" id="{0BB89713-F41D-7F01-AFC5-D4238081B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831" y="1571348"/>
            <a:ext cx="3246839" cy="335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93F157-27DE-B87C-7B23-29BEC68CBC61}"/>
              </a:ext>
            </a:extLst>
          </p:cNvPr>
          <p:cNvSpPr txBox="1"/>
          <p:nvPr/>
        </p:nvSpPr>
        <p:spPr>
          <a:xfrm>
            <a:off x="6770773" y="3545652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40C67"/>
                </a:solidFill>
              </a:rPr>
              <a:t>X</a:t>
            </a:r>
          </a:p>
        </p:txBody>
      </p:sp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884C2F03-C7D9-CB46-D65A-58E117467C51}"/>
              </a:ext>
            </a:extLst>
          </p:cNvPr>
          <p:cNvSpPr/>
          <p:nvPr/>
        </p:nvSpPr>
        <p:spPr>
          <a:xfrm rot="17766834">
            <a:off x="6547078" y="2972633"/>
            <a:ext cx="1840575" cy="275853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0FFDEC-D14E-29B5-6B40-99E50E81DFDF}"/>
              </a:ext>
            </a:extLst>
          </p:cNvPr>
          <p:cNvSpPr txBox="1"/>
          <p:nvPr/>
        </p:nvSpPr>
        <p:spPr>
          <a:xfrm>
            <a:off x="6630276" y="2867073"/>
            <a:ext cx="837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C40C67"/>
                </a:solidFill>
              </a:rPr>
              <a:t>Mid Point</a:t>
            </a:r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8C235620-D0FB-1ABB-E51B-5ED5AB19E497}"/>
              </a:ext>
            </a:extLst>
          </p:cNvPr>
          <p:cNvSpPr/>
          <p:nvPr/>
        </p:nvSpPr>
        <p:spPr>
          <a:xfrm>
            <a:off x="7059013" y="4056100"/>
            <a:ext cx="1057837" cy="275853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6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2894B3-7304-F283-E94A-D1EAEA9BB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dirty="0"/>
              <a:t>Semantic Feature Space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843B66-DEC3-8BEF-7A0B-BCFAF2FB760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6713" y="1687513"/>
            <a:ext cx="5138348" cy="4518025"/>
          </a:xfrm>
        </p:spPr>
        <p:txBody>
          <a:bodyPr/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Consider we have 4 data points in a 2-dimension space.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200" dirty="0"/>
              <a:t>Two of them refer to adults, and two are children. 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200" dirty="0"/>
              <a:t>We can plot these on a graph where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100" dirty="0"/>
              <a:t>x axis represents gender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100" dirty="0"/>
              <a:t>y axis represents age: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Gender and age are called semantic features: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200" dirty="0"/>
              <a:t>represent part of the meaning of each word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HK" sz="1400" dirty="0"/>
          </a:p>
          <a:p>
            <a:br>
              <a:rPr lang="en-HK" dirty="0"/>
            </a:b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C535EE-7CDE-779B-7466-D2793CC583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0734" y="1710529"/>
            <a:ext cx="2552700" cy="284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1F69AD-B760-FA08-535D-CDD7CE86B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734" y="4694510"/>
            <a:ext cx="1958360" cy="17450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4153FC-56E4-1BB2-C8D9-1BC6974DE4D3}"/>
              </a:ext>
            </a:extLst>
          </p:cNvPr>
          <p:cNvSpPr txBox="1"/>
          <p:nvPr/>
        </p:nvSpPr>
        <p:spPr>
          <a:xfrm>
            <a:off x="785181" y="4566472"/>
            <a:ext cx="4048076" cy="11438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05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HK" b="1" dirty="0"/>
              <a:t>We can add new words to the plot based on their meanings. </a:t>
            </a:r>
            <a:br>
              <a:rPr lang="en-HK" b="1" dirty="0"/>
            </a:br>
            <a:r>
              <a:rPr lang="en-HK" b="1" dirty="0"/>
              <a:t>For example: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q"/>
            </a:pPr>
            <a:r>
              <a:rPr lang="en-HK" b="1" dirty="0"/>
              <a:t>Where should the words "adult" and "child" go?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q"/>
            </a:pPr>
            <a:r>
              <a:rPr lang="en-HK" b="1" dirty="0"/>
              <a:t>How about "infant"? Or "grandfather"?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EFA4A6-AC38-D8F7-5CDF-4F416506D032}"/>
              </a:ext>
            </a:extLst>
          </p:cNvPr>
          <p:cNvSpPr txBox="1"/>
          <p:nvPr/>
        </p:nvSpPr>
        <p:spPr>
          <a:xfrm>
            <a:off x="6986379" y="2384185"/>
            <a:ext cx="4716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adult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67E89F-8099-FED4-5823-5614E5B42B36}"/>
              </a:ext>
            </a:extLst>
          </p:cNvPr>
          <p:cNvSpPr/>
          <p:nvPr/>
        </p:nvSpPr>
        <p:spPr>
          <a:xfrm>
            <a:off x="6936434" y="2584580"/>
            <a:ext cx="144957" cy="139959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5A6A3B-C43E-6115-5F03-6108CEDDA48E}"/>
              </a:ext>
            </a:extLst>
          </p:cNvPr>
          <p:cNvSpPr/>
          <p:nvPr/>
        </p:nvSpPr>
        <p:spPr>
          <a:xfrm>
            <a:off x="6936434" y="3735355"/>
            <a:ext cx="144957" cy="139959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F7ADC2-2BC8-A378-CEF8-E5D5E812F5C2}"/>
              </a:ext>
            </a:extLst>
          </p:cNvPr>
          <p:cNvSpPr txBox="1"/>
          <p:nvPr/>
        </p:nvSpPr>
        <p:spPr>
          <a:xfrm>
            <a:off x="6982337" y="3543724"/>
            <a:ext cx="4523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child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50EB0C7-FFAE-EF6D-7BF2-D704CF4BE896}"/>
              </a:ext>
            </a:extLst>
          </p:cNvPr>
          <p:cNvSpPr/>
          <p:nvPr/>
        </p:nvSpPr>
        <p:spPr>
          <a:xfrm>
            <a:off x="6025144" y="2130490"/>
            <a:ext cx="144957" cy="13995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5171FD-87C7-6AB3-4D84-9887A712298D}"/>
              </a:ext>
            </a:extLst>
          </p:cNvPr>
          <p:cNvSpPr/>
          <p:nvPr/>
        </p:nvSpPr>
        <p:spPr>
          <a:xfrm>
            <a:off x="6936434" y="4075362"/>
            <a:ext cx="144957" cy="13995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1BBD0F-A2B1-02A5-60ED-6CB3D21CE558}"/>
              </a:ext>
            </a:extLst>
          </p:cNvPr>
          <p:cNvSpPr txBox="1"/>
          <p:nvPr/>
        </p:nvSpPr>
        <p:spPr>
          <a:xfrm>
            <a:off x="7042827" y="3996965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infant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A0AFC7-A9CC-0E38-D5E7-6865F4F42A01}"/>
              </a:ext>
            </a:extLst>
          </p:cNvPr>
          <p:cNvSpPr txBox="1"/>
          <p:nvPr/>
        </p:nvSpPr>
        <p:spPr>
          <a:xfrm>
            <a:off x="6145569" y="1979514"/>
            <a:ext cx="8515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grandfather</a:t>
            </a:r>
          </a:p>
        </p:txBody>
      </p:sp>
    </p:spTree>
    <p:extLst>
      <p:ext uri="{BB962C8B-B14F-4D97-AF65-F5344CB8AC3E}">
        <p14:creationId xmlns:p14="http://schemas.microsoft.com/office/powerpoint/2010/main" val="112377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67A5-FA68-C64A-8E27-A2F5E961B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Edit-based Similarities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DC904-8F78-0F4A-BFE3-2E15D833387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>
                <a:solidFill>
                  <a:srgbClr val="C40C67"/>
                </a:solidFill>
              </a:rPr>
              <a:t>Edit distance </a:t>
            </a:r>
            <a:r>
              <a:rPr lang="en-US" altLang="zh-CN" sz="1400" dirty="0"/>
              <a:t>is a measure of the </a:t>
            </a:r>
            <a:r>
              <a:rPr lang="en-US" altLang="zh-CN" sz="1400" dirty="0">
                <a:solidFill>
                  <a:srgbClr val="C40C67"/>
                </a:solidFill>
              </a:rPr>
              <a:t>dissimilarity between two strings</a:t>
            </a:r>
            <a:r>
              <a:rPr lang="en-US" altLang="zh-CN" sz="1400" dirty="0"/>
              <a:t>, which we refer to as the </a:t>
            </a:r>
            <a:r>
              <a:rPr lang="en-US" altLang="zh-CN" sz="1400" dirty="0">
                <a:solidFill>
                  <a:srgbClr val="C40C67"/>
                </a:solidFill>
              </a:rPr>
              <a:t>source</a:t>
            </a:r>
            <a:r>
              <a:rPr lang="en-US" altLang="zh-CN" sz="1400" dirty="0"/>
              <a:t> and </a:t>
            </a:r>
            <a:r>
              <a:rPr lang="en-US" altLang="zh-CN" sz="1400" dirty="0">
                <a:solidFill>
                  <a:srgbClr val="C40C67"/>
                </a:solidFill>
              </a:rPr>
              <a:t>target</a:t>
            </a:r>
            <a:r>
              <a:rPr lang="en-US" altLang="zh-CN" sz="1400" dirty="0"/>
              <a:t>. 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The less the number of operations needed to transform the source into the target, the more similar the two strings are.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Hamming Distance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Measure of the </a:t>
            </a:r>
            <a:r>
              <a:rPr lang="en-US" altLang="zh-CN" sz="1400" dirty="0">
                <a:solidFill>
                  <a:srgbClr val="C40C67"/>
                </a:solidFill>
              </a:rPr>
              <a:t>minimum number of substitutions </a:t>
            </a:r>
            <a:r>
              <a:rPr lang="en-US" altLang="zh-CN" sz="1400" dirty="0"/>
              <a:t>required to change one string into the other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 err="1"/>
              <a:t>Levenshtein</a:t>
            </a:r>
            <a:r>
              <a:rPr lang="en-US" altLang="zh-CN" sz="1400" dirty="0"/>
              <a:t> Distance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Minimum number of single-character edits (</a:t>
            </a:r>
            <a:r>
              <a:rPr lang="en-US" altLang="zh-CN" sz="1400" dirty="0">
                <a:solidFill>
                  <a:srgbClr val="C00000"/>
                </a:solidFill>
              </a:rPr>
              <a:t>insertions, deletions, substitutions</a:t>
            </a:r>
            <a:r>
              <a:rPr lang="en-US" altLang="zh-CN" sz="1400" dirty="0"/>
              <a:t>) required to change one word into the other.</a:t>
            </a:r>
          </a:p>
        </p:txBody>
      </p:sp>
    </p:spTree>
    <p:extLst>
      <p:ext uri="{BB962C8B-B14F-4D97-AF65-F5344CB8AC3E}">
        <p14:creationId xmlns:p14="http://schemas.microsoft.com/office/powerpoint/2010/main" val="264954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0E47E-4586-784C-E3B4-0DDAFE328C6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Consider the words "king", "queen", "prince", and "princess".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HK" sz="1400" dirty="0"/>
          </a:p>
          <a:p>
            <a:pPr lvl="1" indent="0">
              <a:lnSpc>
                <a:spcPct val="140000"/>
              </a:lnSpc>
              <a:spcBef>
                <a:spcPts val="0"/>
              </a:spcBef>
              <a:buNone/>
            </a:pPr>
            <a:endParaRPr lang="en-HK" sz="1400" dirty="0"/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They have the same gender attribute as 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May have similar age attributes as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200" dirty="0"/>
              <a:t>They don't mean the same thing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200" dirty="0"/>
              <a:t>We need to introduce a new semantic feature in which they differ. 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200" dirty="0"/>
              <a:t>Let's call it "royalty".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6AE1F-38B6-B80D-EBC3-B0BB2D8A9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Semantic Feature Space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55DEF0-D670-B05C-BAAE-86A1972DF539}"/>
              </a:ext>
            </a:extLst>
          </p:cNvPr>
          <p:cNvGrpSpPr/>
          <p:nvPr/>
        </p:nvGrpSpPr>
        <p:grpSpPr>
          <a:xfrm>
            <a:off x="1206361" y="2034940"/>
            <a:ext cx="1891402" cy="939114"/>
            <a:chOff x="991757" y="1934715"/>
            <a:chExt cx="2713040" cy="1276396"/>
          </a:xfrm>
        </p:grpSpPr>
        <p:pic>
          <p:nvPicPr>
            <p:cNvPr id="4" name="Picture 10" descr="King Basic Miscellany Lineal Color icon | Freepik">
              <a:extLst>
                <a:ext uri="{FF2B5EF4-FFF2-40B4-BE49-F238E27FC236}">
                  <a16:creationId xmlns:a16="http://schemas.microsoft.com/office/drawing/2014/main" id="{1F45389E-AB7D-804C-5310-59D3FF3E80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8242" y="2126495"/>
              <a:ext cx="946555" cy="946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2" descr="Man Generic Flat icon | Freepik">
              <a:extLst>
                <a:ext uri="{FF2B5EF4-FFF2-40B4-BE49-F238E27FC236}">
                  <a16:creationId xmlns:a16="http://schemas.microsoft.com/office/drawing/2014/main" id="{53C7420C-CFCD-0BDB-1D01-42F82A76E2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757" y="2144162"/>
              <a:ext cx="945593" cy="945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78" name="Picture 2" descr="Prince icon clipart isolated vector illustration | Premium Vector">
              <a:extLst>
                <a:ext uri="{FF2B5EF4-FFF2-40B4-BE49-F238E27FC236}">
                  <a16:creationId xmlns:a16="http://schemas.microsoft.com/office/drawing/2014/main" id="{98C7F810-D2F9-81DF-DB9B-C6F7139753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005" y="1934715"/>
              <a:ext cx="1276396" cy="1276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190E902-92E2-6705-E64D-6FB8E2D82590}"/>
              </a:ext>
            </a:extLst>
          </p:cNvPr>
          <p:cNvGrpSpPr/>
          <p:nvPr/>
        </p:nvGrpSpPr>
        <p:grpSpPr>
          <a:xfrm>
            <a:off x="3659288" y="2066927"/>
            <a:ext cx="2164688" cy="817839"/>
            <a:chOff x="4838165" y="4692535"/>
            <a:chExt cx="2989499" cy="1129460"/>
          </a:xfrm>
        </p:grpSpPr>
        <p:pic>
          <p:nvPicPr>
            <p:cNvPr id="6" name="Picture 14" descr="Woman - Free people icons">
              <a:extLst>
                <a:ext uri="{FF2B5EF4-FFF2-40B4-BE49-F238E27FC236}">
                  <a16:creationId xmlns:a16="http://schemas.microsoft.com/office/drawing/2014/main" id="{791B2004-3F22-19C2-3A1B-8254159109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165" y="4751985"/>
              <a:ext cx="1070010" cy="1070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6" descr="Queen Basic Miscellany Lineal Color icon | Freepik">
              <a:extLst>
                <a:ext uri="{FF2B5EF4-FFF2-40B4-BE49-F238E27FC236}">
                  <a16:creationId xmlns:a16="http://schemas.microsoft.com/office/drawing/2014/main" id="{F4439695-0E57-68D5-2789-0E6FC873D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7910" y="4692535"/>
              <a:ext cx="1070009" cy="1070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80" name="Picture 4" descr="Download Free Princess Icons in PNG &amp; SVG">
              <a:extLst>
                <a:ext uri="{FF2B5EF4-FFF2-40B4-BE49-F238E27FC236}">
                  <a16:creationId xmlns:a16="http://schemas.microsoft.com/office/drawing/2014/main" id="{BF06F891-F7B9-2F23-BC94-0E23563767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3981" y="4743289"/>
              <a:ext cx="1033683" cy="1033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931FF2E-E4AD-7A7A-A01C-A0AC6EDDE1B9}"/>
              </a:ext>
            </a:extLst>
          </p:cNvPr>
          <p:cNvSpPr txBox="1"/>
          <p:nvPr/>
        </p:nvSpPr>
        <p:spPr>
          <a:xfrm>
            <a:off x="4318599" y="3130586"/>
            <a:ext cx="272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40C67"/>
                </a:solidFill>
              </a:rPr>
              <a:t>"man", "woman", "boy', and "girl".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1C9C1F3E-3BB1-921F-4CE5-0B21C1CE8F50}"/>
              </a:ext>
            </a:extLst>
          </p:cNvPr>
          <p:cNvSpPr/>
          <p:nvPr/>
        </p:nvSpPr>
        <p:spPr>
          <a:xfrm>
            <a:off x="4011045" y="2984872"/>
            <a:ext cx="307554" cy="646224"/>
          </a:xfrm>
          <a:prstGeom prst="rightBrace">
            <a:avLst>
              <a:gd name="adj1" fmla="val 35637"/>
              <a:gd name="adj2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DBE647-E8D5-1BF8-BDEB-3ED4758F6C2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8715" y="3653405"/>
            <a:ext cx="3149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0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902BE-270F-CE37-1490-64EF2FB52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Uses of Semantic Feature Vectors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3AD8A-A2B7-8BFF-5C87-FCAC475D8F2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What can we do with these numerical representations? 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We can use them for is judging similarity between words. 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For example, "boy" is more similar to "girl" than to "queen" 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because the distance from "boy" to "girl" is less than the distance from "boy" to "queen". 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We have several ways to measure the similarities: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300" dirty="0"/>
              <a:t>Simply way: to count the number of features where the words differ. 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300" dirty="0"/>
              <a:t>"Boy" and "girl" differ on only one feature (gender)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300" dirty="0"/>
              <a:t>" Boy " and "queen" differ on all three features (gender, age, and royalty).</a:t>
            </a:r>
            <a:r>
              <a:rPr lang="en-HK" dirty="0"/>
              <a:t> 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300" dirty="0"/>
              <a:t>A better way, since each word is represented by coordinate values, is to compute the Euclidean distance between those points.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300" dirty="0"/>
              <a:t>But if we do take this approach, the distance between "boy" and "girl" turns out to be 8.0, while the distance between "boy" and "queen" comes out to 11.75.</a:t>
            </a:r>
            <a:br>
              <a:rPr lang="en-HK" sz="1400" dirty="0"/>
            </a:br>
            <a:endParaRPr lang="en-US" sz="1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5EB9E7-CE43-5BC4-0BE3-89C546F6C8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4278" y="809870"/>
            <a:ext cx="2636184" cy="207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7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5B460-B7E4-A253-D4DC-2CC5EBAD7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dirty="0"/>
              <a:t>Analogies By Vector Arithmetic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E1B06-D5AE-66E0-8FA6-CB213BED9BF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500" dirty="0"/>
              <a:t>Analogies express the relationships between concepts</a:t>
            </a:r>
          </a:p>
          <a:p>
            <a:pPr marL="514346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500" dirty="0"/>
              <a:t>For example:</a:t>
            </a:r>
          </a:p>
          <a:p>
            <a:pPr marL="514346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HK" sz="1500" dirty="0"/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200" dirty="0"/>
              <a:t>First find the relationship between man and king. </a:t>
            </a:r>
          </a:p>
          <a:p>
            <a:pPr marL="857237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200" dirty="0"/>
              <a:t>We can do this numerically by calculating "king" - "man” + “woman”</a:t>
            </a:r>
          </a:p>
          <a:p>
            <a:pPr marL="1200128" lvl="3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100" dirty="0"/>
              <a:t>Subtract each coordinate separately, giving (1 - 1) , (8 - 7), and (8 - 0), or [0, 1, 8]</a:t>
            </a:r>
          </a:p>
          <a:p>
            <a:pPr marL="1200128" lvl="3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100" dirty="0"/>
              <a:t>Add this to "woman", treating each coordinate separately, meaning (0 + 9), (1 + 7), (8 + 0) or [9, 8, 8]. </a:t>
            </a:r>
            <a:endParaRPr 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16F46-3364-8686-3EFE-ED557D5E791A}"/>
              </a:ext>
            </a:extLst>
          </p:cNvPr>
          <p:cNvSpPr txBox="1"/>
          <p:nvPr/>
        </p:nvSpPr>
        <p:spPr>
          <a:xfrm>
            <a:off x="1903445" y="2429623"/>
            <a:ext cx="4572000" cy="393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lvl="1">
              <a:lnSpc>
                <a:spcPct val="120000"/>
              </a:lnSpc>
              <a:spcBef>
                <a:spcPts val="0"/>
              </a:spcBef>
            </a:pPr>
            <a:r>
              <a:rPr lang="en-HK" sz="1800" dirty="0">
                <a:solidFill>
                  <a:srgbClr val="C40C67"/>
                </a:solidFill>
              </a:rPr>
              <a:t>"man is to king as woman is to _____".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CD19D2-A45B-5F82-3452-D8BAE7A57F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7494" y="1832913"/>
            <a:ext cx="2475965" cy="1199536"/>
          </a:xfrm>
          <a:prstGeom prst="rect">
            <a:avLst/>
          </a:prstGeom>
        </p:spPr>
      </p:pic>
      <p:pic>
        <p:nvPicPr>
          <p:cNvPr id="26626" name="Picture 2">
            <a:extLst>
              <a:ext uri="{FF2B5EF4-FFF2-40B4-BE49-F238E27FC236}">
                <a16:creationId xmlns:a16="http://schemas.microsoft.com/office/drawing/2014/main" id="{58419905-CED8-578B-7806-0CA1E8FF2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22" y="4161453"/>
            <a:ext cx="3371461" cy="252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5E3E6D3-C780-93F6-B7C2-02C14A150142}"/>
              </a:ext>
            </a:extLst>
          </p:cNvPr>
          <p:cNvGrpSpPr/>
          <p:nvPr/>
        </p:nvGrpSpPr>
        <p:grpSpPr>
          <a:xfrm>
            <a:off x="4675383" y="4333254"/>
            <a:ext cx="3755622" cy="572207"/>
            <a:chOff x="908226" y="4401009"/>
            <a:chExt cx="7126018" cy="1085721"/>
          </a:xfrm>
        </p:grpSpPr>
        <p:pic>
          <p:nvPicPr>
            <p:cNvPr id="7" name="Picture 10" descr="King Basic Miscellany Lineal Color icon | Freepik">
              <a:extLst>
                <a:ext uri="{FF2B5EF4-FFF2-40B4-BE49-F238E27FC236}">
                  <a16:creationId xmlns:a16="http://schemas.microsoft.com/office/drawing/2014/main" id="{4331B60E-2886-9330-3EC5-E4EC1A3908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226" y="4524945"/>
              <a:ext cx="946555" cy="946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Man Generic Flat icon | Freepik">
              <a:extLst>
                <a:ext uri="{FF2B5EF4-FFF2-40B4-BE49-F238E27FC236}">
                  <a16:creationId xmlns:a16="http://schemas.microsoft.com/office/drawing/2014/main" id="{61130CD8-169F-A431-B0BD-3AEDD72EB6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494" y="4525425"/>
              <a:ext cx="945593" cy="945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" descr="Woman - Free people icons">
              <a:extLst>
                <a:ext uri="{FF2B5EF4-FFF2-40B4-BE49-F238E27FC236}">
                  <a16:creationId xmlns:a16="http://schemas.microsoft.com/office/drawing/2014/main" id="{05FA418E-E7D8-2221-0071-E0C83279AF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6156" y="4416720"/>
              <a:ext cx="1070010" cy="1070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6" descr="Queen Basic Miscellany Lineal Color icon | Freepik">
              <a:extLst>
                <a:ext uri="{FF2B5EF4-FFF2-40B4-BE49-F238E27FC236}">
                  <a16:creationId xmlns:a16="http://schemas.microsoft.com/office/drawing/2014/main" id="{5CF92E80-DADD-1760-905F-24D5FEC7C6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4235" y="4401009"/>
              <a:ext cx="1070009" cy="1070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ross 10">
              <a:extLst>
                <a:ext uri="{FF2B5EF4-FFF2-40B4-BE49-F238E27FC236}">
                  <a16:creationId xmlns:a16="http://schemas.microsoft.com/office/drawing/2014/main" id="{C27E6197-E175-6821-C711-52FAB931482A}"/>
                </a:ext>
              </a:extLst>
            </p:cNvPr>
            <p:cNvSpPr/>
            <p:nvPr/>
          </p:nvSpPr>
          <p:spPr>
            <a:xfrm>
              <a:off x="4024908" y="4677709"/>
              <a:ext cx="641023" cy="641023"/>
            </a:xfrm>
            <a:prstGeom prst="plus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42B172-6EB2-62CF-A464-41A103E7C291}"/>
                </a:ext>
              </a:extLst>
            </p:cNvPr>
            <p:cNvSpPr/>
            <p:nvPr/>
          </p:nvSpPr>
          <p:spPr>
            <a:xfrm>
              <a:off x="6216203" y="4769477"/>
              <a:ext cx="467994" cy="179109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BF67BEE-C3C0-067B-DA9F-729587789FCE}"/>
                </a:ext>
              </a:extLst>
            </p:cNvPr>
            <p:cNvSpPr/>
            <p:nvPr/>
          </p:nvSpPr>
          <p:spPr>
            <a:xfrm>
              <a:off x="6216203" y="5034717"/>
              <a:ext cx="467994" cy="179109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42F543C-797B-AD86-1D60-2CC18E809DBB}"/>
                </a:ext>
              </a:extLst>
            </p:cNvPr>
            <p:cNvSpPr/>
            <p:nvPr/>
          </p:nvSpPr>
          <p:spPr>
            <a:xfrm>
              <a:off x="2190233" y="4998220"/>
              <a:ext cx="467994" cy="179109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64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DAC89-1C0B-7C9C-F1CE-4E55E4C0C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Understanding word vectors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84E70-B457-C063-8041-70DFAC38955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Have you ever taken a personality test like the </a:t>
            </a:r>
            <a:r>
              <a:rPr lang="en-HK" altLang="zh-CN" sz="1400" dirty="0"/>
              <a:t>Big Five Personality Test</a:t>
            </a:r>
            <a:r>
              <a:rPr lang="en-HK" sz="1400" dirty="0"/>
              <a:t> </a:t>
            </a:r>
            <a:r>
              <a:rPr lang="en-US" altLang="zh-CN" sz="1400" dirty="0"/>
              <a:t>?</a:t>
            </a:r>
          </a:p>
          <a:p>
            <a:endParaRPr lang="en-US" sz="1400" dirty="0"/>
          </a:p>
        </p:txBody>
      </p:sp>
      <p:pic>
        <p:nvPicPr>
          <p:cNvPr id="7170" name="Picture 2" descr="How The Big Five Personality Traits Can Unlock Workplace Curiosity">
            <a:extLst>
              <a:ext uri="{FF2B5EF4-FFF2-40B4-BE49-F238E27FC236}">
                <a16:creationId xmlns:a16="http://schemas.microsoft.com/office/drawing/2014/main" id="{5A50274E-6EC0-1509-74C1-796294D5D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00" y="2359072"/>
            <a:ext cx="3654900" cy="368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A6559C6-27B1-059F-E966-9BBC3AEF1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78" y="2643983"/>
            <a:ext cx="3850429" cy="19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762EF3-176D-C668-A605-94C4D93E3E75}"/>
              </a:ext>
            </a:extLst>
          </p:cNvPr>
          <p:cNvSpPr txBox="1"/>
          <p:nvPr/>
        </p:nvSpPr>
        <p:spPr>
          <a:xfrm>
            <a:off x="4948332" y="5744418"/>
            <a:ext cx="49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Jay</a:t>
            </a:r>
          </a:p>
        </p:txBody>
      </p:sp>
      <p:pic>
        <p:nvPicPr>
          <p:cNvPr id="7172" name="Picture 4" descr="Man - Free people icons">
            <a:extLst>
              <a:ext uri="{FF2B5EF4-FFF2-40B4-BE49-F238E27FC236}">
                <a16:creationId xmlns:a16="http://schemas.microsoft.com/office/drawing/2014/main" id="{03E11890-62FC-55D1-3EDE-F8C961ED6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297" y="5010781"/>
            <a:ext cx="756704" cy="75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3BE939-08F8-AA03-BC29-243F1C9A734F}"/>
              </a:ext>
            </a:extLst>
          </p:cNvPr>
          <p:cNvSpPr txBox="1"/>
          <p:nvPr/>
        </p:nvSpPr>
        <p:spPr>
          <a:xfrm>
            <a:off x="5494697" y="5252226"/>
            <a:ext cx="19211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200" dirty="0"/>
              <a:t>[79, 75, 42, 50, 58]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865E58-EDA8-DEDB-8427-740D56EFDF2C}"/>
              </a:ext>
            </a:extLst>
          </p:cNvPr>
          <p:cNvSpPr txBox="1"/>
          <p:nvPr/>
        </p:nvSpPr>
        <p:spPr>
          <a:xfrm>
            <a:off x="5494697" y="5530167"/>
            <a:ext cx="28408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solidFill>
                  <a:srgbClr val="222222"/>
                </a:solidFill>
                <a:latin typeface="Helvetica" panose="020B0604020202020204" pitchFamily="34" charset="0"/>
              </a:rPr>
              <a:t>Let’s switch the range to be from -1 to 1</a:t>
            </a:r>
            <a:endParaRPr lang="zh-CN" altLang="en-US" sz="11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9E172F-3B53-C264-6200-E1D5622046DB}"/>
              </a:ext>
            </a:extLst>
          </p:cNvPr>
          <p:cNvSpPr txBox="1"/>
          <p:nvPr/>
        </p:nvSpPr>
        <p:spPr>
          <a:xfrm>
            <a:off x="7058072" y="5252226"/>
            <a:ext cx="19211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HK" dirty="0"/>
              <a:t>[0.58, 0.5, -0.16, 0, 0.16]</a:t>
            </a:r>
            <a:endParaRPr lang="en-US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3FC5DF81-C9A9-CC3A-A55A-E56F038C3758}"/>
              </a:ext>
            </a:extLst>
          </p:cNvPr>
          <p:cNvSpPr/>
          <p:nvPr/>
        </p:nvSpPr>
        <p:spPr>
          <a:xfrm>
            <a:off x="6869297" y="5283358"/>
            <a:ext cx="188776" cy="21154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7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40950-E5BC-1256-6EF7-2906E5C3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Understanding word vectors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B5D30-41F3-CACB-7706-B6BF63E782F4}"/>
              </a:ext>
            </a:extLst>
          </p:cNvPr>
          <p:cNvSpPr txBox="1"/>
          <p:nvPr/>
        </p:nvSpPr>
        <p:spPr>
          <a:xfrm>
            <a:off x="3961919" y="2627761"/>
            <a:ext cx="49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Jay</a:t>
            </a:r>
          </a:p>
        </p:txBody>
      </p:sp>
      <p:pic>
        <p:nvPicPr>
          <p:cNvPr id="5" name="Picture 4" descr="Man - Free people icons">
            <a:extLst>
              <a:ext uri="{FF2B5EF4-FFF2-40B4-BE49-F238E27FC236}">
                <a16:creationId xmlns:a16="http://schemas.microsoft.com/office/drawing/2014/main" id="{57A02911-756E-77B5-5325-228FC7B2D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884" y="1894124"/>
            <a:ext cx="756704" cy="75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F8517E-AC52-581E-8552-8A6E432D01B4}"/>
              </a:ext>
            </a:extLst>
          </p:cNvPr>
          <p:cNvSpPr txBox="1"/>
          <p:nvPr/>
        </p:nvSpPr>
        <p:spPr>
          <a:xfrm>
            <a:off x="4586588" y="2219940"/>
            <a:ext cx="26060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HK" sz="1400" dirty="0"/>
              <a:t>[0.58, 0.5, -0.16, 0, 0.16]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EA9337-94AF-053A-F237-50A213FB2EC8}"/>
              </a:ext>
            </a:extLst>
          </p:cNvPr>
          <p:cNvSpPr txBox="1"/>
          <p:nvPr/>
        </p:nvSpPr>
        <p:spPr>
          <a:xfrm>
            <a:off x="663467" y="3646654"/>
            <a:ext cx="28968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HK" sz="1400" dirty="0"/>
              <a:t>[0.34, -0.1, 0.52, 0.06, 0.24]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D2CF59-A24E-826F-0627-0BA7ABCE4DF9}"/>
              </a:ext>
            </a:extLst>
          </p:cNvPr>
          <p:cNvSpPr txBox="1"/>
          <p:nvPr/>
        </p:nvSpPr>
        <p:spPr>
          <a:xfrm>
            <a:off x="5510877" y="3851006"/>
            <a:ext cx="3149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HK" sz="1400" dirty="0"/>
              <a:t>[0.42, -0.02, 0.16, 0.48, -0.14]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75BD95-028A-7C2D-69CF-A0B547BEF294}"/>
              </a:ext>
            </a:extLst>
          </p:cNvPr>
          <p:cNvSpPr txBox="1"/>
          <p:nvPr/>
        </p:nvSpPr>
        <p:spPr>
          <a:xfrm>
            <a:off x="4919257" y="408063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Allie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BCC729-1DC5-CF0B-29FC-B0CEC04BBFFF}"/>
              </a:ext>
            </a:extLst>
          </p:cNvPr>
          <p:cNvSpPr txBox="1"/>
          <p:nvPr/>
        </p:nvSpPr>
        <p:spPr>
          <a:xfrm>
            <a:off x="2803569" y="4037061"/>
            <a:ext cx="856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Steven</a:t>
            </a:r>
          </a:p>
        </p:txBody>
      </p:sp>
      <p:pic>
        <p:nvPicPr>
          <p:cNvPr id="8194" name="Picture 2" descr="Boy - Free people icons">
            <a:extLst>
              <a:ext uri="{FF2B5EF4-FFF2-40B4-BE49-F238E27FC236}">
                <a16:creationId xmlns:a16="http://schemas.microsoft.com/office/drawing/2014/main" id="{8CF7B139-7533-E5F4-9F77-6CCD167D2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69" y="3319159"/>
            <a:ext cx="756704" cy="75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irl - Free people icons">
            <a:extLst>
              <a:ext uri="{FF2B5EF4-FFF2-40B4-BE49-F238E27FC236}">
                <a16:creationId xmlns:a16="http://schemas.microsoft.com/office/drawing/2014/main" id="{FD692ADD-DF4C-84C2-EA8A-D37CD849C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660" y="3319159"/>
            <a:ext cx="761479" cy="76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1B8FE2-9371-AFAC-272D-31BE643FA79A}"/>
              </a:ext>
            </a:extLst>
          </p:cNvPr>
          <p:cNvSpPr txBox="1"/>
          <p:nvPr/>
        </p:nvSpPr>
        <p:spPr>
          <a:xfrm>
            <a:off x="1616157" y="4652676"/>
            <a:ext cx="5431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40C67"/>
                </a:solidFill>
              </a:rPr>
              <a:t>How to compare the similarities between them ?</a:t>
            </a:r>
          </a:p>
        </p:txBody>
      </p:sp>
      <p:sp>
        <p:nvSpPr>
          <p:cNvPr id="15" name="Left-right Arrow 14">
            <a:extLst>
              <a:ext uri="{FF2B5EF4-FFF2-40B4-BE49-F238E27FC236}">
                <a16:creationId xmlns:a16="http://schemas.microsoft.com/office/drawing/2014/main" id="{0377567C-77A3-EF73-90C5-90D23457EE4B}"/>
              </a:ext>
            </a:extLst>
          </p:cNvPr>
          <p:cNvSpPr/>
          <p:nvPr/>
        </p:nvSpPr>
        <p:spPr>
          <a:xfrm rot="18900000">
            <a:off x="3445636" y="3138583"/>
            <a:ext cx="694938" cy="27693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>
            <a:extLst>
              <a:ext uri="{FF2B5EF4-FFF2-40B4-BE49-F238E27FC236}">
                <a16:creationId xmlns:a16="http://schemas.microsoft.com/office/drawing/2014/main" id="{A4E710CF-A50C-C90E-3587-12BFA36690B2}"/>
              </a:ext>
            </a:extLst>
          </p:cNvPr>
          <p:cNvSpPr/>
          <p:nvPr/>
        </p:nvSpPr>
        <p:spPr>
          <a:xfrm rot="2833418">
            <a:off x="4322207" y="3133108"/>
            <a:ext cx="694938" cy="27693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96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DE110-B7C4-B69B-430B-FB95D1118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Cosine similarity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2E7A9-74B0-CA2C-A593-598643B58D0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TW" sz="1400" dirty="0"/>
              <a:t>Cosine similarity measures the cosine of the angle between two vectors</a:t>
            </a:r>
            <a:r>
              <a:rPr lang="en-US" altLang="zh-CN" sz="1400" dirty="0"/>
              <a:t>.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TW" sz="1400" dirty="0"/>
              <a:t>Inner product normalized by the vector lengths.</a:t>
            </a:r>
          </a:p>
          <a:p>
            <a:endParaRPr lang="en-US" altLang="zh-CN" dirty="0"/>
          </a:p>
          <a:p>
            <a:endParaRPr lang="en-US" dirty="0"/>
          </a:p>
        </p:txBody>
      </p:sp>
      <p:grpSp>
        <p:nvGrpSpPr>
          <p:cNvPr id="4" name="Group 22">
            <a:extLst>
              <a:ext uri="{FF2B5EF4-FFF2-40B4-BE49-F238E27FC236}">
                <a16:creationId xmlns:a16="http://schemas.microsoft.com/office/drawing/2014/main" id="{DA2AFFE6-C3B0-8444-D30E-E7C285D2B858}"/>
              </a:ext>
            </a:extLst>
          </p:cNvPr>
          <p:cNvGrpSpPr>
            <a:grpSpLocks/>
          </p:cNvGrpSpPr>
          <p:nvPr/>
        </p:nvGrpSpPr>
        <p:grpSpPr bwMode="auto">
          <a:xfrm>
            <a:off x="6576331" y="1408191"/>
            <a:ext cx="2511427" cy="3033713"/>
            <a:chOff x="3978" y="2152"/>
            <a:chExt cx="1582" cy="1911"/>
          </a:xfrm>
        </p:grpSpPr>
        <p:sp>
          <p:nvSpPr>
            <p:cNvPr id="5" name="Text Box 6">
              <a:extLst>
                <a:ext uri="{FF2B5EF4-FFF2-40B4-BE49-F238E27FC236}">
                  <a16:creationId xmlns:a16="http://schemas.microsoft.com/office/drawing/2014/main" id="{EB20E46F-7B0E-66F7-3F2C-444946CB1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5" y="3222"/>
              <a:ext cx="25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9pPr>
            </a:lstStyle>
            <a:p>
              <a:pPr algn="l" eaLnBrk="1" hangingPunct="1"/>
              <a:r>
                <a:rPr kumimoji="1" lang="zh-TW" altLang="en-US" sz="2000" dirty="0">
                  <a:latin typeface="+mn-lt"/>
                  <a:sym typeface="Symbol" charset="0"/>
                </a:rPr>
                <a:t></a:t>
              </a:r>
              <a:r>
                <a:rPr kumimoji="1" lang="zh-TW" altLang="en-US" sz="2000" i="0" baseline="-25000" dirty="0">
                  <a:latin typeface="+mn-lt"/>
                  <a:sym typeface="Symbol" charset="0"/>
                </a:rPr>
                <a:t>2</a:t>
              </a:r>
              <a:endParaRPr kumimoji="1" lang="zh-TW" altLang="en-US" sz="2000" i="0" dirty="0">
                <a:latin typeface="+mn-lt"/>
              </a:endParaRPr>
            </a:p>
          </p:txBody>
        </p:sp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32E7CCCE-CF3A-C4FD-157D-449924E55F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159"/>
              <a:ext cx="22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9pPr>
            </a:lstStyle>
            <a:p>
              <a:pPr algn="l" eaLnBrk="1" hangingPunct="1"/>
              <a:r>
                <a:rPr kumimoji="1" lang="en-US" altLang="zh-TW" sz="2000">
                  <a:latin typeface="+mn-lt"/>
                </a:rPr>
                <a:t>t</a:t>
              </a:r>
              <a:r>
                <a:rPr kumimoji="1" lang="en-US" altLang="zh-TW" sz="2000" baseline="-25000">
                  <a:latin typeface="+mn-lt"/>
                </a:rPr>
                <a:t>3</a:t>
              </a:r>
              <a:endParaRPr kumimoji="1" lang="en-US" altLang="zh-TW" sz="2000" i="0">
                <a:latin typeface="+mn-lt"/>
              </a:endParaRPr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CC99859B-4E21-4841-D56C-ECD0BDDE45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9" y="3331"/>
              <a:ext cx="7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1400"/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8B8F9BD1-EE9E-D973-A060-726FA282C0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03" y="3329"/>
              <a:ext cx="681" cy="7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400"/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id="{1D2A4329-D0DD-4CD5-6699-109E058BF3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4" y="2152"/>
              <a:ext cx="0" cy="1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400"/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67217E62-E2AC-0377-B965-809FCE13B4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81" y="2843"/>
              <a:ext cx="294" cy="484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1400"/>
            </a:p>
          </p:txBody>
        </p:sp>
        <p:sp>
          <p:nvSpPr>
            <p:cNvPr id="11" name="Line 12">
              <a:extLst>
                <a:ext uri="{FF2B5EF4-FFF2-40B4-BE49-F238E27FC236}">
                  <a16:creationId xmlns:a16="http://schemas.microsoft.com/office/drawing/2014/main" id="{ED0C0D7F-2A90-BF2D-2A99-85CB3E1226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6" y="3321"/>
              <a:ext cx="363" cy="734"/>
            </a:xfrm>
            <a:prstGeom prst="line">
              <a:avLst/>
            </a:prstGeom>
            <a:noFill/>
            <a:ln w="57150">
              <a:solidFill>
                <a:srgbClr val="F83F2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1400"/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7E4C2541-AE79-4136-7C75-9AAA48E97F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4" y="2938"/>
              <a:ext cx="0" cy="39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1400"/>
            </a:p>
          </p:txBody>
        </p:sp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id="{4EF50678-C7C9-9DAF-EA96-B1914F16A9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3" y="3288"/>
              <a:ext cx="22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9pPr>
            </a:lstStyle>
            <a:p>
              <a:pPr algn="l" eaLnBrk="1" hangingPunct="1"/>
              <a:r>
                <a:rPr kumimoji="1" lang="en-US" altLang="zh-TW" sz="2000" dirty="0">
                  <a:latin typeface="+mn-lt"/>
                </a:rPr>
                <a:t>t</a:t>
              </a:r>
              <a:r>
                <a:rPr kumimoji="1" lang="en-US" altLang="zh-TW" sz="2000" baseline="-25000" dirty="0">
                  <a:latin typeface="+mn-lt"/>
                </a:rPr>
                <a:t>1</a:t>
              </a:r>
              <a:endParaRPr kumimoji="1" lang="en-US" altLang="zh-TW" sz="2000" i="0" dirty="0">
                <a:latin typeface="+mn-lt"/>
              </a:endParaRPr>
            </a:p>
          </p:txBody>
        </p:sp>
        <p:sp>
          <p:nvSpPr>
            <p:cNvPr id="14" name="Text Box 15">
              <a:extLst>
                <a:ext uri="{FF2B5EF4-FFF2-40B4-BE49-F238E27FC236}">
                  <a16:creationId xmlns:a16="http://schemas.microsoft.com/office/drawing/2014/main" id="{06FF587F-5BE8-89BA-0DD4-37D2EAE4A9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8" y="3733"/>
              <a:ext cx="22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9pPr>
            </a:lstStyle>
            <a:p>
              <a:pPr algn="l" eaLnBrk="1" hangingPunct="1"/>
              <a:r>
                <a:rPr kumimoji="1" lang="en-US" altLang="zh-TW" sz="2000">
                  <a:latin typeface="+mn-lt"/>
                </a:rPr>
                <a:t>t</a:t>
              </a:r>
              <a:r>
                <a:rPr kumimoji="1" lang="en-US" altLang="zh-TW" sz="2000" baseline="-25000">
                  <a:latin typeface="+mn-lt"/>
                </a:rPr>
                <a:t>2</a:t>
              </a:r>
              <a:endParaRPr kumimoji="1" lang="en-US" altLang="zh-TW" sz="2000" i="0">
                <a:latin typeface="+mn-lt"/>
              </a:endParaRPr>
            </a:p>
          </p:txBody>
        </p:sp>
        <p:sp>
          <p:nvSpPr>
            <p:cNvPr id="15" name="Text Box 16">
              <a:extLst>
                <a:ext uri="{FF2B5EF4-FFF2-40B4-BE49-F238E27FC236}">
                  <a16:creationId xmlns:a16="http://schemas.microsoft.com/office/drawing/2014/main" id="{17F813A2-6384-918D-414E-1B2F3790A3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3" y="2911"/>
              <a:ext cx="29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9pPr>
            </a:lstStyle>
            <a:p>
              <a:pPr algn="l" eaLnBrk="1" hangingPunct="1"/>
              <a:r>
                <a:rPr kumimoji="1" lang="en-US" altLang="zh-TW" sz="2400" dirty="0">
                  <a:latin typeface="+mn-lt"/>
                </a:rPr>
                <a:t>P</a:t>
              </a:r>
              <a:r>
                <a:rPr kumimoji="1" lang="en-US" altLang="zh-TW" sz="2400" baseline="-25000" dirty="0">
                  <a:latin typeface="+mn-lt"/>
                </a:rPr>
                <a:t>1</a:t>
              </a:r>
            </a:p>
          </p:txBody>
        </p:sp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CD382A95-6B91-515C-DB57-A37EABD2BD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8" y="3764"/>
              <a:ext cx="29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9pPr>
            </a:lstStyle>
            <a:p>
              <a:pPr algn="l" eaLnBrk="1" hangingPunct="1"/>
              <a:r>
                <a:rPr kumimoji="1" lang="en-US" altLang="zh-TW" sz="2400" dirty="0">
                  <a:latin typeface="+mn-lt"/>
                </a:rPr>
                <a:t>P</a:t>
              </a:r>
              <a:r>
                <a:rPr kumimoji="1" lang="en-US" altLang="zh-TW" sz="2400" baseline="-25000" dirty="0">
                  <a:latin typeface="+mn-lt"/>
                </a:rPr>
                <a:t>2</a:t>
              </a:r>
            </a:p>
          </p:txBody>
        </p:sp>
        <p:sp>
          <p:nvSpPr>
            <p:cNvPr id="17" name="Text Box 18">
              <a:extLst>
                <a:ext uri="{FF2B5EF4-FFF2-40B4-BE49-F238E27FC236}">
                  <a16:creationId xmlns:a16="http://schemas.microsoft.com/office/drawing/2014/main" id="{BABE7560-03B1-7A8A-308F-B8D3EF6F37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4" y="3019"/>
              <a:ext cx="29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9pPr>
            </a:lstStyle>
            <a:p>
              <a:pPr algn="l" eaLnBrk="1" hangingPunct="1"/>
              <a:r>
                <a:rPr kumimoji="1" lang="en-US" altLang="zh-TW" sz="2400" dirty="0">
                  <a:latin typeface="+mn-lt"/>
                </a:rPr>
                <a:t>P</a:t>
              </a:r>
              <a:r>
                <a:rPr kumimoji="1" lang="en-US" altLang="zh-TW" sz="2400" baseline="-25000" dirty="0">
                  <a:latin typeface="+mn-lt"/>
                </a:rPr>
                <a:t>3</a:t>
              </a:r>
              <a:endParaRPr kumimoji="1" lang="en-US" altLang="zh-TW" sz="2000" i="0" baseline="-25000" dirty="0">
                <a:latin typeface="+mn-lt"/>
              </a:endParaRPr>
            </a:p>
          </p:txBody>
        </p:sp>
        <p:sp>
          <p:nvSpPr>
            <p:cNvPr id="18" name="Arc 19">
              <a:extLst>
                <a:ext uri="{FF2B5EF4-FFF2-40B4-BE49-F238E27FC236}">
                  <a16:creationId xmlns:a16="http://schemas.microsoft.com/office/drawing/2014/main" id="{7A3ECFC7-7CC0-4EE8-9C08-8ADDCF643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873"/>
              <a:ext cx="196" cy="194"/>
            </a:xfrm>
            <a:custGeom>
              <a:avLst/>
              <a:gdLst>
                <a:gd name="T0" fmla="*/ 0 w 29671"/>
                <a:gd name="T1" fmla="*/ 7 h 21600"/>
                <a:gd name="T2" fmla="*/ 196 w 29671"/>
                <a:gd name="T3" fmla="*/ 96 h 21600"/>
                <a:gd name="T4" fmla="*/ 53 w 29671"/>
                <a:gd name="T5" fmla="*/ 96 h 21600"/>
                <a:gd name="T6" fmla="*/ 0 60000 65536"/>
                <a:gd name="T7" fmla="*/ 0 60000 65536"/>
                <a:gd name="T8" fmla="*/ 0 60000 65536"/>
                <a:gd name="T9" fmla="*/ 0 w 29671"/>
                <a:gd name="T10" fmla="*/ 0 h 21600"/>
                <a:gd name="T11" fmla="*/ 29671 w 29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671" h="21600" fill="none" extrusionOk="0">
                  <a:moveTo>
                    <a:pt x="-1" y="1564"/>
                  </a:moveTo>
                  <a:cubicBezTo>
                    <a:pt x="2565" y="531"/>
                    <a:pt x="5305" y="-1"/>
                    <a:pt x="8071" y="0"/>
                  </a:cubicBezTo>
                  <a:cubicBezTo>
                    <a:pt x="20000" y="0"/>
                    <a:pt x="29671" y="9670"/>
                    <a:pt x="29671" y="21600"/>
                  </a:cubicBezTo>
                </a:path>
                <a:path w="29671" h="21600" stroke="0" extrusionOk="0">
                  <a:moveTo>
                    <a:pt x="-1" y="1564"/>
                  </a:moveTo>
                  <a:cubicBezTo>
                    <a:pt x="2565" y="531"/>
                    <a:pt x="5305" y="-1"/>
                    <a:pt x="8071" y="0"/>
                  </a:cubicBezTo>
                  <a:cubicBezTo>
                    <a:pt x="20000" y="0"/>
                    <a:pt x="29671" y="9670"/>
                    <a:pt x="29671" y="21600"/>
                  </a:cubicBezTo>
                  <a:lnTo>
                    <a:pt x="8071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1400"/>
            </a:p>
          </p:txBody>
        </p:sp>
        <p:sp>
          <p:nvSpPr>
            <p:cNvPr id="19" name="Arc 20">
              <a:extLst>
                <a:ext uri="{FF2B5EF4-FFF2-40B4-BE49-F238E27FC236}">
                  <a16:creationId xmlns:a16="http://schemas.microsoft.com/office/drawing/2014/main" id="{CF541EF6-E374-9320-85B7-FCE61CB100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27" y="3265"/>
              <a:ext cx="116" cy="194"/>
            </a:xfrm>
            <a:custGeom>
              <a:avLst/>
              <a:gdLst>
                <a:gd name="T0" fmla="*/ 0 w 21600"/>
                <a:gd name="T1" fmla="*/ 0 h 21600"/>
                <a:gd name="T2" fmla="*/ 125 w 21600"/>
                <a:gd name="T3" fmla="*/ 518 h 21600"/>
                <a:gd name="T4" fmla="*/ 0 w 21600"/>
                <a:gd name="T5" fmla="*/ 51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400"/>
            </a:p>
          </p:txBody>
        </p:sp>
        <p:sp>
          <p:nvSpPr>
            <p:cNvPr id="20" name="Text Box 21">
              <a:extLst>
                <a:ext uri="{FF2B5EF4-FFF2-40B4-BE49-F238E27FC236}">
                  <a16:creationId xmlns:a16="http://schemas.microsoft.com/office/drawing/2014/main" id="{13513DB8-2930-2A62-532C-A0755B083D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2598"/>
              <a:ext cx="25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9pPr>
            </a:lstStyle>
            <a:p>
              <a:pPr algn="l" eaLnBrk="1" hangingPunct="1"/>
              <a:r>
                <a:rPr kumimoji="1" lang="zh-TW" altLang="en-US" sz="2000">
                  <a:latin typeface="+mn-lt"/>
                  <a:sym typeface="Symbol" charset="0"/>
                </a:rPr>
                <a:t></a:t>
              </a:r>
              <a:r>
                <a:rPr kumimoji="1" lang="zh-TW" altLang="en-US" sz="2000" i="0" baseline="-25000">
                  <a:latin typeface="+mn-lt"/>
                  <a:sym typeface="Symbol" charset="0"/>
                </a:rPr>
                <a:t>1</a:t>
              </a:r>
              <a:endParaRPr kumimoji="1" lang="zh-TW" altLang="en-US" sz="2000" i="0"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CDA6C19-291A-AB23-1E20-EBF72FA21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9762" y="2606294"/>
                <a:ext cx="6094382" cy="1008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𝐶𝑜𝑠𝑆𝑖𝑚</m:t>
                      </m:r>
                      <m:d>
                        <m:dPr>
                          <m:ctrlPr>
                            <a:rPr kumimoji="1" lang="en-US" altLang="zh-TW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b="0" i="1" dirty="0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dirty="0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zh-TW" b="0" i="1" dirty="0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TW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TW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1" lang="en-US" altLang="zh-TW" b="0" i="1" dirty="0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b="0" i="1" dirty="0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zh-TW" b="0" i="1" dirty="0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1" lang="en-US" altLang="zh-TW" i="1" dirty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kumimoji="1" lang="en-US" altLang="zh-TW" b="0" i="1" dirty="0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kumimoji="1" lang="en-US" altLang="zh-TW" b="0" i="1" dirty="0" smtClean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dirty="0" smtClean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1" lang="en-US" altLang="zh-TW" b="0" i="1" dirty="0" smtClean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kumimoji="1" lang="en-US" altLang="zh-TW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kumimoji="1" lang="en-US" altLang="zh-TW" b="0" i="1" dirty="0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kumimoji="1" lang="en-US" altLang="zh-TW" b="0" i="1" dirty="0" smtClean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dirty="0" smtClean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1" lang="en-US" altLang="zh-TW" b="0" i="1" dirty="0" smtClean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TW" b="0" i="1" dirty="0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kumimoji="1" lang="en-US" altLang="zh-TW" b="0" i="1" dirty="0" smtClean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kumimoji="1" lang="en-US" altLang="zh-TW" b="0" i="1" dirty="0" smtClean="0">
                                          <a:solidFill>
                                            <a:srgbClr val="C40C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b="0" i="1" dirty="0" smtClean="0">
                                          <a:solidFill>
                                            <a:srgbClr val="C40C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kumimoji="1" lang="en-US" altLang="zh-TW" b="0" i="1" dirty="0" smtClean="0">
                                          <a:solidFill>
                                            <a:srgbClr val="C40C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kumimoji="1" lang="en-US" altLang="zh-TW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⋅|</m:t>
                          </m:r>
                          <m:acc>
                            <m:accPr>
                              <m:chr m:val="⃗"/>
                              <m:ctrlPr>
                                <a:rPr kumimoji="1" lang="en-US" altLang="zh-TW" b="0" i="1" dirty="0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kumimoji="1" lang="en-US" altLang="zh-TW" b="0" i="1" dirty="0" smtClean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b="0" i="1" dirty="0" smtClean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1" lang="en-US" altLang="zh-TW" b="0" i="1" dirty="0" smtClean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  <m:r>
                            <a:rPr kumimoji="1" lang="en-US" altLang="zh-TW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kumimoji="1" lang="en-US" altLang="zh-TW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kumimoji="1" lang="en-US" altLang="zh-TW" i="1" dirty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TW" i="1" dirty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TW" i="1" dirty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zh-TW" i="1" dirty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kumimoji="1" lang="en-US" altLang="zh-TW" i="1" dirty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1" lang="en-US" altLang="zh-TW" i="1" dirty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i="1" dirty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1" lang="en-US" altLang="zh-TW" i="1" dirty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kumimoji="1" lang="en-US" altLang="zh-TW" i="1" dirty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1" lang="en-US" altLang="zh-TW" i="1" dirty="0">
                                          <a:solidFill>
                                            <a:srgbClr val="C40C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i="1" dirty="0">
                                          <a:solidFill>
                                            <a:srgbClr val="C40C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kumimoji="1" lang="en-US" altLang="zh-TW" i="1" dirty="0">
                                          <a:solidFill>
                                            <a:srgbClr val="C40C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kumimoji="1" lang="en-US" altLang="zh-TW" i="1" dirty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kumimoji="1" lang="en-US" altLang="zh-TW" i="1" dirty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i="1" dirty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1" lang="en-US" altLang="zh-TW" i="1" dirty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kumimoji="1" lang="en-US" altLang="zh-TW" i="1" dirty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kumimoji="1" lang="en-US" altLang="zh-TW" i="1" dirty="0">
                                          <a:solidFill>
                                            <a:srgbClr val="C40C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TW" i="1" dirty="0">
                                          <a:solidFill>
                                            <a:srgbClr val="C40C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kumimoji="1" lang="en-US" altLang="zh-TW" i="1" dirty="0">
                                          <a:solidFill>
                                            <a:srgbClr val="C40C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kumimoji="1" lang="en-US" altLang="zh-TW" i="1" dirty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zh-TW" b="0" i="1" dirty="0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kumimoji="1" lang="en-US" altLang="zh-TW" i="1" dirty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kumimoji="1" lang="en-US" altLang="zh-TW" i="1" dirty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kumimoji="1" lang="en-US" altLang="zh-TW" i="1" dirty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kumimoji="1" lang="en-US" altLang="zh-TW" i="1" dirty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kumimoji="1" lang="en-US" altLang="zh-TW" b="0" i="1" dirty="0" smtClean="0">
                                          <a:solidFill>
                                            <a:srgbClr val="C40C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zh-TW" i="1" dirty="0">
                                              <a:solidFill>
                                                <a:srgbClr val="C40C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i="1" dirty="0">
                                              <a:solidFill>
                                                <a:srgbClr val="C40C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kumimoji="1" lang="en-US" altLang="zh-TW" i="1" dirty="0">
                                              <a:solidFill>
                                                <a:srgbClr val="C40C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i="1" dirty="0">
                                              <a:solidFill>
                                                <a:srgbClr val="C40C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kumimoji="1" lang="en-US" altLang="zh-TW" i="1" dirty="0">
                                              <a:solidFill>
                                                <a:srgbClr val="C40C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1" lang="en-US" altLang="zh-TW" i="1" dirty="0">
                                                  <a:solidFill>
                                                    <a:srgbClr val="C40C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i="1" dirty="0">
                                                  <a:solidFill>
                                                    <a:srgbClr val="C40C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i="1" dirty="0">
                                                  <a:solidFill>
                                                    <a:srgbClr val="C40C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kumimoji="1" lang="en-US" altLang="zh-TW" i="1" dirty="0">
                                          <a:solidFill>
                                            <a:srgbClr val="C40C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kumimoji="1" lang="en-US" altLang="zh-TW" b="0" i="1" dirty="0" smtClean="0">
                                          <a:solidFill>
                                            <a:srgbClr val="C40C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nary>
                                <m:naryPr>
                                  <m:chr m:val="∑"/>
                                  <m:ctrlPr>
                                    <a:rPr kumimoji="1" lang="en-US" altLang="zh-TW" i="1" dirty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kumimoji="1" lang="en-US" altLang="zh-TW" i="1" dirty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kumimoji="1" lang="en-US" altLang="zh-TW" i="1" dirty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kumimoji="1" lang="en-US" altLang="zh-TW" i="1" dirty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kumimoji="1" lang="en-US" altLang="zh-TW" i="1" dirty="0">
                                          <a:solidFill>
                                            <a:srgbClr val="C40C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zh-TW" i="1" dirty="0">
                                              <a:solidFill>
                                                <a:srgbClr val="C40C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TW" i="1" dirty="0">
                                              <a:solidFill>
                                                <a:srgbClr val="C40C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kumimoji="1" lang="en-US" altLang="zh-TW" i="1" dirty="0">
                                              <a:solidFill>
                                                <a:srgbClr val="C40C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TW" i="1" dirty="0">
                                              <a:solidFill>
                                                <a:srgbClr val="C40C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kumimoji="1" lang="en-US" altLang="zh-TW" i="1" dirty="0">
                                              <a:solidFill>
                                                <a:srgbClr val="C40C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1" lang="en-US" altLang="zh-TW" i="1" dirty="0">
                                                  <a:solidFill>
                                                    <a:srgbClr val="C40C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i="1" dirty="0">
                                                  <a:solidFill>
                                                    <a:srgbClr val="C40C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b="0" i="1" dirty="0" smtClean="0">
                                                  <a:solidFill>
                                                    <a:srgbClr val="C40C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kumimoji="1" lang="en-US" altLang="zh-TW" i="1" dirty="0">
                                          <a:solidFill>
                                            <a:srgbClr val="C40C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kumimoji="1" lang="en-US" altLang="zh-TW" i="1" dirty="0">
                                          <a:solidFill>
                                            <a:srgbClr val="C40C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  <m:r>
                        <a:rPr kumimoji="1" lang="en-US" altLang="zh-TW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CDA6C19-291A-AB23-1E20-EBF72FA21F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9762" y="2606294"/>
                <a:ext cx="6094382" cy="1008674"/>
              </a:xfrm>
              <a:prstGeom prst="rect">
                <a:avLst/>
              </a:prstGeom>
              <a:blipFill>
                <a:blip r:embed="rId2"/>
                <a:stretch>
                  <a:fillRect t="-41250" b="-4875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F5A8A1D-1F15-2CA7-79D5-85793B92FD04}"/>
              </a:ext>
            </a:extLst>
          </p:cNvPr>
          <p:cNvSpPr txBox="1"/>
          <p:nvPr/>
        </p:nvSpPr>
        <p:spPr>
          <a:xfrm>
            <a:off x="1000296" y="4359133"/>
            <a:ext cx="49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Jay</a:t>
            </a:r>
          </a:p>
        </p:txBody>
      </p:sp>
      <p:pic>
        <p:nvPicPr>
          <p:cNvPr id="24" name="Picture 23" descr="Man - Free people icons">
            <a:extLst>
              <a:ext uri="{FF2B5EF4-FFF2-40B4-BE49-F238E27FC236}">
                <a16:creationId xmlns:a16="http://schemas.microsoft.com/office/drawing/2014/main" id="{3E816F6C-4220-D640-CCB3-E26203696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61" y="3625496"/>
            <a:ext cx="756704" cy="75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904D184-59A7-84CE-447C-1B34EA0C0494}"/>
              </a:ext>
            </a:extLst>
          </p:cNvPr>
          <p:cNvSpPr txBox="1"/>
          <p:nvPr/>
        </p:nvSpPr>
        <p:spPr>
          <a:xfrm>
            <a:off x="2406726" y="4356090"/>
            <a:ext cx="856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Steven</a:t>
            </a:r>
          </a:p>
        </p:txBody>
      </p:sp>
      <p:pic>
        <p:nvPicPr>
          <p:cNvPr id="26" name="Picture 2" descr="Boy - Free people icons">
            <a:extLst>
              <a:ext uri="{FF2B5EF4-FFF2-40B4-BE49-F238E27FC236}">
                <a16:creationId xmlns:a16="http://schemas.microsoft.com/office/drawing/2014/main" id="{02594A84-C5A7-28BD-EA3F-8233DA7D3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726" y="3638188"/>
            <a:ext cx="756704" cy="75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DBA2248-3F5B-F5CC-A82E-E15C0CAF16A8}"/>
              </a:ext>
            </a:extLst>
          </p:cNvPr>
          <p:cNvSpPr txBox="1"/>
          <p:nvPr/>
        </p:nvSpPr>
        <p:spPr>
          <a:xfrm>
            <a:off x="543988" y="4996833"/>
            <a:ext cx="55839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HK" dirty="0" err="1"/>
              <a:t>cosine_similarity</a:t>
            </a:r>
            <a:r>
              <a:rPr lang="en-HK" dirty="0"/>
              <a:t>( [0.58, 0.5, -0.16, 0, 0.16], [0.34, -0.1, 0.52, 0.06, 0.24]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90CC0E2-1548-5DD4-A1C0-41C789A2B9A5}"/>
                  </a:ext>
                </a:extLst>
              </p:cNvPr>
              <p:cNvSpPr txBox="1"/>
              <p:nvPr/>
            </p:nvSpPr>
            <p:spPr>
              <a:xfrm>
                <a:off x="-356392" y="5941947"/>
                <a:ext cx="3962714" cy="623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0.1024</m:t>
                          </m:r>
                        </m:num>
                        <m:den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0.7985⋅0.6762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≈0.1897</m:t>
                      </m:r>
                    </m:oMath>
                  </m:oMathPara>
                </a14:m>
                <a:endParaRPr lang="en-US" sz="1200" b="0" dirty="0"/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90CC0E2-1548-5DD4-A1C0-41C789A2B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6392" y="5941947"/>
                <a:ext cx="3962714" cy="6238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D31DA7-65DC-4CD3-888E-3CF8C9DEA3FA}"/>
                  </a:ext>
                </a:extLst>
              </p:cNvPr>
              <p:cNvSpPr txBox="1"/>
              <p:nvPr/>
            </p:nvSpPr>
            <p:spPr>
              <a:xfrm>
                <a:off x="-550928" y="5502721"/>
                <a:ext cx="9942843" cy="288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smtClean="0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050" b="0" i="0">
                          <a:latin typeface="Cambria Math" panose="02040503050406030204" pitchFamily="18" charset="0"/>
                        </a:rPr>
                        <m:t>∥=</m:t>
                      </m:r>
                      <m:rad>
                        <m:radPr>
                          <m:degHide m:val="on"/>
                          <m:ctrlPr>
                            <a:rPr lang="en-US" sz="1050" b="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0.34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−0.1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0.52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0.06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0.24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05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050" i="0" smtClean="0">
                              <a:latin typeface="Cambria Math" panose="02040503050406030204" pitchFamily="18" charset="0"/>
                            </a:rPr>
                            <m:t>0.1156+0.01+0.2704+0.0036+0.0576</m:t>
                          </m:r>
                        </m:e>
                      </m:rad>
                      <m:r>
                        <a:rPr lang="en-US" sz="105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050" i="0">
                              <a:latin typeface="Cambria Math" panose="02040503050406030204" pitchFamily="18" charset="0"/>
                            </a:rPr>
                            <m:t>0.4572</m:t>
                          </m:r>
                        </m:e>
                      </m:rad>
                      <m:r>
                        <a:rPr lang="en-US" sz="1050" i="0">
                          <a:latin typeface="Cambria Math" panose="02040503050406030204" pitchFamily="18" charset="0"/>
                        </a:rPr>
                        <m:t>≈0.6762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D31DA7-65DC-4CD3-888E-3CF8C9DEA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0928" y="5502721"/>
                <a:ext cx="9942843" cy="2880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A8AF73B-F126-2BFB-C1B4-E3520BF5F356}"/>
                  </a:ext>
                </a:extLst>
              </p:cNvPr>
              <p:cNvSpPr txBox="1"/>
              <p:nvPr/>
            </p:nvSpPr>
            <p:spPr>
              <a:xfrm>
                <a:off x="-805848" y="5249049"/>
                <a:ext cx="9942843" cy="288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smtClean="0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050" b="0" i="0">
                          <a:latin typeface="Cambria Math" panose="02040503050406030204" pitchFamily="18" charset="0"/>
                        </a:rPr>
                        <m:t>∥=</m:t>
                      </m:r>
                      <m:rad>
                        <m:radPr>
                          <m:degHide m:val="on"/>
                          <m:ctrlPr>
                            <a:rPr lang="en-US" sz="1050" b="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0.58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0.5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−0.16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0.16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05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050">
                              <a:latin typeface="Cambria Math" panose="02040503050406030204" pitchFamily="18" charset="0"/>
                            </a:rPr>
                            <m:t>0.3364+0.25+0.0256+0+0.025</m:t>
                          </m:r>
                          <m:r>
                            <a:rPr lang="en-US" sz="1050" i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  <m:r>
                        <a:rPr lang="en-US" sz="105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0.6376</m:t>
                          </m:r>
                        </m:e>
                      </m:rad>
                      <m:r>
                        <a:rPr lang="en-US" sz="1050" i="0">
                          <a:latin typeface="Cambria Math" panose="02040503050406030204" pitchFamily="18" charset="0"/>
                        </a:rPr>
                        <m:t>≈0.</m:t>
                      </m:r>
                      <m:r>
                        <a:rPr lang="en-US" sz="1050" b="0" i="0" smtClean="0">
                          <a:latin typeface="Cambria Math" panose="02040503050406030204" pitchFamily="18" charset="0"/>
                        </a:rPr>
                        <m:t>7985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A8AF73B-F126-2BFB-C1B4-E3520BF5F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05848" y="5249049"/>
                <a:ext cx="9942843" cy="2880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1">
                <a:extLst>
                  <a:ext uri="{FF2B5EF4-FFF2-40B4-BE49-F238E27FC236}">
                    <a16:creationId xmlns:a16="http://schemas.microsoft.com/office/drawing/2014/main" id="{4A8089B8-B939-C392-675E-67F350DBD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0698" y="3823838"/>
                <a:ext cx="2606185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200" i="1" dirty="0" smtClean="0">
                          <a:latin typeface="Cambria Math" panose="02040503050406030204" pitchFamily="18" charset="0"/>
                        </a:rPr>
                        <m:t>0.58⋅0.34=0.1972</m:t>
                      </m:r>
                    </m:oMath>
                  </m:oMathPara>
                </a14:m>
                <a:endParaRPr lang="en-US" altLang="en-US" sz="12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200" i="1" dirty="0">
                          <a:latin typeface="Cambria Math" panose="02040503050406030204" pitchFamily="18" charset="0"/>
                        </a:rPr>
                        <m:t>−0.16⋅0.52=−0.0832</m:t>
                      </m:r>
                    </m:oMath>
                    <m:oMath xmlns:m="http://schemas.openxmlformats.org/officeDocument/2006/math">
                      <m:r>
                        <a:rPr lang="en-US" altLang="en-US" sz="1200" i="1" dirty="0">
                          <a:latin typeface="Cambria Math" panose="02040503050406030204" pitchFamily="18" charset="0"/>
                        </a:rPr>
                        <m:t>0⋅0.06=0⋅0.06=0 </m:t>
                      </m:r>
                    </m:oMath>
                    <m:oMath xmlns:m="http://schemas.openxmlformats.org/officeDocument/2006/math">
                      <m:r>
                        <a:rPr lang="en-US" altLang="en-US" sz="1200" i="1" dirty="0">
                          <a:latin typeface="Cambria Math" panose="02040503050406030204" pitchFamily="18" charset="0"/>
                        </a:rPr>
                        <m:t>0.16⋅0.24=0.03840.5⋅−0.1=−0.05 </m:t>
                      </m:r>
                    </m:oMath>
                  </m:oMathPara>
                </a14:m>
                <a:endParaRPr lang="en-US" altLang="en-US" sz="12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br>
                  <a:rPr lang="en-US" altLang="en-US" sz="12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200" i="1" dirty="0">
                          <a:latin typeface="Cambria Math" panose="02040503050406030204" pitchFamily="18" charset="0"/>
                        </a:rPr>
                        <m:t>0⋅0.06=0⋅0.06=0 </m:t>
                      </m:r>
                    </m:oMath>
                    <m:oMath xmlns:m="http://schemas.openxmlformats.org/officeDocument/2006/math">
                      <m:r>
                        <a:rPr lang="en-US" altLang="en-US" sz="1200" i="1" dirty="0">
                          <a:latin typeface="Cambria Math" panose="02040503050406030204" pitchFamily="18" charset="0"/>
                        </a:rPr>
                        <m:t>0.16⋅0.24=0.0384</m:t>
                      </m:r>
                    </m:oMath>
                  </m:oMathPara>
                </a14:m>
                <a:endParaRPr lang="en-US" altLang="en-US" sz="1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Rectangle 1">
                <a:extLst>
                  <a:ext uri="{FF2B5EF4-FFF2-40B4-BE49-F238E27FC236}">
                    <a16:creationId xmlns:a16="http://schemas.microsoft.com/office/drawing/2014/main" id="{4A8089B8-B939-C392-675E-67F350DBDF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0698" y="3823838"/>
                <a:ext cx="2606185" cy="1015663"/>
              </a:xfrm>
              <a:prstGeom prst="rect">
                <a:avLst/>
              </a:prstGeom>
              <a:blipFill>
                <a:blip r:embed="rId8"/>
                <a:stretch>
                  <a:fillRect b="-36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8E1DC02C-013E-D219-833D-664D8389E0C7}"/>
              </a:ext>
            </a:extLst>
          </p:cNvPr>
          <p:cNvSpPr txBox="1"/>
          <p:nvPr/>
        </p:nvSpPr>
        <p:spPr>
          <a:xfrm>
            <a:off x="5767229" y="4197270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0.1024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BB008CAB-A421-2146-AE68-F7C0C63F9D2D}"/>
              </a:ext>
            </a:extLst>
          </p:cNvPr>
          <p:cNvSpPr/>
          <p:nvPr/>
        </p:nvSpPr>
        <p:spPr>
          <a:xfrm>
            <a:off x="5437156" y="3908030"/>
            <a:ext cx="362733" cy="881456"/>
          </a:xfrm>
          <a:prstGeom prst="rightBrace">
            <a:avLst>
              <a:gd name="adj1" fmla="val 33773"/>
              <a:gd name="adj2" fmla="val 5000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9374F2-B8FA-37C2-90FD-E2AD622161AF}"/>
              </a:ext>
            </a:extLst>
          </p:cNvPr>
          <p:cNvSpPr txBox="1"/>
          <p:nvPr/>
        </p:nvSpPr>
        <p:spPr>
          <a:xfrm>
            <a:off x="459346" y="4649985"/>
            <a:ext cx="157453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HK" sz="1050" dirty="0"/>
              <a:t>[0.58, 0.5, -0.16, 0, 0.16]</a:t>
            </a:r>
            <a:endParaRPr lang="en-US" sz="105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307BDA8-6129-BFD6-9595-ADE784668900}"/>
              </a:ext>
            </a:extLst>
          </p:cNvPr>
          <p:cNvSpPr txBox="1"/>
          <p:nvPr/>
        </p:nvSpPr>
        <p:spPr>
          <a:xfrm>
            <a:off x="2007417" y="4652428"/>
            <a:ext cx="289680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HK" sz="1050" dirty="0"/>
              <a:t>[0.34, -0.1, 0.52, 0.06, 0.24]</a:t>
            </a:r>
            <a:endParaRPr lang="en-US" sz="1050" dirty="0"/>
          </a:p>
        </p:txBody>
      </p:sp>
      <p:sp>
        <p:nvSpPr>
          <p:cNvPr id="39" name="Left-right Arrow 38">
            <a:extLst>
              <a:ext uri="{FF2B5EF4-FFF2-40B4-BE49-F238E27FC236}">
                <a16:creationId xmlns:a16="http://schemas.microsoft.com/office/drawing/2014/main" id="{2E26DA76-55B5-C9C9-535C-5FA1DF0C9745}"/>
              </a:ext>
            </a:extLst>
          </p:cNvPr>
          <p:cNvSpPr/>
          <p:nvPr/>
        </p:nvSpPr>
        <p:spPr>
          <a:xfrm>
            <a:off x="1630993" y="4018508"/>
            <a:ext cx="694938" cy="27693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3861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9" grpId="0"/>
      <p:bldP spid="32" grpId="0"/>
      <p:bldP spid="33" grpId="0"/>
      <p:bldP spid="34" grpId="0"/>
      <p:bldP spid="35" grpId="0"/>
      <p:bldP spid="36" grpId="0" animBg="1"/>
      <p:bldP spid="37" grpId="0"/>
      <p:bldP spid="38" grpId="0"/>
      <p:bldP spid="3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A454E-1EC7-41B3-D9AA-571D1DD74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Cosine similarity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64D9E8-FA75-98A9-645A-36E3B7C0CA25}"/>
              </a:ext>
            </a:extLst>
          </p:cNvPr>
          <p:cNvSpPr txBox="1"/>
          <p:nvPr/>
        </p:nvSpPr>
        <p:spPr>
          <a:xfrm>
            <a:off x="522330" y="2728586"/>
            <a:ext cx="26060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HK" sz="1050" dirty="0"/>
              <a:t>[0.58, 0.5, -0.16, 0, 0.16]</a:t>
            </a:r>
            <a:endParaRPr lang="en-US" sz="10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A0BA2B-E141-674B-D903-CF4E75266AC9}"/>
              </a:ext>
            </a:extLst>
          </p:cNvPr>
          <p:cNvSpPr txBox="1"/>
          <p:nvPr/>
        </p:nvSpPr>
        <p:spPr>
          <a:xfrm>
            <a:off x="2265768" y="2740352"/>
            <a:ext cx="186243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HK" sz="1050" dirty="0"/>
              <a:t>[0.42, -0.02, 0.16, 0.48, -0.14]</a:t>
            </a:r>
            <a:endParaRPr lang="en-US" sz="10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068239-EECB-A177-DA6B-8B3A5F7443C9}"/>
              </a:ext>
            </a:extLst>
          </p:cNvPr>
          <p:cNvSpPr txBox="1"/>
          <p:nvPr/>
        </p:nvSpPr>
        <p:spPr>
          <a:xfrm>
            <a:off x="2750690" y="2375567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Allie</a:t>
            </a:r>
          </a:p>
        </p:txBody>
      </p:sp>
      <p:pic>
        <p:nvPicPr>
          <p:cNvPr id="9" name="Picture 4" descr="Girl - Free people icons">
            <a:extLst>
              <a:ext uri="{FF2B5EF4-FFF2-40B4-BE49-F238E27FC236}">
                <a16:creationId xmlns:a16="http://schemas.microsoft.com/office/drawing/2014/main" id="{CF2C076D-D5AE-D28A-C418-AACD80174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093" y="1614088"/>
            <a:ext cx="761479" cy="76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>
            <a:extLst>
              <a:ext uri="{FF2B5EF4-FFF2-40B4-BE49-F238E27FC236}">
                <a16:creationId xmlns:a16="http://schemas.microsoft.com/office/drawing/2014/main" id="{F5FCEF04-D246-2DAC-05C3-E8B051FA35D6}"/>
              </a:ext>
            </a:extLst>
          </p:cNvPr>
          <p:cNvSpPr/>
          <p:nvPr/>
        </p:nvSpPr>
        <p:spPr>
          <a:xfrm>
            <a:off x="1825352" y="2137058"/>
            <a:ext cx="694938" cy="27693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CF1472-F1D2-4B3D-A056-1B51F8831F51}"/>
              </a:ext>
            </a:extLst>
          </p:cNvPr>
          <p:cNvSpPr txBox="1"/>
          <p:nvPr/>
        </p:nvSpPr>
        <p:spPr>
          <a:xfrm>
            <a:off x="1085008" y="2379155"/>
            <a:ext cx="49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Jay</a:t>
            </a:r>
          </a:p>
        </p:txBody>
      </p:sp>
      <p:pic>
        <p:nvPicPr>
          <p:cNvPr id="12" name="Picture 11" descr="Man - Free people icons">
            <a:extLst>
              <a:ext uri="{FF2B5EF4-FFF2-40B4-BE49-F238E27FC236}">
                <a16:creationId xmlns:a16="http://schemas.microsoft.com/office/drawing/2014/main" id="{CAF78BBD-B1B8-81FA-31BF-F65C3907A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73" y="1645518"/>
            <a:ext cx="756704" cy="75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D20EAD-7E51-4F48-0BBF-EB2ED199C061}"/>
                  </a:ext>
                </a:extLst>
              </p:cNvPr>
              <p:cNvSpPr txBox="1"/>
              <p:nvPr/>
            </p:nvSpPr>
            <p:spPr>
              <a:xfrm>
                <a:off x="716020" y="3158549"/>
                <a:ext cx="8367943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050" b="0" i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05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05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b="0" i="0">
                              <a:latin typeface="Cambria Math" panose="02040503050406030204" pitchFamily="18" charset="0"/>
                            </a:rPr>
                            <m:t>0.58⋅0.42</m:t>
                          </m:r>
                        </m:e>
                      </m:d>
                      <m:r>
                        <a:rPr lang="en-US" sz="1050" b="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05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b="0" i="0">
                              <a:latin typeface="Cambria Math" panose="02040503050406030204" pitchFamily="18" charset="0"/>
                            </a:rPr>
                            <m:t>0.5⋅−0.02</m:t>
                          </m:r>
                        </m:e>
                      </m:d>
                      <m:r>
                        <a:rPr lang="en-US" sz="1050" b="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05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b="0" i="0">
                              <a:latin typeface="Cambria Math" panose="02040503050406030204" pitchFamily="18" charset="0"/>
                            </a:rPr>
                            <m:t>−0.16⋅0.16</m:t>
                          </m:r>
                        </m:e>
                      </m:d>
                      <m:r>
                        <a:rPr lang="en-US" sz="1050" b="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05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b="0" i="0">
                              <a:latin typeface="Cambria Math" panose="02040503050406030204" pitchFamily="18" charset="0"/>
                            </a:rPr>
                            <m:t>0⋅0.48</m:t>
                          </m:r>
                        </m:e>
                      </m:d>
                      <m:r>
                        <a:rPr lang="en-US" sz="1050" b="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05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b="0" i="0">
                              <a:latin typeface="Cambria Math" panose="02040503050406030204" pitchFamily="18" charset="0"/>
                            </a:rPr>
                            <m:t>0.16⋅−0.14</m:t>
                          </m:r>
                        </m:e>
                      </m:d>
                    </m:oMath>
                  </m:oMathPara>
                </a14:m>
                <a:endParaRPr lang="en-US" sz="1050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D20EAD-7E51-4F48-0BBF-EB2ED199C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20" y="3158549"/>
                <a:ext cx="8367943" cy="2539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5A74F41-ADC1-1994-C8F4-321BEC8CFB09}"/>
                  </a:ext>
                </a:extLst>
              </p:cNvPr>
              <p:cNvSpPr txBox="1"/>
              <p:nvPr/>
            </p:nvSpPr>
            <p:spPr>
              <a:xfrm>
                <a:off x="-353405" y="3811654"/>
                <a:ext cx="9942843" cy="288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smtClean="0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050" b="0" i="0">
                          <a:latin typeface="Cambria Math" panose="02040503050406030204" pitchFamily="18" charset="0"/>
                        </a:rPr>
                        <m:t>∥=</m:t>
                      </m:r>
                      <m:rad>
                        <m:radPr>
                          <m:degHide m:val="on"/>
                          <m:ctrlPr>
                            <a:rPr lang="en-US" sz="1050" b="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0.42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−0.02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0.16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0.48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−0.14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05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050" i="0" smtClean="0">
                              <a:latin typeface="Cambria Math" panose="02040503050406030204" pitchFamily="18" charset="0"/>
                            </a:rPr>
                            <m:t>0.1</m:t>
                          </m:r>
                          <m: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764</m:t>
                          </m:r>
                          <m:r>
                            <a:rPr lang="en-US" sz="1050" i="0" smtClean="0">
                              <a:latin typeface="Cambria Math" panose="02040503050406030204" pitchFamily="18" charset="0"/>
                            </a:rPr>
                            <m:t>+0.</m:t>
                          </m:r>
                          <m: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0004</m:t>
                          </m:r>
                          <m:r>
                            <a:rPr lang="en-US" sz="1050" i="0" smtClean="0">
                              <a:latin typeface="Cambria Math" panose="02040503050406030204" pitchFamily="18" charset="0"/>
                            </a:rPr>
                            <m:t>+0.</m:t>
                          </m:r>
                          <m: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0256</m:t>
                          </m:r>
                          <m:r>
                            <a:rPr lang="en-US" sz="1050" i="0" smtClean="0">
                              <a:latin typeface="Cambria Math" panose="02040503050406030204" pitchFamily="18" charset="0"/>
                            </a:rPr>
                            <m:t>+0.</m:t>
                          </m:r>
                          <m: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2304</m:t>
                          </m:r>
                          <m:r>
                            <a:rPr lang="en-US" sz="1050" i="0" smtClean="0">
                              <a:latin typeface="Cambria Math" panose="02040503050406030204" pitchFamily="18" charset="0"/>
                            </a:rPr>
                            <m:t>+0.0</m:t>
                          </m:r>
                          <m: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19</m:t>
                          </m:r>
                          <m:r>
                            <a:rPr lang="en-US" sz="105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  <m:r>
                        <a:rPr lang="en-US" sz="105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050" i="0">
                              <a:latin typeface="Cambria Math" panose="02040503050406030204" pitchFamily="18" charset="0"/>
                            </a:rPr>
                            <m:t>0.45</m:t>
                          </m:r>
                          <m: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e>
                      </m:rad>
                      <m:r>
                        <a:rPr lang="en-US" sz="1050" i="0">
                          <a:latin typeface="Cambria Math" panose="02040503050406030204" pitchFamily="18" charset="0"/>
                        </a:rPr>
                        <m:t>≈0.67</m:t>
                      </m:r>
                      <m:r>
                        <a:rPr lang="en-US" sz="1050" b="0" i="0" smtClean="0"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5A74F41-ADC1-1994-C8F4-321BEC8CF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3405" y="3811654"/>
                <a:ext cx="9942843" cy="2880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E24A67-2389-C345-BC61-5F937ED7CBA4}"/>
                  </a:ext>
                </a:extLst>
              </p:cNvPr>
              <p:cNvSpPr txBox="1"/>
              <p:nvPr/>
            </p:nvSpPr>
            <p:spPr>
              <a:xfrm>
                <a:off x="-759327" y="3548148"/>
                <a:ext cx="9942843" cy="288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smtClean="0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050" b="0" i="0">
                          <a:latin typeface="Cambria Math" panose="02040503050406030204" pitchFamily="18" charset="0"/>
                        </a:rPr>
                        <m:t>∥=</m:t>
                      </m:r>
                      <m:rad>
                        <m:radPr>
                          <m:degHide m:val="on"/>
                          <m:ctrlPr>
                            <a:rPr lang="en-US" sz="1050" b="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0.58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0.5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−0.16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0.16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05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050">
                              <a:latin typeface="Cambria Math" panose="02040503050406030204" pitchFamily="18" charset="0"/>
                            </a:rPr>
                            <m:t>0.3364+0.25+0.0256+0+0.025</m:t>
                          </m:r>
                          <m:r>
                            <a:rPr lang="en-US" sz="1050" i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  <m:r>
                        <a:rPr lang="en-US" sz="105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0.6376</m:t>
                          </m:r>
                        </m:e>
                      </m:rad>
                      <m:r>
                        <a:rPr lang="en-US" sz="1050" i="0">
                          <a:latin typeface="Cambria Math" panose="02040503050406030204" pitchFamily="18" charset="0"/>
                        </a:rPr>
                        <m:t>≈0.</m:t>
                      </m:r>
                      <m:r>
                        <a:rPr lang="en-US" sz="1050" b="0" i="0" smtClean="0">
                          <a:latin typeface="Cambria Math" panose="02040503050406030204" pitchFamily="18" charset="0"/>
                        </a:rPr>
                        <m:t>7985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E24A67-2389-C345-BC61-5F937ED7C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59327" y="3548148"/>
                <a:ext cx="9942843" cy="2880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E538072-4C3A-E4D3-68BA-606587F69413}"/>
                  </a:ext>
                </a:extLst>
              </p:cNvPr>
              <p:cNvSpPr txBox="1"/>
              <p:nvPr/>
            </p:nvSpPr>
            <p:spPr>
              <a:xfrm>
                <a:off x="-271680" y="4186262"/>
                <a:ext cx="3962714" cy="623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0.1024</m:t>
                          </m:r>
                        </m:num>
                        <m:den>
                          <m:r>
                            <a:rPr lang="en-US" sz="1200">
                              <a:latin typeface="Cambria Math" panose="02040503050406030204" pitchFamily="18" charset="0"/>
                            </a:rPr>
                            <m:t>0.7985⋅0.6762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≈0.3458</m:t>
                      </m:r>
                    </m:oMath>
                  </m:oMathPara>
                </a14:m>
                <a:endParaRPr lang="en-US" sz="1200" b="0" dirty="0"/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E538072-4C3A-E4D3-68BA-606587F69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1680" y="4186262"/>
                <a:ext cx="3962714" cy="6238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2E402914-10F3-AE81-908E-CF0FF205D768}"/>
              </a:ext>
            </a:extLst>
          </p:cNvPr>
          <p:cNvGrpSpPr/>
          <p:nvPr/>
        </p:nvGrpSpPr>
        <p:grpSpPr>
          <a:xfrm>
            <a:off x="3209561" y="4608579"/>
            <a:ext cx="2312444" cy="2013433"/>
            <a:chOff x="4872278" y="873154"/>
            <a:chExt cx="2874245" cy="257832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6710C5-EB9E-CA26-9000-8561447EA491}"/>
                </a:ext>
              </a:extLst>
            </p:cNvPr>
            <p:cNvSpPr txBox="1"/>
            <p:nvPr/>
          </p:nvSpPr>
          <p:spPr>
            <a:xfrm>
              <a:off x="6079899" y="1597099"/>
              <a:ext cx="527441" cy="394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Jay</a:t>
              </a:r>
            </a:p>
          </p:txBody>
        </p:sp>
        <p:pic>
          <p:nvPicPr>
            <p:cNvPr id="25" name="Picture 24" descr="Man - Free people icons">
              <a:extLst>
                <a:ext uri="{FF2B5EF4-FFF2-40B4-BE49-F238E27FC236}">
                  <a16:creationId xmlns:a16="http://schemas.microsoft.com/office/drawing/2014/main" id="{A050BDD6-C37F-5D49-6183-CC8E09F938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5268" y="873154"/>
              <a:ext cx="756704" cy="756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C90A20D-97B2-774E-261B-15487180605A}"/>
                </a:ext>
              </a:extLst>
            </p:cNvPr>
            <p:cNvSpPr txBox="1"/>
            <p:nvPr/>
          </p:nvSpPr>
          <p:spPr>
            <a:xfrm>
              <a:off x="7044479" y="3057349"/>
              <a:ext cx="651929" cy="394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Allie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98446C3-8503-8EA5-941F-A33D37556C2D}"/>
                </a:ext>
              </a:extLst>
            </p:cNvPr>
            <p:cNvSpPr txBox="1"/>
            <p:nvPr/>
          </p:nvSpPr>
          <p:spPr>
            <a:xfrm>
              <a:off x="4872278" y="3015844"/>
              <a:ext cx="882814" cy="394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Steven</a:t>
              </a:r>
            </a:p>
          </p:txBody>
        </p:sp>
        <p:pic>
          <p:nvPicPr>
            <p:cNvPr id="31" name="Picture 2" descr="Boy - Free people icons">
              <a:extLst>
                <a:ext uri="{FF2B5EF4-FFF2-40B4-BE49-F238E27FC236}">
                  <a16:creationId xmlns:a16="http://schemas.microsoft.com/office/drawing/2014/main" id="{A721F80B-3F11-A80C-278B-8B027AAC14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8953" y="2298189"/>
              <a:ext cx="756704" cy="756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Girl - Free people icons">
              <a:extLst>
                <a:ext uri="{FF2B5EF4-FFF2-40B4-BE49-F238E27FC236}">
                  <a16:creationId xmlns:a16="http://schemas.microsoft.com/office/drawing/2014/main" id="{AA4FB49D-E7AA-5F59-C31F-E813C0D40B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044" y="2298189"/>
              <a:ext cx="761479" cy="761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Left-right Arrow 32">
              <a:extLst>
                <a:ext uri="{FF2B5EF4-FFF2-40B4-BE49-F238E27FC236}">
                  <a16:creationId xmlns:a16="http://schemas.microsoft.com/office/drawing/2014/main" id="{9E739DE0-FC63-77D9-6746-2A3C53FE37C3}"/>
                </a:ext>
              </a:extLst>
            </p:cNvPr>
            <p:cNvSpPr/>
            <p:nvPr/>
          </p:nvSpPr>
          <p:spPr>
            <a:xfrm rot="18900000">
              <a:off x="5581020" y="2117613"/>
              <a:ext cx="694938" cy="276930"/>
            </a:xfrm>
            <a:prstGeom prst="left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Left-right Arrow 33">
              <a:extLst>
                <a:ext uri="{FF2B5EF4-FFF2-40B4-BE49-F238E27FC236}">
                  <a16:creationId xmlns:a16="http://schemas.microsoft.com/office/drawing/2014/main" id="{2F727190-C7EB-2146-7C0B-DA8989E87B1D}"/>
                </a:ext>
              </a:extLst>
            </p:cNvPr>
            <p:cNvSpPr/>
            <p:nvPr/>
          </p:nvSpPr>
          <p:spPr>
            <a:xfrm rot="2833418">
              <a:off x="6457591" y="2112138"/>
              <a:ext cx="694938" cy="276930"/>
            </a:xfrm>
            <a:prstGeom prst="left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A726647-6F9C-F474-FCB3-D6099F2C6702}"/>
              </a:ext>
            </a:extLst>
          </p:cNvPr>
          <p:cNvSpPr txBox="1"/>
          <p:nvPr/>
        </p:nvSpPr>
        <p:spPr>
          <a:xfrm>
            <a:off x="1394707" y="5293104"/>
            <a:ext cx="25779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rgbClr val="C40C67"/>
                </a:solidFill>
              </a:rPr>
              <a:t>cosine_similarity</a:t>
            </a:r>
            <a:r>
              <a:rPr lang="en-US" sz="1100" dirty="0">
                <a:solidFill>
                  <a:srgbClr val="C40C67"/>
                </a:solidFill>
              </a:rPr>
              <a:t> (Jay, Steven) = 0.1897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551B35-E74E-979E-1C22-E5E36E104142}"/>
              </a:ext>
            </a:extLst>
          </p:cNvPr>
          <p:cNvSpPr txBox="1"/>
          <p:nvPr/>
        </p:nvSpPr>
        <p:spPr>
          <a:xfrm>
            <a:off x="4814957" y="5243912"/>
            <a:ext cx="24256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rgbClr val="C40C67"/>
                </a:solidFill>
              </a:rPr>
              <a:t>cosine_similarity</a:t>
            </a:r>
            <a:r>
              <a:rPr lang="en-US" sz="1100" dirty="0">
                <a:solidFill>
                  <a:srgbClr val="C40C67"/>
                </a:solidFill>
              </a:rPr>
              <a:t> (Jay, Allie) = 0.3458</a:t>
            </a:r>
          </a:p>
        </p:txBody>
      </p:sp>
    </p:spTree>
    <p:extLst>
      <p:ext uri="{BB962C8B-B14F-4D97-AF65-F5344CB8AC3E}">
        <p14:creationId xmlns:p14="http://schemas.microsoft.com/office/powerpoint/2010/main" val="284851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A2EDE-E842-071A-4349-46E522AA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Embeddings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F1821-9441-A4CF-2B42-2A87CE06BFF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pPr marL="514346" lvl="1" indent="-3429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However, it is not enough to use 3-5 semantic features to represent a word. </a:t>
            </a:r>
          </a:p>
          <a:p>
            <a:pPr marL="514346" lvl="1" indent="-3429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HK" sz="1400" dirty="0"/>
          </a:p>
          <a:p>
            <a:pPr marL="514346" lvl="1" indent="-3429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To represent the complexity of a typical English vocabulary word requires hundreds of features</a:t>
            </a:r>
          </a:p>
          <a:p>
            <a:pPr marL="857237" lvl="2" indent="-3429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200" dirty="0"/>
              <a:t>Designing all these features manually, and assigning accurate coordinates to all these words, would be tedious and impossible!</a:t>
            </a:r>
          </a:p>
          <a:p>
            <a:pPr marL="857237" lvl="2" indent="-3429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200" dirty="0"/>
              <a:t>Instead, let the computer create the feature space by supplying a machine learning algorithm with a large amount of text</a:t>
            </a:r>
          </a:p>
          <a:p>
            <a:pPr marL="1200128" lvl="3" indent="-3429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100" dirty="0"/>
              <a:t>Such as Wikipedia, or a huge collection of news articles.</a:t>
            </a:r>
          </a:p>
          <a:p>
            <a:pPr marL="857237" lvl="2" indent="-3429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200" dirty="0"/>
              <a:t>The algorithm discovers </a:t>
            </a:r>
            <a:r>
              <a:rPr lang="en-HK" sz="1200" dirty="0">
                <a:solidFill>
                  <a:srgbClr val="C40C67"/>
                </a:solidFill>
              </a:rPr>
              <a:t>statistical relationships </a:t>
            </a:r>
            <a:r>
              <a:rPr lang="en-HK" sz="1200" dirty="0"/>
              <a:t>between words by looking at what other words they </a:t>
            </a:r>
            <a:r>
              <a:rPr lang="en-HK" sz="1200" dirty="0">
                <a:solidFill>
                  <a:srgbClr val="C40C67"/>
                </a:solidFill>
              </a:rPr>
              <a:t>co-occur with</a:t>
            </a:r>
            <a:r>
              <a:rPr lang="en-HK" sz="1200" dirty="0"/>
              <a:t>.</a:t>
            </a:r>
          </a:p>
          <a:p>
            <a:pPr marL="857237" lvl="2" indent="-3429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200" dirty="0"/>
              <a:t>Uses this information to create word representations in a semantic feature space.</a:t>
            </a:r>
          </a:p>
          <a:p>
            <a:pPr marL="514346" lvl="1" indent="-3429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These representations are called </a:t>
            </a:r>
            <a:r>
              <a:rPr lang="en-HK" sz="1400" dirty="0">
                <a:solidFill>
                  <a:srgbClr val="C40C67"/>
                </a:solidFill>
              </a:rPr>
              <a:t>word embeddings</a:t>
            </a:r>
            <a:r>
              <a:rPr lang="en-HK" sz="1400" dirty="0"/>
              <a:t>. </a:t>
            </a:r>
          </a:p>
          <a:p>
            <a:pPr marL="857237" lvl="2" indent="-3429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A typical embedding might use a </a:t>
            </a:r>
            <a:r>
              <a:rPr lang="en-US" sz="1200" dirty="0">
                <a:solidFill>
                  <a:srgbClr val="C40C67"/>
                </a:solidFill>
              </a:rPr>
              <a:t>300 dimensional space</a:t>
            </a:r>
            <a:r>
              <a:rPr lang="en-US" sz="1200" dirty="0"/>
              <a:t>, so each word would be represented by 300 numbers.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03ECE0-0362-8DAA-1D54-9EC62174F96F}"/>
              </a:ext>
            </a:extLst>
          </p:cNvPr>
          <p:cNvSpPr txBox="1"/>
          <p:nvPr/>
        </p:nvSpPr>
        <p:spPr>
          <a:xfrm>
            <a:off x="970384" y="2126120"/>
            <a:ext cx="4749281" cy="3231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lnSpc>
                <a:spcPct val="150000"/>
              </a:lnSpc>
              <a:defRPr sz="105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How can we represent words such as "humble", "smiled", or "honesty” ?</a:t>
            </a:r>
          </a:p>
        </p:txBody>
      </p:sp>
    </p:spTree>
    <p:extLst>
      <p:ext uri="{BB962C8B-B14F-4D97-AF65-F5344CB8AC3E}">
        <p14:creationId xmlns:p14="http://schemas.microsoft.com/office/powerpoint/2010/main" val="426565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EC44CD-37E4-BA12-0BCC-8C406F7FD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Embeddings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1BDC1F-203A-DB73-F7F1-9EAA466B9EB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3816825" cy="4519510"/>
          </a:xfrm>
        </p:spPr>
        <p:txBody>
          <a:bodyPr/>
          <a:lstStyle/>
          <a:p>
            <a:pPr marL="514346" lvl="1" indent="-3429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300" dirty="0"/>
              <a:t>Each word is represented by 300 numbers with values between -0.2 and +0.2. </a:t>
            </a:r>
          </a:p>
          <a:p>
            <a:pPr marL="514346" lvl="1" indent="-3429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300" dirty="0"/>
              <a:t>Component number 126 is shown magnified to the left. </a:t>
            </a:r>
          </a:p>
          <a:p>
            <a:pPr marL="857237" lvl="2" indent="-3429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100" dirty="0"/>
              <a:t>Component 126 appears to correlate with gender</a:t>
            </a:r>
            <a:endParaRPr lang="en-US" sz="1100" dirty="0"/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67FB0B76-7B62-3A14-546B-1CC0845A3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829" y="1686757"/>
            <a:ext cx="4677847" cy="389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DEE819-A200-9E58-B7EB-64C722F97016}"/>
              </a:ext>
            </a:extLst>
          </p:cNvPr>
          <p:cNvSpPr txBox="1"/>
          <p:nvPr/>
        </p:nvSpPr>
        <p:spPr>
          <a:xfrm>
            <a:off x="805411" y="5863464"/>
            <a:ext cx="74924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40C67"/>
                </a:solidFill>
              </a:rPr>
              <a:t>Demo: </a:t>
            </a:r>
            <a:r>
              <a:rPr lang="en-US" sz="1400" b="1" dirty="0">
                <a:solidFill>
                  <a:srgbClr val="C40C67"/>
                </a:solidFill>
                <a:hlinkClick r:id="rId3"/>
              </a:rPr>
              <a:t>https://</a:t>
            </a:r>
            <a:r>
              <a:rPr lang="en-US" sz="1400" b="1" dirty="0" err="1">
                <a:solidFill>
                  <a:srgbClr val="C40C67"/>
                </a:solidFill>
                <a:hlinkClick r:id="rId3"/>
              </a:rPr>
              <a:t>www.cs.cmu.edu</a:t>
            </a:r>
            <a:r>
              <a:rPr lang="en-US" sz="1400" b="1" dirty="0">
                <a:solidFill>
                  <a:srgbClr val="C40C67"/>
                </a:solidFill>
                <a:hlinkClick r:id="rId3"/>
              </a:rPr>
              <a:t>/~</a:t>
            </a:r>
            <a:r>
              <a:rPr lang="en-US" sz="1400" b="1" dirty="0" err="1">
                <a:solidFill>
                  <a:srgbClr val="C40C67"/>
                </a:solidFill>
                <a:hlinkClick r:id="rId3"/>
              </a:rPr>
              <a:t>dst</a:t>
            </a:r>
            <a:r>
              <a:rPr lang="en-US" sz="1400" b="1" dirty="0">
                <a:solidFill>
                  <a:srgbClr val="C40C67"/>
                </a:solidFill>
                <a:hlinkClick r:id="rId3"/>
              </a:rPr>
              <a:t>/</a:t>
            </a:r>
            <a:r>
              <a:rPr lang="en-US" sz="1400" b="1" dirty="0" err="1">
                <a:solidFill>
                  <a:srgbClr val="C40C67"/>
                </a:solidFill>
                <a:hlinkClick r:id="rId3"/>
              </a:rPr>
              <a:t>WordEmbeddingDemo</a:t>
            </a:r>
            <a:r>
              <a:rPr lang="en-US" sz="1400" b="1" dirty="0">
                <a:solidFill>
                  <a:srgbClr val="C40C67"/>
                </a:solidFill>
                <a:hlinkClick r:id="rId3"/>
              </a:rPr>
              <a:t>/</a:t>
            </a:r>
            <a:r>
              <a:rPr lang="en-US" sz="1400" b="1" dirty="0" err="1">
                <a:solidFill>
                  <a:srgbClr val="C40C67"/>
                </a:solidFill>
                <a:hlinkClick r:id="rId3"/>
              </a:rPr>
              <a:t>index.html</a:t>
            </a:r>
            <a:endParaRPr lang="en-US" sz="1400" b="1" dirty="0">
              <a:solidFill>
                <a:srgbClr val="C40C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337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6D468-2291-2AB1-4F5A-0E7F323F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of Word Embedding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9C5A67-2EA6-815A-9E17-73AA7BDCB018}"/>
              </a:ext>
            </a:extLst>
          </p:cNvPr>
          <p:cNvSpPr txBox="1"/>
          <p:nvPr/>
        </p:nvSpPr>
        <p:spPr>
          <a:xfrm>
            <a:off x="652758" y="1762174"/>
            <a:ext cx="6307494" cy="1066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lvl="1">
              <a:lnSpc>
                <a:spcPct val="140000"/>
              </a:lnSpc>
              <a:spcBef>
                <a:spcPts val="0"/>
              </a:spcBef>
            </a:pPr>
            <a:r>
              <a:rPr lang="en-US" sz="2400" dirty="0">
                <a:solidFill>
                  <a:srgbClr val="C40C67"/>
                </a:solidFill>
              </a:rPr>
              <a:t>lions are beautiful _______</a:t>
            </a:r>
          </a:p>
          <a:p>
            <a:pPr marL="171446" lvl="1">
              <a:lnSpc>
                <a:spcPct val="140000"/>
              </a:lnSpc>
              <a:spcBef>
                <a:spcPts val="0"/>
              </a:spcBef>
            </a:pPr>
            <a:r>
              <a:rPr lang="en-US" sz="2400" dirty="0">
                <a:solidFill>
                  <a:srgbClr val="C40C67"/>
                </a:solidFill>
              </a:rPr>
              <a:t>What would be the next word?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EDC954-7FB9-1618-E1CC-577A289D344F}"/>
              </a:ext>
            </a:extLst>
          </p:cNvPr>
          <p:cNvSpPr txBox="1"/>
          <p:nvPr/>
        </p:nvSpPr>
        <p:spPr>
          <a:xfrm>
            <a:off x="5551714" y="3019831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40C67"/>
                </a:solidFill>
                <a:latin typeface="Raleway" pitchFamily="2" charset="77"/>
              </a:rPr>
              <a:t>Feline?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5254F2-9CF8-2DD0-477A-F574E322D1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7273" y="3597160"/>
            <a:ext cx="3672684" cy="2450970"/>
          </a:xfrm>
          <a:prstGeom prst="rect">
            <a:avLst/>
          </a:prstGeom>
        </p:spPr>
      </p:pic>
      <p:pic>
        <p:nvPicPr>
          <p:cNvPr id="29698" name="Picture 2" descr="Cat icons collection | Free Vector">
            <a:extLst>
              <a:ext uri="{FF2B5EF4-FFF2-40B4-BE49-F238E27FC236}">
                <a16:creationId xmlns:a16="http://schemas.microsoft.com/office/drawing/2014/main" id="{99AA1119-BDE4-F7AE-3AA3-9E3AB0D2D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64" y="3429000"/>
            <a:ext cx="2829005" cy="282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F3A4E8-E83F-8BE0-5330-8CA3F40278BE}"/>
              </a:ext>
            </a:extLst>
          </p:cNvPr>
          <p:cNvSpPr txBox="1"/>
          <p:nvPr/>
        </p:nvSpPr>
        <p:spPr>
          <a:xfrm>
            <a:off x="2251788" y="3019831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40C67"/>
                </a:solidFill>
                <a:latin typeface="Raleway" pitchFamily="2" charset="77"/>
              </a:rPr>
              <a:t>Cats?</a:t>
            </a:r>
          </a:p>
        </p:txBody>
      </p:sp>
    </p:spTree>
    <p:extLst>
      <p:ext uri="{BB962C8B-B14F-4D97-AF65-F5344CB8AC3E}">
        <p14:creationId xmlns:p14="http://schemas.microsoft.com/office/powerpoint/2010/main" val="345792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67A5-FA68-C64A-8E27-A2F5E961B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>
            <a:normAutofit/>
          </a:bodyPr>
          <a:lstStyle/>
          <a:p>
            <a:r>
              <a:rPr lang="en-US" altLang="zh-CN" dirty="0"/>
              <a:t>Hamming Distance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DC904-8F78-0F4A-BFE3-2E15D83338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6713" y="1687513"/>
            <a:ext cx="8367712" cy="4518025"/>
          </a:xfrm>
        </p:spPr>
        <p:txBody>
          <a:bodyPr>
            <a:normAutofit/>
          </a:bodyPr>
          <a:lstStyle/>
          <a:p>
            <a:pPr marL="514346" lvl="1" indent="-342900">
              <a:lnSpc>
                <a:spcPct val="16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600" dirty="0"/>
              <a:t>Hamming Distance is a measure of the minimum number of substitutions required to change one string into the other.</a:t>
            </a:r>
            <a:r>
              <a:rPr lang="zh-CN" altLang="zh-CN" sz="1600" dirty="0"/>
              <a:t> </a:t>
            </a:r>
            <a:endParaRPr lang="en-US" altLang="zh-CN" sz="1600" dirty="0"/>
          </a:p>
          <a:p>
            <a:pPr marL="514346" lvl="1" indent="-342900">
              <a:lnSpc>
                <a:spcPct val="16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600" dirty="0"/>
              <a:t>Example </a:t>
            </a:r>
          </a:p>
          <a:p>
            <a:pPr marL="857237" lvl="2" indent="-342900">
              <a:lnSpc>
                <a:spcPct val="16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For "taking" and "making":</a:t>
            </a:r>
          </a:p>
          <a:p>
            <a:pPr marL="1200128" lvl="3" indent="-342900">
              <a:lnSpc>
                <a:spcPct val="16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 a k </a:t>
            </a:r>
            <a:r>
              <a:rPr lang="en-US" altLang="zh-CN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n g</a:t>
            </a:r>
          </a:p>
          <a:p>
            <a:pPr marL="1200128" lvl="3" indent="-342900">
              <a:lnSpc>
                <a:spcPct val="16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 a k </a:t>
            </a:r>
            <a:r>
              <a:rPr lang="en-US" altLang="zh-CN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n g</a:t>
            </a:r>
          </a:p>
          <a:p>
            <a:pPr marL="857237" lvl="2" indent="-342900">
              <a:lnSpc>
                <a:spcPct val="16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For “dump” and “puma”:</a:t>
            </a:r>
          </a:p>
          <a:p>
            <a:pPr marL="1200128" lvl="3" indent="-342900">
              <a:lnSpc>
                <a:spcPct val="16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pl-PL" altLang="zh-CN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 u m p</a:t>
            </a:r>
          </a:p>
          <a:p>
            <a:pPr marL="1200128" lvl="3" indent="-342900">
              <a:lnSpc>
                <a:spcPct val="16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pl-PL" altLang="zh-CN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 u m a</a:t>
            </a:r>
            <a:endParaRPr lang="en-US" altLang="zh-CN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A15F69-91C6-E6D0-B802-94AC46839BDF}"/>
              </a:ext>
            </a:extLst>
          </p:cNvPr>
          <p:cNvSpPr txBox="1"/>
          <p:nvPr/>
        </p:nvSpPr>
        <p:spPr>
          <a:xfrm>
            <a:off x="2926702" y="3763356"/>
            <a:ext cx="502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40C67"/>
                </a:solidFill>
              </a:rPr>
              <a:t>Only the first character is different, so the Hamming distance, d("taking", "making") = 1.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C5C4D054-7DE7-ED08-5CA9-AB06967D69F4}"/>
              </a:ext>
            </a:extLst>
          </p:cNvPr>
          <p:cNvSpPr/>
          <p:nvPr/>
        </p:nvSpPr>
        <p:spPr>
          <a:xfrm>
            <a:off x="2745274" y="3707496"/>
            <a:ext cx="239486" cy="591457"/>
          </a:xfrm>
          <a:prstGeom prst="rightBrace">
            <a:avLst>
              <a:gd name="adj1" fmla="val 29545"/>
              <a:gd name="adj2" fmla="val 5000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8A9AA2-0638-937D-1BF6-A274AC24DBDF}"/>
              </a:ext>
            </a:extLst>
          </p:cNvPr>
          <p:cNvSpPr txBox="1"/>
          <p:nvPr/>
        </p:nvSpPr>
        <p:spPr>
          <a:xfrm>
            <a:off x="2605315" y="5021413"/>
            <a:ext cx="5152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C40C67"/>
                </a:solidFill>
              </a:defRPr>
            </a:lvl1pPr>
          </a:lstStyle>
          <a:p>
            <a:pPr marL="0" lvl="2"/>
            <a:r>
              <a:rPr lang="en-US" altLang="zh-CN" sz="1200" dirty="0">
                <a:solidFill>
                  <a:srgbClr val="C40C67"/>
                </a:solidFill>
              </a:rPr>
              <a:t>The first and the fourth characters are different, so the Hamming distance, d("dump", "puma") = 2.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FDFB1E08-0DE9-FE81-9FE1-23AE7DD5127F}"/>
              </a:ext>
            </a:extLst>
          </p:cNvPr>
          <p:cNvSpPr/>
          <p:nvPr/>
        </p:nvSpPr>
        <p:spPr>
          <a:xfrm>
            <a:off x="2365829" y="4956518"/>
            <a:ext cx="239486" cy="591457"/>
          </a:xfrm>
          <a:prstGeom prst="rightBrace">
            <a:avLst>
              <a:gd name="adj1" fmla="val 29545"/>
              <a:gd name="adj2" fmla="val 5000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1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8" grpId="0"/>
      <p:bldP spid="1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C16AD-4039-1BDA-1FDA-0A04EBD36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Motivation of Word Embedding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34A0-E999-FE4D-B66D-B5B6B27D5B0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6713" y="1687513"/>
            <a:ext cx="7409923" cy="5067850"/>
          </a:xfrm>
        </p:spPr>
        <p:txBody>
          <a:bodyPr>
            <a:normAutofit/>
          </a:bodyPr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In most of the machine learning algorithms, they cannot process string data. 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Instead, they will convert to the number form 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E.g. using an index for each unique word as the collection of words named as vocabulary.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200" dirty="0"/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200" dirty="0"/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200" dirty="0"/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200" dirty="0"/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200" dirty="0"/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200" dirty="0"/>
          </a:p>
          <a:p>
            <a:pPr lvl="1" indent="0">
              <a:lnSpc>
                <a:spcPct val="14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462CD-AC0A-A674-540C-55DC701A2733}"/>
              </a:ext>
            </a:extLst>
          </p:cNvPr>
          <p:cNvSpPr txBox="1"/>
          <p:nvPr/>
        </p:nvSpPr>
        <p:spPr>
          <a:xfrm>
            <a:off x="6341659" y="3477834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c( 4016, 2, 5, 8)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EB45AD-66B2-DB3F-72AC-802634B26A04}"/>
              </a:ext>
            </a:extLst>
          </p:cNvPr>
          <p:cNvSpPr txBox="1"/>
          <p:nvPr/>
        </p:nvSpPr>
        <p:spPr>
          <a:xfrm>
            <a:off x="6341138" y="3809923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c( 4016, 2, 5, 11)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7BBDBB-C362-C737-2AFF-23E645C6BEA6}"/>
              </a:ext>
            </a:extLst>
          </p:cNvPr>
          <p:cNvSpPr txBox="1"/>
          <p:nvPr/>
        </p:nvSpPr>
        <p:spPr>
          <a:xfrm>
            <a:off x="6167079" y="4161787"/>
            <a:ext cx="2787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p(cat | lions are beautiful)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64D8CF-679B-315B-CA1B-8EE33C690A20}"/>
                  </a:ext>
                </a:extLst>
              </p:cNvPr>
              <p:cNvSpPr txBox="1"/>
              <p:nvPr/>
            </p:nvSpPr>
            <p:spPr>
              <a:xfrm>
                <a:off x="6692854" y="4365629"/>
                <a:ext cx="2797087" cy="68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40C67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  <m:d>
                          <m:dPr>
                            <m:ctrlPr>
                              <a:rPr lang="en-US" sz="2400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4016, 2, 5, 8</m:t>
                            </m:r>
                          </m:e>
                        </m:d>
                      </m:num>
                      <m:den>
                        <m:r>
                          <a:rPr lang="en-US" sz="2400" i="1" dirty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4016, 2, 5</m:t>
                            </m:r>
                          </m:e>
                        </m:d>
                      </m:den>
                    </m:f>
                  </m:oMath>
                </a14:m>
                <a:endParaRPr lang="en-US" sz="2400" dirty="0">
                  <a:solidFill>
                    <a:srgbClr val="C40C67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64D8CF-679B-315B-CA1B-8EE33C690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854" y="4365629"/>
                <a:ext cx="2797087" cy="680699"/>
              </a:xfrm>
              <a:prstGeom prst="rect">
                <a:avLst/>
              </a:prstGeom>
              <a:blipFill>
                <a:blip r:embed="rId2"/>
                <a:stretch>
                  <a:fillRect l="-3620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7CA21CB7-9C31-E951-F28A-CE5A206C0D08}"/>
              </a:ext>
            </a:extLst>
          </p:cNvPr>
          <p:cNvSpPr txBox="1"/>
          <p:nvPr/>
        </p:nvSpPr>
        <p:spPr>
          <a:xfrm>
            <a:off x="1236200" y="2921997"/>
            <a:ext cx="8024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vocabulary (v) = { 0, 1, 2, …, 5, …, 8, … 11, …, 40000, …, 49999, 50000 }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50D217-A75D-B0DF-7C5B-479E1BC1C933}"/>
              </a:ext>
            </a:extLst>
          </p:cNvPr>
          <p:cNvSpPr txBox="1"/>
          <p:nvPr/>
        </p:nvSpPr>
        <p:spPr>
          <a:xfrm>
            <a:off x="3171618" y="3176402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&lt;s&gt;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5E32D5-904E-5E78-1BCC-B4CEC605E3F4}"/>
              </a:ext>
            </a:extLst>
          </p:cNvPr>
          <p:cNvSpPr txBox="1"/>
          <p:nvPr/>
        </p:nvSpPr>
        <p:spPr>
          <a:xfrm rot="18588193">
            <a:off x="3708745" y="3176402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25A46D-6B29-6309-FBB3-0545C3ECF42C}"/>
              </a:ext>
            </a:extLst>
          </p:cNvPr>
          <p:cNvSpPr txBox="1"/>
          <p:nvPr/>
        </p:nvSpPr>
        <p:spPr>
          <a:xfrm rot="18796145">
            <a:off x="3075883" y="3334327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/>
              <a:t>aardvark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349E64-9231-739B-3703-37588BE79052}"/>
              </a:ext>
            </a:extLst>
          </p:cNvPr>
          <p:cNvSpPr txBox="1"/>
          <p:nvPr/>
        </p:nvSpPr>
        <p:spPr>
          <a:xfrm rot="18588193">
            <a:off x="4954940" y="3207173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cats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F1D1B9-90C8-0EFD-B832-127DEBDABF7E}"/>
              </a:ext>
            </a:extLst>
          </p:cNvPr>
          <p:cNvSpPr txBox="1"/>
          <p:nvPr/>
        </p:nvSpPr>
        <p:spPr>
          <a:xfrm rot="18588193">
            <a:off x="5417813" y="3267207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feline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5C3F28-4B05-066E-A01A-962F1CEFDD82}"/>
              </a:ext>
            </a:extLst>
          </p:cNvPr>
          <p:cNvSpPr txBox="1"/>
          <p:nvPr/>
        </p:nvSpPr>
        <p:spPr>
          <a:xfrm rot="18588193">
            <a:off x="7612218" y="3168108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zoo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6C09C0-2713-9439-0BE8-967FE27B621E}"/>
              </a:ext>
            </a:extLst>
          </p:cNvPr>
          <p:cNvSpPr txBox="1"/>
          <p:nvPr/>
        </p:nvSpPr>
        <p:spPr>
          <a:xfrm>
            <a:off x="8422953" y="3152002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&lt;/s&gt;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A47736-3397-35AB-D684-37D96EFD9DFD}"/>
              </a:ext>
            </a:extLst>
          </p:cNvPr>
          <p:cNvSpPr txBox="1"/>
          <p:nvPr/>
        </p:nvSpPr>
        <p:spPr>
          <a:xfrm>
            <a:off x="1041578" y="3962560"/>
            <a:ext cx="6307494" cy="549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lvl="1">
              <a:lnSpc>
                <a:spcPct val="140000"/>
              </a:lnSpc>
              <a:spcBef>
                <a:spcPts val="0"/>
              </a:spcBef>
            </a:pPr>
            <a:r>
              <a:rPr lang="en-US" sz="2400" dirty="0">
                <a:solidFill>
                  <a:srgbClr val="C40C67"/>
                </a:solidFill>
              </a:rPr>
              <a:t>lions are beautiful _______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DFD730-910B-8BE7-A854-012D060F7BCD}"/>
              </a:ext>
            </a:extLst>
          </p:cNvPr>
          <p:cNvSpPr txBox="1"/>
          <p:nvPr/>
        </p:nvSpPr>
        <p:spPr>
          <a:xfrm rot="18588193">
            <a:off x="3944481" y="3357119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beautiful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E672B5-5AF1-86C5-F35F-F8228165D174}"/>
              </a:ext>
            </a:extLst>
          </p:cNvPr>
          <p:cNvSpPr txBox="1"/>
          <p:nvPr/>
        </p:nvSpPr>
        <p:spPr>
          <a:xfrm>
            <a:off x="2906310" y="3913398"/>
            <a:ext cx="2600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164E18-F6DB-E89D-457E-56A55A4E7910}"/>
              </a:ext>
            </a:extLst>
          </p:cNvPr>
          <p:cNvSpPr txBox="1"/>
          <p:nvPr/>
        </p:nvSpPr>
        <p:spPr>
          <a:xfrm>
            <a:off x="2220293" y="3912698"/>
            <a:ext cx="2600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605B4C6-070C-2484-F655-BCBBC3F7E1CD}"/>
              </a:ext>
            </a:extLst>
          </p:cNvPr>
          <p:cNvSpPr txBox="1"/>
          <p:nvPr/>
        </p:nvSpPr>
        <p:spPr>
          <a:xfrm>
            <a:off x="1367364" y="3910631"/>
            <a:ext cx="4860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2"/>
                </a:solidFill>
              </a:rPr>
              <a:t>4016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D00B86-411A-33B5-5319-F5049139B2AE}"/>
              </a:ext>
            </a:extLst>
          </p:cNvPr>
          <p:cNvSpPr txBox="1"/>
          <p:nvPr/>
        </p:nvSpPr>
        <p:spPr>
          <a:xfrm>
            <a:off x="4778855" y="4303254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40C67"/>
                </a:solidFill>
                <a:latin typeface="Raleway" pitchFamily="2" charset="77"/>
              </a:rPr>
              <a:t>Feline?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3B20B65-41DF-C7CD-95FC-018ED1E6085C}"/>
              </a:ext>
            </a:extLst>
          </p:cNvPr>
          <p:cNvSpPr txBox="1"/>
          <p:nvPr/>
        </p:nvSpPr>
        <p:spPr>
          <a:xfrm>
            <a:off x="4767822" y="3888923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40C67"/>
                </a:solidFill>
                <a:latin typeface="Raleway" pitchFamily="2" charset="77"/>
              </a:rPr>
              <a:t>Cats?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8EC2F1-1EAB-6FF3-6A4A-E9F08B98B69C}"/>
              </a:ext>
            </a:extLst>
          </p:cNvPr>
          <p:cNvSpPr txBox="1"/>
          <p:nvPr/>
        </p:nvSpPr>
        <p:spPr>
          <a:xfrm>
            <a:off x="4994979" y="3728663"/>
            <a:ext cx="2600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4BC56FB-289B-31CC-1EF2-AC84ECB8174D}"/>
              </a:ext>
            </a:extLst>
          </p:cNvPr>
          <p:cNvSpPr txBox="1"/>
          <p:nvPr/>
        </p:nvSpPr>
        <p:spPr>
          <a:xfrm>
            <a:off x="5031050" y="4169450"/>
            <a:ext cx="3289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2"/>
                </a:solidFill>
              </a:rPr>
              <a:t>11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2050E2-0482-53D9-92BB-1DB4D3250D96}"/>
              </a:ext>
            </a:extLst>
          </p:cNvPr>
          <p:cNvSpPr txBox="1"/>
          <p:nvPr/>
        </p:nvSpPr>
        <p:spPr>
          <a:xfrm>
            <a:off x="1260433" y="4973511"/>
            <a:ext cx="5080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  <a:latin typeface="Raleway" pitchFamily="2" charset="77"/>
              </a:rPr>
              <a:t>This approach ignores that there are some subtle relationship between cats and felines</a:t>
            </a:r>
            <a:endParaRPr lang="en-US" dirty="0">
              <a:solidFill>
                <a:srgbClr val="FF0000"/>
              </a:solidFill>
              <a:latin typeface="Ralew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911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F7363-1071-13D2-CED8-809BE16CC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6A5CA-0D23-64C1-2479-938EE5651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524392" cy="761478"/>
          </a:xfrm>
        </p:spPr>
        <p:txBody>
          <a:bodyPr>
            <a:normAutofit fontScale="90000"/>
          </a:bodyPr>
          <a:lstStyle/>
          <a:p>
            <a:r>
              <a:rPr lang="en-HK" dirty="0"/>
              <a:t>Intuitions: representing words by their context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BA5ED32-D679-FA31-EB3A-48D41B82F916}"/>
              </a:ext>
            </a:extLst>
          </p:cNvPr>
          <p:cNvSpPr txBox="1">
            <a:spLocks/>
          </p:cNvSpPr>
          <p:nvPr/>
        </p:nvSpPr>
        <p:spPr>
          <a:xfrm>
            <a:off x="367681" y="1938683"/>
            <a:ext cx="8367942" cy="4519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783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900"/>
              </a:spcAft>
              <a:buFontTx/>
              <a:buNone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46" indent="-171446" algn="l" defTabSz="685783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90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-171446" algn="l" defTabSz="685783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900"/>
              </a:spcAft>
              <a:buClr>
                <a:srgbClr val="FF9300"/>
              </a:buClr>
              <a:buFont typeface="Wingdings" pitchFamily="2" charset="2"/>
              <a:buChar char="§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28" indent="-171446" algn="l" defTabSz="685783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900"/>
              </a:spcAft>
              <a:buFont typeface="Wingdings" pitchFamily="2" charset="2"/>
              <a:buChar char="§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20" indent="-171446" algn="l" defTabSz="685783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900"/>
              </a:spcAft>
              <a:buFont typeface="Wingdings" pitchFamily="2" charset="2"/>
              <a:buChar char="§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3012" indent="-171446" algn="l" defTabSz="685783" rtl="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5903" indent="-171446" algn="l" defTabSz="685783" rtl="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8795" indent="-171446" algn="l" defTabSz="685783" rtl="0" eaLnBrk="1" latinLnBrk="0" hangingPunct="1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71686" indent="-171446" algn="l" defTabSz="685783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 err="1"/>
              <a:t>Zellig</a:t>
            </a:r>
            <a:r>
              <a:rPr lang="en-HK" sz="1400" dirty="0"/>
              <a:t> Harris (1954): 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HK" sz="1400" dirty="0"/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HK" sz="1400" dirty="0"/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HK" sz="1400" dirty="0"/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HK" sz="1400" dirty="0"/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Distributional hypothesis: words that occur in similar contexts tend to have similar meanings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HK" sz="1400" dirty="0"/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HK" sz="1400" dirty="0"/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HK" sz="1400" dirty="0"/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HK" sz="1400" dirty="0"/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HK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5A7329-7EED-EF1A-25B6-7F478C99FE37}"/>
              </a:ext>
            </a:extLst>
          </p:cNvPr>
          <p:cNvSpPr txBox="1"/>
          <p:nvPr/>
        </p:nvSpPr>
        <p:spPr>
          <a:xfrm>
            <a:off x="2351311" y="4651603"/>
            <a:ext cx="6191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40C67"/>
              </a:buClr>
              <a:buFont typeface="Wingdings" pitchFamily="2" charset="2"/>
              <a:buChar char="§"/>
            </a:pPr>
            <a:r>
              <a:rPr lang="en-HK" sz="1600" dirty="0"/>
              <a:t>You shall know a word by the company it keeps!</a:t>
            </a:r>
          </a:p>
          <a:p>
            <a:pPr marL="285750" indent="-285750">
              <a:buClr>
                <a:srgbClr val="C40C67"/>
              </a:buClr>
              <a:buFont typeface="Wingdings" pitchFamily="2" charset="2"/>
              <a:buChar char="§"/>
            </a:pPr>
            <a:endParaRPr lang="en-HK" sz="1600" i="1" dirty="0"/>
          </a:p>
          <a:p>
            <a:pPr marL="285750" indent="-285750">
              <a:buClr>
                <a:srgbClr val="C40C67"/>
              </a:buClr>
              <a:buFont typeface="Wingdings" pitchFamily="2" charset="2"/>
              <a:buChar char="§"/>
            </a:pPr>
            <a:r>
              <a:rPr lang="en-HK" sz="1600" dirty="0"/>
              <a:t>One of the most successful ideas of modern statistical NLP!</a:t>
            </a:r>
            <a:endParaRPr lang="en-US" sz="1600" i="1" dirty="0"/>
          </a:p>
        </p:txBody>
      </p:sp>
      <p:pic>
        <p:nvPicPr>
          <p:cNvPr id="9" name="Picture 2" descr="John R. Firth | Structural linguistics, Phonology, Semantics | Britannica">
            <a:extLst>
              <a:ext uri="{FF2B5EF4-FFF2-40B4-BE49-F238E27FC236}">
                <a16:creationId xmlns:a16="http://schemas.microsoft.com/office/drawing/2014/main" id="{AD75F266-8F94-6F45-ED7D-A5E386B95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9" r="2051" b="28864"/>
          <a:stretch>
            <a:fillRect/>
          </a:stretch>
        </p:blipFill>
        <p:spPr bwMode="auto">
          <a:xfrm>
            <a:off x="948934" y="4429891"/>
            <a:ext cx="1202499" cy="120591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2DB775-76BC-2701-EB74-7A43AEF1FB09}"/>
              </a:ext>
            </a:extLst>
          </p:cNvPr>
          <p:cNvSpPr txBox="1"/>
          <p:nvPr/>
        </p:nvSpPr>
        <p:spPr>
          <a:xfrm>
            <a:off x="2452483" y="5653477"/>
            <a:ext cx="3744936" cy="3045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lnSpc>
                <a:spcPct val="150000"/>
              </a:lnSpc>
              <a:defRPr sz="105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HK" dirty="0"/>
              <a:t>Two words are similar if they have similar word contexts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6590D-6CC3-3289-3945-24364C2AFAE9}"/>
              </a:ext>
            </a:extLst>
          </p:cNvPr>
          <p:cNvSpPr txBox="1"/>
          <p:nvPr/>
        </p:nvSpPr>
        <p:spPr>
          <a:xfrm>
            <a:off x="1069314" y="5667264"/>
            <a:ext cx="961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200" dirty="0"/>
              <a:t>Firth (1957)</a:t>
            </a:r>
            <a:endParaRPr lang="en-US" sz="1200" dirty="0"/>
          </a:p>
        </p:txBody>
      </p:sp>
      <p:pic>
        <p:nvPicPr>
          <p:cNvPr id="16386" name="Picture 2" descr="The Kibbutznik Linguist Who Teamed Up With Einstein to Fight Fascism -  Jewish Telegraphic Agency">
            <a:extLst>
              <a:ext uri="{FF2B5EF4-FFF2-40B4-BE49-F238E27FC236}">
                <a16:creationId xmlns:a16="http://schemas.microsoft.com/office/drawing/2014/main" id="{DC5A9FAB-C8FD-AE0F-8BC0-49AD4810B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3" t="2239" r="30373" b="-2239"/>
          <a:stretch>
            <a:fillRect/>
          </a:stretch>
        </p:blipFill>
        <p:spPr bwMode="auto">
          <a:xfrm>
            <a:off x="948934" y="2389506"/>
            <a:ext cx="1281082" cy="129863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D71BBC-7E97-F3CA-5CE9-18117109865C}"/>
              </a:ext>
            </a:extLst>
          </p:cNvPr>
          <p:cNvSpPr txBox="1"/>
          <p:nvPr/>
        </p:nvSpPr>
        <p:spPr>
          <a:xfrm>
            <a:off x="2351311" y="2343722"/>
            <a:ext cx="6563083" cy="1154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Clr>
                <a:srgbClr val="C40C67"/>
              </a:buClr>
              <a:buFont typeface="Wingdings" pitchFamily="2" charset="2"/>
              <a:buChar char="§"/>
              <a:defRPr sz="1600"/>
            </a:lvl1pPr>
          </a:lstStyle>
          <a:p>
            <a:pPr marL="285750" lvl="2" indent="-285750">
              <a:lnSpc>
                <a:spcPct val="150000"/>
              </a:lnSpc>
              <a:buClr>
                <a:srgbClr val="C40C67"/>
              </a:buClr>
              <a:buFont typeface="Wingdings" pitchFamily="2" charset="2"/>
              <a:buChar char="§"/>
            </a:pPr>
            <a:r>
              <a:rPr lang="en-HK" sz="1600" dirty="0"/>
              <a:t>“oculist and eye-doctor … occur in almost the same environments” </a:t>
            </a:r>
          </a:p>
          <a:p>
            <a:pPr marL="285750" lvl="2" indent="-285750">
              <a:lnSpc>
                <a:spcPct val="150000"/>
              </a:lnSpc>
              <a:buClr>
                <a:srgbClr val="C40C67"/>
              </a:buClr>
              <a:buFont typeface="Wingdings" pitchFamily="2" charset="2"/>
              <a:buChar char="§"/>
            </a:pPr>
            <a:r>
              <a:rPr lang="en-HK" sz="1600" dirty="0"/>
              <a:t>“If A and B have almost identical environments we say that they are synonyms.” </a:t>
            </a:r>
          </a:p>
        </p:txBody>
      </p:sp>
    </p:spTree>
    <p:extLst>
      <p:ext uri="{BB962C8B-B14F-4D97-AF65-F5344CB8AC3E}">
        <p14:creationId xmlns:p14="http://schemas.microsoft.com/office/powerpoint/2010/main" val="405230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09022-50E8-D0A0-1321-BA8E1E70A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of Word Embedding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92DA0-1ED0-BE47-56AF-8EF8E9F828A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90000"/>
              </a:lnSpc>
              <a:spcBef>
                <a:spcPts val="0"/>
              </a:spcBef>
              <a:buClr>
                <a:srgbClr val="C40C67"/>
              </a:buClr>
              <a:buFont typeface="Courier New" panose="02070309020205020404" pitchFamily="49" charset="0"/>
              <a:buChar char="o"/>
              <a:defRPr/>
            </a:pPr>
            <a:r>
              <a:rPr lang="en-US" sz="1300" dirty="0">
                <a:solidFill>
                  <a:srgbClr val="000000"/>
                </a:solidFill>
              </a:rPr>
              <a:t>If you treat each individual word in the vocabulary as a distinct word / integer. </a:t>
            </a:r>
          </a:p>
          <a:p>
            <a:pPr marL="857237" lvl="2" indent="-342900">
              <a:lnSpc>
                <a:spcPct val="9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100" dirty="0">
                <a:solidFill>
                  <a:srgbClr val="000000"/>
                </a:solidFill>
              </a:rPr>
              <a:t>You may not be able to model anything very subtle. </a:t>
            </a:r>
          </a:p>
          <a:p>
            <a:pPr marL="514346" lvl="1" indent="-342900">
              <a:lnSpc>
                <a:spcPct val="90000"/>
              </a:lnSpc>
              <a:spcBef>
                <a:spcPts val="0"/>
              </a:spcBef>
              <a:buClr>
                <a:srgbClr val="C40C67"/>
              </a:buClr>
              <a:buFont typeface="Courier New" panose="02070309020205020404" pitchFamily="49" charset="0"/>
              <a:buChar char="o"/>
              <a:defRPr/>
            </a:pPr>
            <a:r>
              <a:rPr lang="en-HK" sz="1300" dirty="0">
                <a:solidFill>
                  <a:srgbClr val="000000"/>
                </a:solidFill>
              </a:rPr>
              <a:t>The concept of word embedding is to shift from viewing words as mere discrete entities to considering word types as more than just distinct categories</a:t>
            </a:r>
          </a:p>
          <a:p>
            <a:pPr marL="857237" lvl="2" indent="-342900">
              <a:lnSpc>
                <a:spcPct val="9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100" dirty="0">
                <a:solidFill>
                  <a:srgbClr val="000000"/>
                </a:solidFill>
              </a:rPr>
              <a:t>Each word is going to be assigned a continuous vector.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FEBBCF-DA48-A8ED-7E3B-4F892B8871FD}"/>
                  </a:ext>
                </a:extLst>
              </p:cNvPr>
              <p:cNvSpPr txBox="1"/>
              <p:nvPr/>
            </p:nvSpPr>
            <p:spPr>
              <a:xfrm>
                <a:off x="945502" y="3094707"/>
                <a:ext cx="1920975" cy="66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𝑐𝑎𝑡𝑠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⋯⋯</m:t>
                          </m:r>
                        </m:e>
                      </m:d>
                    </m:oMath>
                  </m:oMathPara>
                </a14:m>
                <a:endParaRPr lang="en-US" b="0" i="1" dirty="0">
                  <a:solidFill>
                    <a:srgbClr val="C40C67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𝑓𝑒𝑙𝑖𝑛</m:t>
                          </m:r>
                          <m:r>
                            <a:rPr lang="en-US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=[⋯⋯]</m:t>
                      </m:r>
                    </m:oMath>
                  </m:oMathPara>
                </a14:m>
                <a:endParaRPr lang="en-US" dirty="0">
                  <a:solidFill>
                    <a:srgbClr val="C40C67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FEBBCF-DA48-A8ED-7E3B-4F892B887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502" y="3094707"/>
                <a:ext cx="1920975" cy="668581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4B6D551-76CF-E07A-59DE-E5F8D2DD8FC0}"/>
              </a:ext>
            </a:extLst>
          </p:cNvPr>
          <p:cNvSpPr txBox="1"/>
          <p:nvPr/>
        </p:nvSpPr>
        <p:spPr>
          <a:xfrm>
            <a:off x="3273066" y="3198164"/>
            <a:ext cx="3310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40C67"/>
                </a:solidFill>
              </a:rPr>
              <a:t>The relationship between these two vectors can tell me something about cats and feline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0DFB1A-8570-8DE0-98BF-683AC664FC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5699" y="4045438"/>
            <a:ext cx="3032449" cy="2054883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778EDFEF-845B-117B-F83F-C987F9D91A18}"/>
              </a:ext>
            </a:extLst>
          </p:cNvPr>
          <p:cNvSpPr/>
          <p:nvPr/>
        </p:nvSpPr>
        <p:spPr>
          <a:xfrm>
            <a:off x="2939143" y="3094709"/>
            <a:ext cx="261257" cy="668581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7186A0-F127-90D3-D40A-F9570F6E5A82}"/>
              </a:ext>
            </a:extLst>
          </p:cNvPr>
          <p:cNvSpPr txBox="1"/>
          <p:nvPr/>
        </p:nvSpPr>
        <p:spPr>
          <a:xfrm>
            <a:off x="4297784" y="3986886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C40C67"/>
                </a:solidFill>
              </a:defRPr>
            </a:lvl1pPr>
          </a:lstStyle>
          <a:p>
            <a:r>
              <a:rPr lang="en-HK" b="1" u="sng" dirty="0"/>
              <a:t>Similar words are “nearby in semantic space”</a:t>
            </a:r>
            <a:endParaRPr lang="en-US" b="1" u="sng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54D4E2-11EF-57B8-41F4-9676B8973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447" y="4364767"/>
            <a:ext cx="41402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2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32EE3-B0A5-18E9-AA22-D26C72625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Embeddings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08BC8-5FC3-2475-E2DC-4F9A57A8184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5555624" cy="4519510"/>
          </a:xfrm>
        </p:spPr>
        <p:txBody>
          <a:bodyPr/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Represent a word as a point in a multidimensional semantic space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200" dirty="0"/>
              <a:t>Space itself constructed from distribution of word neighbors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Called an "embedding" because it's embedded into a space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>
                <a:solidFill>
                  <a:srgbClr val="C40C67"/>
                </a:solidFill>
              </a:rPr>
              <a:t>Every modern NLP algorithm uses embeddings as the representation of word meaning</a:t>
            </a:r>
            <a:endParaRPr lang="en-US" sz="1400" dirty="0">
              <a:solidFill>
                <a:srgbClr val="C40C67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32AEB6-C324-645D-3F69-F370F9EE3F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5887" y="2425700"/>
            <a:ext cx="31115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764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8A15B-7222-69F5-AD42-A77DED658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One-hot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35D54-68AD-B002-2252-AEF97AE8B28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Each word is represented as a vector with length of v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v is the size of the vocabulary. (Number of distinct words in the vocabulary)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Similar as one-hot encoding, we use all zeros except a one at the index representing the word. 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Obviously, we cannot capture similarity between cat and feline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Cosine-similarity between two one-hot vectors is always zero.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0E1C43-94D9-796C-D207-040FDF90E2BA}"/>
              </a:ext>
            </a:extLst>
          </p:cNvPr>
          <p:cNvSpPr txBox="1"/>
          <p:nvPr/>
        </p:nvSpPr>
        <p:spPr>
          <a:xfrm>
            <a:off x="908236" y="2952925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B95871-44CA-C1B7-8DF2-ABF9BA41D4F1}"/>
              </a:ext>
            </a:extLst>
          </p:cNvPr>
          <p:cNvSpPr txBox="1"/>
          <p:nvPr/>
        </p:nvSpPr>
        <p:spPr>
          <a:xfrm>
            <a:off x="1730786" y="3429000"/>
            <a:ext cx="6664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cat = [0 0 0 0 0 0 0 0 0 1 0 0 0 0 0 0 0 0 0 0]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BA8F9-2FB0-FDB0-67FE-5725AFD2175C}"/>
              </a:ext>
            </a:extLst>
          </p:cNvPr>
          <p:cNvSpPr txBox="1"/>
          <p:nvPr/>
        </p:nvSpPr>
        <p:spPr>
          <a:xfrm>
            <a:off x="1328114" y="3941530"/>
            <a:ext cx="7077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feline = [0 0 0 0 0 0 0 0 0 0 0 0 0 0 0 0 1 0 0 0]</a:t>
            </a:r>
          </a:p>
        </p:txBody>
      </p:sp>
    </p:spTree>
    <p:extLst>
      <p:ext uri="{BB962C8B-B14F-4D97-AF65-F5344CB8AC3E}">
        <p14:creationId xmlns:p14="http://schemas.microsoft.com/office/powerpoint/2010/main" val="249794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36346-60F2-C5A3-B0D3-C6F5233A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E8A91-8F32-9A33-FB58-4E05EDB7CC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8367942" cy="4519510"/>
          </a:xfrm>
        </p:spPr>
        <p:txBody>
          <a:bodyPr>
            <a:normAutofit/>
          </a:bodyPr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Word2vec (</a:t>
            </a:r>
            <a:r>
              <a:rPr lang="en-US" sz="1400" dirty="0" err="1"/>
              <a:t>Mikolov</a:t>
            </a:r>
            <a:r>
              <a:rPr lang="en-US" sz="1400" dirty="0"/>
              <a:t> et al, 2013) is a framework for learning word embeddings. 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Based on the idea that is the foundation of many modern NLP approaches.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A word’s meaning is given by the words that frequently appear close-by. 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Two model variants: 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Skip-grams: Predicting context words by given the center word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Continuous bag-of-words (CBOW): Predicting center word by given the context words </a:t>
            </a:r>
            <a:br>
              <a:rPr lang="en-US" sz="1200" dirty="0"/>
            </a:br>
            <a:r>
              <a:rPr lang="en-US" sz="1200" dirty="0"/>
              <a:t>(the words surrounding the center word)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11FCDA-D6C1-C4C5-7701-9CA1D0CECB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3730" y="4149530"/>
            <a:ext cx="2279666" cy="25099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78B7B9-F2F7-74FE-0642-AF8D373753E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0606" y="4226768"/>
            <a:ext cx="2023458" cy="2432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1F1905-7315-64B4-5432-256F870120CA}"/>
              </a:ext>
            </a:extLst>
          </p:cNvPr>
          <p:cNvSpPr txBox="1"/>
          <p:nvPr/>
        </p:nvSpPr>
        <p:spPr>
          <a:xfrm>
            <a:off x="3213563" y="6305130"/>
            <a:ext cx="61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C40C67"/>
                </a:solidFill>
              </a:rPr>
              <a:t>CBOW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F948D0-A641-CA54-4640-1C3F9F85D1FD}"/>
              </a:ext>
            </a:extLst>
          </p:cNvPr>
          <p:cNvSpPr txBox="1"/>
          <p:nvPr/>
        </p:nvSpPr>
        <p:spPr>
          <a:xfrm>
            <a:off x="5022570" y="6296805"/>
            <a:ext cx="875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C40C67"/>
                </a:solidFill>
              </a:rPr>
              <a:t>Skip-gram</a:t>
            </a:r>
          </a:p>
        </p:txBody>
      </p:sp>
    </p:spTree>
    <p:extLst>
      <p:ext uri="{BB962C8B-B14F-4D97-AF65-F5344CB8AC3E}">
        <p14:creationId xmlns:p14="http://schemas.microsoft.com/office/powerpoint/2010/main" val="415798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BF3785FC-DBFD-855E-64AE-51E3F1149753}"/>
              </a:ext>
            </a:extLst>
          </p:cNvPr>
          <p:cNvSpPr/>
          <p:nvPr/>
        </p:nvSpPr>
        <p:spPr>
          <a:xfrm>
            <a:off x="2877339" y="4577001"/>
            <a:ext cx="3306278" cy="1510868"/>
          </a:xfrm>
          <a:prstGeom prst="rect">
            <a:avLst/>
          </a:prstGeom>
          <a:solidFill>
            <a:srgbClr val="F7D6D6">
              <a:alpha val="50196"/>
            </a:srgbClr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67D5D8B-0546-2C11-736C-59E1821A6488}"/>
              </a:ext>
            </a:extLst>
          </p:cNvPr>
          <p:cNvSpPr/>
          <p:nvPr/>
        </p:nvSpPr>
        <p:spPr>
          <a:xfrm>
            <a:off x="2218623" y="2461129"/>
            <a:ext cx="3306278" cy="1510868"/>
          </a:xfrm>
          <a:prstGeom prst="rect">
            <a:avLst/>
          </a:prstGeom>
          <a:solidFill>
            <a:srgbClr val="F7D6D6">
              <a:alpha val="50196"/>
            </a:srgbClr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4967EB-C518-FBC1-0617-ED641F10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AC47A-E51B-7D61-148D-0467A267BAE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Example window in skip-gram: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5F6C03-B1DA-6EF8-85C8-09D8DFE13E8A}"/>
              </a:ext>
            </a:extLst>
          </p:cNvPr>
          <p:cNvSpPr/>
          <p:nvPr/>
        </p:nvSpPr>
        <p:spPr>
          <a:xfrm>
            <a:off x="939567" y="2980228"/>
            <a:ext cx="552269" cy="3523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C1385A-7633-0667-C8E4-666B1A4A82C7}"/>
              </a:ext>
            </a:extLst>
          </p:cNvPr>
          <p:cNvSpPr/>
          <p:nvPr/>
        </p:nvSpPr>
        <p:spPr>
          <a:xfrm>
            <a:off x="1603790" y="2980228"/>
            <a:ext cx="552269" cy="3523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since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58F912-2F06-7D5B-7949-029D50EC36A8}"/>
              </a:ext>
            </a:extLst>
          </p:cNvPr>
          <p:cNvSpPr/>
          <p:nvPr/>
        </p:nvSpPr>
        <p:spPr>
          <a:xfrm>
            <a:off x="2268013" y="2980228"/>
            <a:ext cx="552269" cy="3523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the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A01DEE-3F3A-D7BB-B536-E8F6AD87610E}"/>
              </a:ext>
            </a:extLst>
          </p:cNvPr>
          <p:cNvSpPr/>
          <p:nvPr/>
        </p:nvSpPr>
        <p:spPr>
          <a:xfrm>
            <a:off x="2932236" y="2980228"/>
            <a:ext cx="552269" cy="3523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F4751F-3EC0-EAFA-3851-0E8E0EADFE06}"/>
              </a:ext>
            </a:extLst>
          </p:cNvPr>
          <p:cNvSpPr/>
          <p:nvPr/>
        </p:nvSpPr>
        <p:spPr>
          <a:xfrm>
            <a:off x="3595902" y="2980228"/>
            <a:ext cx="552269" cy="352338"/>
          </a:xfrm>
          <a:prstGeom prst="rect">
            <a:avLst/>
          </a:prstGeom>
          <a:solidFill>
            <a:srgbClr val="F7D6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C40C67"/>
                </a:solidFill>
              </a:rPr>
              <a:t>loves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ADE47D-299A-1965-7370-B55A08695E47}"/>
              </a:ext>
            </a:extLst>
          </p:cNvPr>
          <p:cNvSpPr/>
          <p:nvPr/>
        </p:nvSpPr>
        <p:spPr>
          <a:xfrm>
            <a:off x="4259568" y="2980228"/>
            <a:ext cx="552269" cy="3523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26395F-C804-ACC0-5537-5F4BB87345E6}"/>
              </a:ext>
            </a:extLst>
          </p:cNvPr>
          <p:cNvSpPr/>
          <p:nvPr/>
        </p:nvSpPr>
        <p:spPr>
          <a:xfrm>
            <a:off x="4923234" y="2980228"/>
            <a:ext cx="552269" cy="3523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DC7D60-B446-28C5-EF4A-126579E923B2}"/>
              </a:ext>
            </a:extLst>
          </p:cNvPr>
          <p:cNvSpPr/>
          <p:nvPr/>
        </p:nvSpPr>
        <p:spPr>
          <a:xfrm>
            <a:off x="5586900" y="2980228"/>
            <a:ext cx="552269" cy="3523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5E8470-E1D8-EE38-7D8B-8A3BA9B196AD}"/>
              </a:ext>
            </a:extLst>
          </p:cNvPr>
          <p:cNvSpPr/>
          <p:nvPr/>
        </p:nvSpPr>
        <p:spPr>
          <a:xfrm>
            <a:off x="6250566" y="2980228"/>
            <a:ext cx="591865" cy="3523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much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03D7AB-AD6A-80E7-C13B-6C7A5A798385}"/>
              </a:ext>
            </a:extLst>
          </p:cNvPr>
          <p:cNvSpPr/>
          <p:nvPr/>
        </p:nvSpPr>
        <p:spPr>
          <a:xfrm>
            <a:off x="6953828" y="2980228"/>
            <a:ext cx="552269" cy="3523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4" name="Curved Up Arrow 13">
            <a:extLst>
              <a:ext uri="{FF2B5EF4-FFF2-40B4-BE49-F238E27FC236}">
                <a16:creationId xmlns:a16="http://schemas.microsoft.com/office/drawing/2014/main" id="{792F9649-9110-5EE9-7E59-4DDD6EDE4892}"/>
              </a:ext>
            </a:extLst>
          </p:cNvPr>
          <p:cNvSpPr/>
          <p:nvPr/>
        </p:nvSpPr>
        <p:spPr>
          <a:xfrm>
            <a:off x="3990418" y="3332566"/>
            <a:ext cx="545284" cy="352336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Up Arrow 14">
            <a:extLst>
              <a:ext uri="{FF2B5EF4-FFF2-40B4-BE49-F238E27FC236}">
                <a16:creationId xmlns:a16="http://schemas.microsoft.com/office/drawing/2014/main" id="{E774CC92-4DCF-051C-2DC7-B658716BED3C}"/>
              </a:ext>
            </a:extLst>
          </p:cNvPr>
          <p:cNvSpPr/>
          <p:nvPr/>
        </p:nvSpPr>
        <p:spPr>
          <a:xfrm flipV="1">
            <a:off x="3944668" y="2518833"/>
            <a:ext cx="1155837" cy="461394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Up Arrow 15">
            <a:extLst>
              <a:ext uri="{FF2B5EF4-FFF2-40B4-BE49-F238E27FC236}">
                <a16:creationId xmlns:a16="http://schemas.microsoft.com/office/drawing/2014/main" id="{A1E06EE0-F831-8E80-6DD1-516DC8156172}"/>
              </a:ext>
            </a:extLst>
          </p:cNvPr>
          <p:cNvSpPr/>
          <p:nvPr/>
        </p:nvSpPr>
        <p:spPr>
          <a:xfrm flipH="1">
            <a:off x="3240891" y="3332566"/>
            <a:ext cx="552269" cy="352336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Up Arrow 16">
            <a:extLst>
              <a:ext uri="{FF2B5EF4-FFF2-40B4-BE49-F238E27FC236}">
                <a16:creationId xmlns:a16="http://schemas.microsoft.com/office/drawing/2014/main" id="{2E11B660-EF3C-269E-786B-40974218D0B0}"/>
              </a:ext>
            </a:extLst>
          </p:cNvPr>
          <p:cNvSpPr/>
          <p:nvPr/>
        </p:nvSpPr>
        <p:spPr>
          <a:xfrm flipH="1" flipV="1">
            <a:off x="2411911" y="2518833"/>
            <a:ext cx="1381249" cy="461394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C25FD53-FA4B-1FC7-0612-34C971AAE076}"/>
                  </a:ext>
                </a:extLst>
              </p:cNvPr>
              <p:cNvSpPr txBox="1"/>
              <p:nvPr/>
            </p:nvSpPr>
            <p:spPr>
              <a:xfrm>
                <a:off x="4010939" y="3669506"/>
                <a:ext cx="102329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+1|</m:t>
                      </m:r>
                      <m:sSub>
                        <m:sSubPr>
                          <m:ctrlP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C25FD53-FA4B-1FC7-0612-34C971AAE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939" y="3669506"/>
                <a:ext cx="1023293" cy="261610"/>
              </a:xfrm>
              <a:prstGeom prst="rect">
                <a:avLst/>
              </a:prstGeom>
              <a:blipFill>
                <a:blip r:embed="rId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4C626A-190D-3760-5747-6839F12E41D3}"/>
                  </a:ext>
                </a:extLst>
              </p:cNvPr>
              <p:cNvSpPr txBox="1"/>
              <p:nvPr/>
            </p:nvSpPr>
            <p:spPr>
              <a:xfrm>
                <a:off x="2696723" y="3684902"/>
                <a:ext cx="102329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1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1|</m:t>
                      </m:r>
                      <m:sSub>
                        <m:sSubPr>
                          <m:ctrlP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4C626A-190D-3760-5747-6839F12E4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723" y="3684902"/>
                <a:ext cx="1023293" cy="261610"/>
              </a:xfrm>
              <a:prstGeom prst="rect">
                <a:avLst/>
              </a:prstGeom>
              <a:blipFill>
                <a:blip r:embed="rId3"/>
                <a:stretch>
                  <a:fillRect r="-123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666312E-C9EF-9735-267B-3B0FE808431F}"/>
                  </a:ext>
                </a:extLst>
              </p:cNvPr>
              <p:cNvSpPr txBox="1"/>
              <p:nvPr/>
            </p:nvSpPr>
            <p:spPr>
              <a:xfrm>
                <a:off x="4411587" y="2231342"/>
                <a:ext cx="102329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1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666312E-C9EF-9735-267B-3B0FE8084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587" y="2231342"/>
                <a:ext cx="1023293" cy="261610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88E4D33-DD7B-26DE-0728-CC2F34BE5C4E}"/>
                  </a:ext>
                </a:extLst>
              </p:cNvPr>
              <p:cNvSpPr txBox="1"/>
              <p:nvPr/>
            </p:nvSpPr>
            <p:spPr>
              <a:xfrm>
                <a:off x="2308635" y="2199519"/>
                <a:ext cx="102329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1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88E4D33-DD7B-26DE-0728-CC2F34BE5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635" y="2199519"/>
                <a:ext cx="1023293" cy="261610"/>
              </a:xfrm>
              <a:prstGeom prst="rect">
                <a:avLst/>
              </a:prstGeom>
              <a:blipFill>
                <a:blip r:embed="rId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F7F97861-F8E4-3A51-A972-8DE87F63C784}"/>
              </a:ext>
            </a:extLst>
          </p:cNvPr>
          <p:cNvSpPr/>
          <p:nvPr/>
        </p:nvSpPr>
        <p:spPr>
          <a:xfrm>
            <a:off x="939567" y="5111238"/>
            <a:ext cx="552269" cy="3523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A460A5-F0DB-3FE8-1E8A-6272F897C210}"/>
              </a:ext>
            </a:extLst>
          </p:cNvPr>
          <p:cNvSpPr/>
          <p:nvPr/>
        </p:nvSpPr>
        <p:spPr>
          <a:xfrm>
            <a:off x="1603790" y="5111238"/>
            <a:ext cx="552269" cy="3523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since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B616EB-8178-42CB-3A99-99EBCB174A0B}"/>
              </a:ext>
            </a:extLst>
          </p:cNvPr>
          <p:cNvSpPr/>
          <p:nvPr/>
        </p:nvSpPr>
        <p:spPr>
          <a:xfrm>
            <a:off x="2268013" y="5111238"/>
            <a:ext cx="552269" cy="3523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the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D5D4DD-7070-C6F4-70E2-F9782C53ACA0}"/>
              </a:ext>
            </a:extLst>
          </p:cNvPr>
          <p:cNvSpPr/>
          <p:nvPr/>
        </p:nvSpPr>
        <p:spPr>
          <a:xfrm>
            <a:off x="2932236" y="5111238"/>
            <a:ext cx="552269" cy="3523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5D9766-AFAE-6255-E1A3-9DF41A889D0E}"/>
              </a:ext>
            </a:extLst>
          </p:cNvPr>
          <p:cNvSpPr/>
          <p:nvPr/>
        </p:nvSpPr>
        <p:spPr>
          <a:xfrm>
            <a:off x="3595902" y="5111238"/>
            <a:ext cx="552269" cy="3523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loves</a:t>
            </a:r>
            <a:endParaRPr lang="en-US" sz="1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6CAAF0-BAE0-E9D1-C438-523E0F3E4158}"/>
              </a:ext>
            </a:extLst>
          </p:cNvPr>
          <p:cNvSpPr/>
          <p:nvPr/>
        </p:nvSpPr>
        <p:spPr>
          <a:xfrm>
            <a:off x="4259568" y="5111238"/>
            <a:ext cx="552269" cy="352338"/>
          </a:xfrm>
          <a:prstGeom prst="rect">
            <a:avLst/>
          </a:prstGeom>
          <a:solidFill>
            <a:srgbClr val="F7D6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C40C67"/>
                </a:solidFill>
              </a:rPr>
              <a:t>his</a:t>
            </a:r>
            <a:endParaRPr lang="en-US" sz="1200" dirty="0">
              <a:solidFill>
                <a:srgbClr val="C40C67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8AABEE-C3BC-6FF9-F3A5-9DB06EA0303D}"/>
              </a:ext>
            </a:extLst>
          </p:cNvPr>
          <p:cNvSpPr/>
          <p:nvPr/>
        </p:nvSpPr>
        <p:spPr>
          <a:xfrm>
            <a:off x="4923234" y="5111238"/>
            <a:ext cx="552269" cy="3523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3D225E-1737-6164-DFCB-AB7546CE1167}"/>
              </a:ext>
            </a:extLst>
          </p:cNvPr>
          <p:cNvSpPr/>
          <p:nvPr/>
        </p:nvSpPr>
        <p:spPr>
          <a:xfrm>
            <a:off x="5586900" y="5111238"/>
            <a:ext cx="552269" cy="3523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so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67404C-8261-7DF8-B89A-1299EF64EA2F}"/>
              </a:ext>
            </a:extLst>
          </p:cNvPr>
          <p:cNvSpPr/>
          <p:nvPr/>
        </p:nvSpPr>
        <p:spPr>
          <a:xfrm>
            <a:off x="6250566" y="5111238"/>
            <a:ext cx="591865" cy="3523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much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0AA254-FB7E-5254-464D-4E961F5D8080}"/>
              </a:ext>
            </a:extLst>
          </p:cNvPr>
          <p:cNvSpPr/>
          <p:nvPr/>
        </p:nvSpPr>
        <p:spPr>
          <a:xfrm>
            <a:off x="6953828" y="5111238"/>
            <a:ext cx="552269" cy="3523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2" name="Curved Up Arrow 31">
            <a:extLst>
              <a:ext uri="{FF2B5EF4-FFF2-40B4-BE49-F238E27FC236}">
                <a16:creationId xmlns:a16="http://schemas.microsoft.com/office/drawing/2014/main" id="{D76ED2D1-0CD3-F712-09DB-B00B5E607619}"/>
              </a:ext>
            </a:extLst>
          </p:cNvPr>
          <p:cNvSpPr/>
          <p:nvPr/>
        </p:nvSpPr>
        <p:spPr>
          <a:xfrm>
            <a:off x="4703483" y="5463576"/>
            <a:ext cx="545284" cy="352336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urved Up Arrow 32">
            <a:extLst>
              <a:ext uri="{FF2B5EF4-FFF2-40B4-BE49-F238E27FC236}">
                <a16:creationId xmlns:a16="http://schemas.microsoft.com/office/drawing/2014/main" id="{6936BDC6-837B-71DD-184A-0CEB40B41D16}"/>
              </a:ext>
            </a:extLst>
          </p:cNvPr>
          <p:cNvSpPr/>
          <p:nvPr/>
        </p:nvSpPr>
        <p:spPr>
          <a:xfrm flipV="1">
            <a:off x="4657733" y="4649843"/>
            <a:ext cx="1155837" cy="461394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urved Up Arrow 33">
            <a:extLst>
              <a:ext uri="{FF2B5EF4-FFF2-40B4-BE49-F238E27FC236}">
                <a16:creationId xmlns:a16="http://schemas.microsoft.com/office/drawing/2014/main" id="{085BAB47-EA19-6A0C-7676-4E6276A72A40}"/>
              </a:ext>
            </a:extLst>
          </p:cNvPr>
          <p:cNvSpPr/>
          <p:nvPr/>
        </p:nvSpPr>
        <p:spPr>
          <a:xfrm flipH="1">
            <a:off x="3953956" y="5463576"/>
            <a:ext cx="552269" cy="352336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urved Up Arrow 34">
            <a:extLst>
              <a:ext uri="{FF2B5EF4-FFF2-40B4-BE49-F238E27FC236}">
                <a16:creationId xmlns:a16="http://schemas.microsoft.com/office/drawing/2014/main" id="{2C404FF0-1643-319C-C424-F7826B48A2FF}"/>
              </a:ext>
            </a:extLst>
          </p:cNvPr>
          <p:cNvSpPr/>
          <p:nvPr/>
        </p:nvSpPr>
        <p:spPr>
          <a:xfrm flipH="1" flipV="1">
            <a:off x="3124976" y="4649843"/>
            <a:ext cx="1381249" cy="461394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FCDDBDF-E80F-C32D-0416-4DE79AA8F181}"/>
                  </a:ext>
                </a:extLst>
              </p:cNvPr>
              <p:cNvSpPr txBox="1"/>
              <p:nvPr/>
            </p:nvSpPr>
            <p:spPr>
              <a:xfrm>
                <a:off x="4724004" y="5800516"/>
                <a:ext cx="102329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+1|</m:t>
                      </m:r>
                      <m:sSub>
                        <m:sSubPr>
                          <m:ctrlP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FCDDBDF-E80F-C32D-0416-4DE79AA8F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004" y="5800516"/>
                <a:ext cx="1023293" cy="261610"/>
              </a:xfrm>
              <a:prstGeom prst="rect">
                <a:avLst/>
              </a:prstGeom>
              <a:blipFill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E66251A-E9AF-9846-2A16-2AD9F2812282}"/>
                  </a:ext>
                </a:extLst>
              </p:cNvPr>
              <p:cNvSpPr txBox="1"/>
              <p:nvPr/>
            </p:nvSpPr>
            <p:spPr>
              <a:xfrm>
                <a:off x="3409788" y="5815912"/>
                <a:ext cx="102329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1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1|</m:t>
                      </m:r>
                      <m:sSub>
                        <m:sSubPr>
                          <m:ctrlP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E66251A-E9AF-9846-2A16-2AD9F2812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788" y="5815912"/>
                <a:ext cx="1023293" cy="261610"/>
              </a:xfrm>
              <a:prstGeom prst="rect">
                <a:avLst/>
              </a:prstGeom>
              <a:blipFill>
                <a:blip r:embed="rId7"/>
                <a:stretch>
                  <a:fillRect r="-123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206712B-5B38-56D5-C806-31C67032EC53}"/>
                  </a:ext>
                </a:extLst>
              </p:cNvPr>
              <p:cNvSpPr txBox="1"/>
              <p:nvPr/>
            </p:nvSpPr>
            <p:spPr>
              <a:xfrm>
                <a:off x="5124652" y="4362352"/>
                <a:ext cx="102329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1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206712B-5B38-56D5-C806-31C67032E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652" y="4362352"/>
                <a:ext cx="1023293" cy="261610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B96DD33-B9E2-C00C-ECA1-2C8D89CA44E9}"/>
                  </a:ext>
                </a:extLst>
              </p:cNvPr>
              <p:cNvSpPr txBox="1"/>
              <p:nvPr/>
            </p:nvSpPr>
            <p:spPr>
              <a:xfrm>
                <a:off x="3021700" y="4330529"/>
                <a:ext cx="102329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1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B96DD33-B9E2-C00C-ECA1-2C8D89CA4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700" y="4330529"/>
                <a:ext cx="1023293" cy="261610"/>
              </a:xfrm>
              <a:prstGeom prst="rect">
                <a:avLst/>
              </a:prstGeom>
              <a:blipFill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2D435615-B6BA-C88E-0E14-F8460C9811C8}"/>
              </a:ext>
            </a:extLst>
          </p:cNvPr>
          <p:cNvSpPr txBox="1"/>
          <p:nvPr/>
        </p:nvSpPr>
        <p:spPr>
          <a:xfrm>
            <a:off x="4865407" y="2434077"/>
            <a:ext cx="718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C40C67"/>
                </a:solidFill>
                <a:latin typeface="Raleway" pitchFamily="2" charset="77"/>
              </a:rPr>
              <a:t>window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0617391-31E0-A1D8-74BC-A1D172826EFB}"/>
                  </a:ext>
                </a:extLst>
              </p:cNvPr>
              <p:cNvSpPr txBox="1"/>
              <p:nvPr/>
            </p:nvSpPr>
            <p:spPr>
              <a:xfrm>
                <a:off x="5275437" y="2231201"/>
                <a:ext cx="117519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1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1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𝑠𝑜𝑛</m:t>
                      </m:r>
                      <m:r>
                        <a:rPr lang="en-US" sz="11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1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𝑙𝑜𝑣𝑒𝑠</m:t>
                      </m:r>
                      <m:r>
                        <a:rPr lang="en-US" sz="11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0617391-31E0-A1D8-74BC-A1D172826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437" y="2231201"/>
                <a:ext cx="1175194" cy="261610"/>
              </a:xfrm>
              <a:prstGeom prst="rect">
                <a:avLst/>
              </a:prstGeom>
              <a:blipFill>
                <a:blip r:embed="rId10"/>
                <a:stretch>
                  <a:fillRect r="-107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78579A3F-451A-F2A7-A8BC-A489BD6F10D6}"/>
              </a:ext>
            </a:extLst>
          </p:cNvPr>
          <p:cNvSpPr txBox="1"/>
          <p:nvPr/>
        </p:nvSpPr>
        <p:spPr>
          <a:xfrm>
            <a:off x="5524123" y="4549949"/>
            <a:ext cx="718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C40C67"/>
                </a:solidFill>
                <a:latin typeface="Raleway" pitchFamily="2" charset="77"/>
              </a:rPr>
              <a:t>window</a:t>
            </a:r>
          </a:p>
        </p:txBody>
      </p:sp>
    </p:spTree>
    <p:extLst>
      <p:ext uri="{BB962C8B-B14F-4D97-AF65-F5344CB8AC3E}">
        <p14:creationId xmlns:p14="http://schemas.microsoft.com/office/powerpoint/2010/main" val="13567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0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1" grpId="0"/>
      <p:bldP spid="42" grpId="0"/>
      <p:bldP spid="4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0EC52-5A5E-3B82-470C-3AFB84C70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FAF81-5AB3-085B-DEDA-A2D18EB6B4B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6"/>
            <a:ext cx="8367942" cy="5171243"/>
          </a:xfrm>
        </p:spPr>
        <p:txBody>
          <a:bodyPr/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Three assumptions of Skip-gram: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Each window is identically and independently distributed sample. </a:t>
            </a:r>
          </a:p>
          <a:p>
            <a:pPr lvl="3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000" dirty="0"/>
              <a:t>Each of these windows can be treated as an independent input/output sample.</a:t>
            </a:r>
          </a:p>
          <a:p>
            <a:pPr lvl="3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000" dirty="0"/>
              <a:t>Input: center word</a:t>
            </a:r>
          </a:p>
          <a:p>
            <a:pPr lvl="3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000" dirty="0"/>
              <a:t>Output: the context words, the words appear before/after the center word. </a:t>
            </a:r>
          </a:p>
          <a:p>
            <a:pPr marL="742937" lvl="2" indent="-22860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Each context word is conditionally independent by given the center word. </a:t>
            </a:r>
          </a:p>
          <a:p>
            <a:pPr marL="742937" lvl="2" indent="-22860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endParaRPr lang="en-US" sz="1200" dirty="0"/>
          </a:p>
          <a:p>
            <a:pPr marL="742937" lvl="2" indent="-22860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endParaRPr lang="en-US" sz="1200" dirty="0"/>
          </a:p>
          <a:p>
            <a:pPr marL="742937" lvl="2" indent="-22860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endParaRPr lang="en-US" sz="1200" dirty="0"/>
          </a:p>
          <a:p>
            <a:pPr marL="742937" lvl="2" indent="-22860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endParaRPr lang="en-US" sz="1200" dirty="0"/>
          </a:p>
          <a:p>
            <a:pPr marL="742937" lvl="2" indent="-22860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endParaRPr lang="en-US" sz="1200" dirty="0"/>
          </a:p>
          <a:p>
            <a:pPr marL="742937" lvl="2" indent="-22860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Only model the probability of a word that occurs somewhere in the context window, we do not care about the sequence.</a:t>
            </a:r>
            <a:br>
              <a:rPr lang="en-US" sz="1200" dirty="0"/>
            </a:br>
            <a:r>
              <a:rPr lang="en-US" sz="1000" dirty="0">
                <a:solidFill>
                  <a:srgbClr val="C40C67"/>
                </a:solidFill>
              </a:rPr>
              <a:t>No matter whether the word is 1 word before the center word, 2 words before the center word, or after the center word.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endParaRPr lang="en-US" sz="1200" dirty="0"/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457200" indent="-457200">
              <a:buAutoNum type="arabicPeriod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621DC5-E12F-D2BA-8F7D-EA7180D5FE55}"/>
                  </a:ext>
                </a:extLst>
              </p:cNvPr>
              <p:cNvSpPr txBox="1"/>
              <p:nvPr/>
            </p:nvSpPr>
            <p:spPr>
              <a:xfrm>
                <a:off x="4494153" y="4422422"/>
                <a:ext cx="4434081" cy="639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US" sz="12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2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𝑚𝑎𝑛</m:t>
                          </m:r>
                          <m:r>
                            <a:rPr lang="en-US" sz="12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2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h𝑖𝑠</m:t>
                          </m:r>
                          <m:r>
                            <a:rPr lang="en-US" sz="12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2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𝑠𝑜𝑛</m:t>
                          </m:r>
                        </m:e>
                        <m:e>
                          <m:r>
                            <a:rPr lang="en-US" sz="12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𝑙𝑜𝑣𝑒𝑠</m:t>
                          </m:r>
                        </m:e>
                      </m:d>
                      <m:r>
                        <a:rPr lang="en-US" sz="12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𝑡h𝑒</m:t>
                          </m:r>
                        </m:e>
                        <m:e>
                          <m:r>
                            <a:rPr lang="en-US" sz="12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𝑙𝑜𝑣𝑒𝑠</m:t>
                          </m:r>
                        </m:e>
                      </m:d>
                      <m:r>
                        <a:rPr lang="en-US" sz="12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2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𝑚𝑎𝑛</m:t>
                          </m:r>
                        </m:e>
                        <m:e>
                          <m:r>
                            <a:rPr lang="en-US" sz="12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𝑙𝑜𝑣𝑒𝑠</m:t>
                          </m:r>
                        </m:e>
                      </m:d>
                      <m:r>
                        <a:rPr lang="en-US" sz="12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2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h𝑖𝑠</m:t>
                          </m:r>
                        </m:e>
                        <m:e>
                          <m:r>
                            <a:rPr lang="en-US" sz="12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𝑙𝑜𝑣𝑒𝑠</m:t>
                          </m:r>
                        </m:e>
                      </m:d>
                      <m:r>
                        <a:rPr lang="en-US" sz="12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2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2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𝑠𝑜𝑛</m:t>
                      </m:r>
                      <m:r>
                        <a:rPr lang="en-US" sz="12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2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𝑙𝑜𝑣𝑒𝑠</m:t>
                      </m:r>
                      <m:r>
                        <a:rPr lang="en-US" sz="12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b="0" dirty="0">
                  <a:solidFill>
                    <a:srgbClr val="C40C67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621DC5-E12F-D2BA-8F7D-EA7180D5F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153" y="4422422"/>
                <a:ext cx="4434081" cy="6399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0EB67D18-6B94-0670-4A8B-4CC4A90842F9}"/>
              </a:ext>
            </a:extLst>
          </p:cNvPr>
          <p:cNvGrpSpPr/>
          <p:nvPr/>
        </p:nvGrpSpPr>
        <p:grpSpPr>
          <a:xfrm>
            <a:off x="1265722" y="3723519"/>
            <a:ext cx="3365250" cy="1772478"/>
            <a:chOff x="1265722" y="3723519"/>
            <a:chExt cx="3365250" cy="177247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D9B495-0BF7-E40C-7442-2F61FF8EDE81}"/>
                </a:ext>
              </a:extLst>
            </p:cNvPr>
            <p:cNvSpPr/>
            <p:nvPr/>
          </p:nvSpPr>
          <p:spPr>
            <a:xfrm>
              <a:off x="1265722" y="3985129"/>
              <a:ext cx="3306278" cy="1510868"/>
            </a:xfrm>
            <a:prstGeom prst="rect">
              <a:avLst/>
            </a:prstGeom>
            <a:solidFill>
              <a:srgbClr val="F7D6D6">
                <a:alpha val="50196"/>
              </a:srgbClr>
            </a:solidFill>
            <a:ln>
              <a:solidFill>
                <a:srgbClr val="C40C6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778E23-C99D-4363-B8FF-8A0C13B011CF}"/>
                </a:ext>
              </a:extLst>
            </p:cNvPr>
            <p:cNvSpPr/>
            <p:nvPr/>
          </p:nvSpPr>
          <p:spPr>
            <a:xfrm>
              <a:off x="1315112" y="4504228"/>
              <a:ext cx="552269" cy="35233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the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5AE022D-52A5-9346-E8D6-31F23C3F3CF1}"/>
                </a:ext>
              </a:extLst>
            </p:cNvPr>
            <p:cNvSpPr/>
            <p:nvPr/>
          </p:nvSpPr>
          <p:spPr>
            <a:xfrm>
              <a:off x="1979335" y="4504228"/>
              <a:ext cx="552269" cy="35233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man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B3FE6F-2182-589D-42AB-26B56FEC1FE8}"/>
                </a:ext>
              </a:extLst>
            </p:cNvPr>
            <p:cNvSpPr/>
            <p:nvPr/>
          </p:nvSpPr>
          <p:spPr>
            <a:xfrm>
              <a:off x="2643001" y="4504228"/>
              <a:ext cx="552269" cy="352338"/>
            </a:xfrm>
            <a:prstGeom prst="rect">
              <a:avLst/>
            </a:prstGeom>
            <a:solidFill>
              <a:srgbClr val="F7D6D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C40C67"/>
                  </a:solidFill>
                </a:rPr>
                <a:t>loves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4B2D0F0-6559-53D9-291D-D9AD940F2A95}"/>
                </a:ext>
              </a:extLst>
            </p:cNvPr>
            <p:cNvSpPr/>
            <p:nvPr/>
          </p:nvSpPr>
          <p:spPr>
            <a:xfrm>
              <a:off x="3306667" y="4504228"/>
              <a:ext cx="552269" cy="35233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his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0D4E57A-3B77-38BA-A00A-DB29700FE63B}"/>
                </a:ext>
              </a:extLst>
            </p:cNvPr>
            <p:cNvSpPr/>
            <p:nvPr/>
          </p:nvSpPr>
          <p:spPr>
            <a:xfrm>
              <a:off x="3970333" y="4504228"/>
              <a:ext cx="552269" cy="35233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son</a:t>
              </a:r>
            </a:p>
          </p:txBody>
        </p:sp>
        <p:sp>
          <p:nvSpPr>
            <p:cNvPr id="11" name="Curved Up Arrow 10">
              <a:extLst>
                <a:ext uri="{FF2B5EF4-FFF2-40B4-BE49-F238E27FC236}">
                  <a16:creationId xmlns:a16="http://schemas.microsoft.com/office/drawing/2014/main" id="{E4C47B00-1F68-6D9C-8C15-191649EE818B}"/>
                </a:ext>
              </a:extLst>
            </p:cNvPr>
            <p:cNvSpPr/>
            <p:nvPr/>
          </p:nvSpPr>
          <p:spPr>
            <a:xfrm>
              <a:off x="3037517" y="4856566"/>
              <a:ext cx="545284" cy="352336"/>
            </a:xfrm>
            <a:prstGeom prst="curved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urved Up Arrow 11">
              <a:extLst>
                <a:ext uri="{FF2B5EF4-FFF2-40B4-BE49-F238E27FC236}">
                  <a16:creationId xmlns:a16="http://schemas.microsoft.com/office/drawing/2014/main" id="{5DADE8DC-4B54-413E-6863-E69AF26FB8C2}"/>
                </a:ext>
              </a:extLst>
            </p:cNvPr>
            <p:cNvSpPr/>
            <p:nvPr/>
          </p:nvSpPr>
          <p:spPr>
            <a:xfrm flipV="1">
              <a:off x="2991767" y="4042833"/>
              <a:ext cx="1155837" cy="461394"/>
            </a:xfrm>
            <a:prstGeom prst="curved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Curved Up Arrow 12">
              <a:extLst>
                <a:ext uri="{FF2B5EF4-FFF2-40B4-BE49-F238E27FC236}">
                  <a16:creationId xmlns:a16="http://schemas.microsoft.com/office/drawing/2014/main" id="{C030C22B-6478-AF2B-AE83-8C95C647789A}"/>
                </a:ext>
              </a:extLst>
            </p:cNvPr>
            <p:cNvSpPr/>
            <p:nvPr/>
          </p:nvSpPr>
          <p:spPr>
            <a:xfrm flipH="1">
              <a:off x="2287990" y="4856566"/>
              <a:ext cx="552269" cy="352336"/>
            </a:xfrm>
            <a:prstGeom prst="curved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Curved Up Arrow 13">
              <a:extLst>
                <a:ext uri="{FF2B5EF4-FFF2-40B4-BE49-F238E27FC236}">
                  <a16:creationId xmlns:a16="http://schemas.microsoft.com/office/drawing/2014/main" id="{7F278A82-8677-91AC-7526-C123A12A49E5}"/>
                </a:ext>
              </a:extLst>
            </p:cNvPr>
            <p:cNvSpPr/>
            <p:nvPr/>
          </p:nvSpPr>
          <p:spPr>
            <a:xfrm flipH="1" flipV="1">
              <a:off x="1459010" y="4042833"/>
              <a:ext cx="1381249" cy="461394"/>
            </a:xfrm>
            <a:prstGeom prst="curved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F4BCF77-F0D6-E9C9-CD9F-0C5A3086C237}"/>
                    </a:ext>
                  </a:extLst>
                </p:cNvPr>
                <p:cNvSpPr txBox="1"/>
                <p:nvPr/>
              </p:nvSpPr>
              <p:spPr>
                <a:xfrm>
                  <a:off x="3058038" y="5193506"/>
                  <a:ext cx="102329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1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100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100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1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+1|</m:t>
                        </m:r>
                        <m:sSub>
                          <m:sSubPr>
                            <m:ctrlPr>
                              <a:rPr lang="en-US" sz="1100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100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1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F4BCF77-F0D6-E9C9-CD9F-0C5A3086C2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8038" y="5193506"/>
                  <a:ext cx="1023293" cy="261610"/>
                </a:xfrm>
                <a:prstGeom prst="rect">
                  <a:avLst/>
                </a:prstGeom>
                <a:blipFill>
                  <a:blip r:embed="rId3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B424605-B895-CAFA-CB80-0B97B4172A6B}"/>
                    </a:ext>
                  </a:extLst>
                </p:cNvPr>
                <p:cNvSpPr txBox="1"/>
                <p:nvPr/>
              </p:nvSpPr>
              <p:spPr>
                <a:xfrm>
                  <a:off x="1743822" y="5208902"/>
                  <a:ext cx="102329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1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100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100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100" b="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1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1|</m:t>
                        </m:r>
                        <m:sSub>
                          <m:sSubPr>
                            <m:ctrlPr>
                              <a:rPr lang="en-US" sz="1100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100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1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B424605-B895-CAFA-CB80-0B97B4172A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3822" y="5208902"/>
                  <a:ext cx="1023293" cy="261610"/>
                </a:xfrm>
                <a:prstGeom prst="rect">
                  <a:avLst/>
                </a:prstGeom>
                <a:blipFill>
                  <a:blip r:embed="rId4"/>
                  <a:stretch>
                    <a:fillRect r="-1235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4673BBB-0900-D522-2B5F-73E2025149A6}"/>
                    </a:ext>
                  </a:extLst>
                </p:cNvPr>
                <p:cNvSpPr txBox="1"/>
                <p:nvPr/>
              </p:nvSpPr>
              <p:spPr>
                <a:xfrm>
                  <a:off x="3458686" y="3755342"/>
                  <a:ext cx="102329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1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100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100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100" b="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11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1100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100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1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4673BBB-0900-D522-2B5F-73E2025149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8686" y="3755342"/>
                  <a:ext cx="1023293" cy="261610"/>
                </a:xfrm>
                <a:prstGeom prst="rect">
                  <a:avLst/>
                </a:prstGeom>
                <a:blipFill>
                  <a:blip r:embed="rId5"/>
                  <a:stretch>
                    <a:fillRect r="-1235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79120AD-71AA-4764-325A-58B11121CB89}"/>
                    </a:ext>
                  </a:extLst>
                </p:cNvPr>
                <p:cNvSpPr txBox="1"/>
                <p:nvPr/>
              </p:nvSpPr>
              <p:spPr>
                <a:xfrm>
                  <a:off x="1355734" y="3723519"/>
                  <a:ext cx="102329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1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100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100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100" b="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11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1100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100" i="1" dirty="0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100" i="1" dirty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79120AD-71AA-4764-325A-58B11121CB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5734" y="3723519"/>
                  <a:ext cx="1023293" cy="261610"/>
                </a:xfrm>
                <a:prstGeom prst="rect">
                  <a:avLst/>
                </a:prstGeom>
                <a:blipFill>
                  <a:blip r:embed="rId6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BFCC30-DA42-7359-6ED3-87115894CC16}"/>
                </a:ext>
              </a:extLst>
            </p:cNvPr>
            <p:cNvSpPr txBox="1"/>
            <p:nvPr/>
          </p:nvSpPr>
          <p:spPr>
            <a:xfrm>
              <a:off x="3912506" y="3958077"/>
              <a:ext cx="7184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C40C67"/>
                  </a:solidFill>
                  <a:latin typeface="Raleway" pitchFamily="2" charset="77"/>
                </a:rPr>
                <a:t>window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405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D6B3-FB2F-B8B1-68F2-A11BDEDE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201BA6-706F-3E50-26B4-7B26FE2DEAB8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sz="1400" dirty="0"/>
                  <a:t>A dataset then gives a large number of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400" dirty="0"/>
                  <a:t>) input-output word pairs.</a:t>
                </a:r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endParaRPr lang="en-US" sz="1400" dirty="0"/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endParaRPr lang="en-US" sz="1400" dirty="0"/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sz="1400" dirty="0"/>
                  <a:t>Our next questions:</a:t>
                </a:r>
              </a:p>
              <a:p>
                <a:pPr marL="857237" lvl="2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sz="1200" dirty="0"/>
                  <a:t>How are we going to train the word-embedding</a:t>
                </a:r>
              </a:p>
              <a:p>
                <a:pPr marL="857237" lvl="2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sz="1200" dirty="0"/>
                  <a:t>What loss function are we going to use to train our model.</a:t>
                </a:r>
              </a:p>
              <a:p>
                <a:pPr marL="857237" lvl="2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sz="1200" dirty="0"/>
                  <a:t>How are we going to map the inputs to outputs.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201BA6-706F-3E50-26B4-7B26FE2DE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CA13F0F-81D1-D785-091A-121C4578A8DB}"/>
              </a:ext>
            </a:extLst>
          </p:cNvPr>
          <p:cNvSpPr txBox="1"/>
          <p:nvPr/>
        </p:nvSpPr>
        <p:spPr>
          <a:xfrm>
            <a:off x="3431680" y="2156531"/>
            <a:ext cx="990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40C67"/>
                </a:solidFill>
              </a:rPr>
              <a:t>center 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B21C82-3CA7-756D-0DF4-51705FD48349}"/>
              </a:ext>
            </a:extLst>
          </p:cNvPr>
          <p:cNvSpPr txBox="1"/>
          <p:nvPr/>
        </p:nvSpPr>
        <p:spPr>
          <a:xfrm>
            <a:off x="4422144" y="2156530"/>
            <a:ext cx="10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40C67"/>
                </a:solidFill>
              </a:rPr>
              <a:t>context word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B08455-00C6-BD52-72E8-20AE64D25848}"/>
                  </a:ext>
                </a:extLst>
              </p:cNvPr>
              <p:cNvSpPr txBox="1"/>
              <p:nvPr/>
            </p:nvSpPr>
            <p:spPr>
              <a:xfrm>
                <a:off x="6861601" y="1686757"/>
                <a:ext cx="1339277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B08455-00C6-BD52-72E8-20AE64D25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601" y="1686757"/>
                <a:ext cx="1339277" cy="391646"/>
              </a:xfrm>
              <a:prstGeom prst="rect">
                <a:avLst/>
              </a:prstGeom>
              <a:blipFill>
                <a:blip r:embed="rId3"/>
                <a:stretch>
                  <a:fillRect t="-6250" r="-5660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FC18F8-8A9C-4D22-A130-E938DC842343}"/>
              </a:ext>
            </a:extLst>
          </p:cNvPr>
          <p:cNvCxnSpPr>
            <a:cxnSpLocks/>
          </p:cNvCxnSpPr>
          <p:nvPr/>
        </p:nvCxnSpPr>
        <p:spPr>
          <a:xfrm flipV="1">
            <a:off x="4088423" y="1995734"/>
            <a:ext cx="114300" cy="246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EC9A2E-1675-6AFC-C018-8D52CCA367C1}"/>
              </a:ext>
            </a:extLst>
          </p:cNvPr>
          <p:cNvCxnSpPr>
            <a:cxnSpLocks/>
          </p:cNvCxnSpPr>
          <p:nvPr/>
        </p:nvCxnSpPr>
        <p:spPr>
          <a:xfrm flipH="1" flipV="1">
            <a:off x="4589004" y="2014624"/>
            <a:ext cx="132854" cy="227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38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6B50-5C90-7A4F-A6F0-E8BEE03B7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004100-4FB6-4B22-4577-81EA803764C9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Font typeface="Courier New" panose="02070309020205020404" pitchFamily="49" charset="0"/>
                  <a:buChar char="o"/>
                </a:pPr>
                <a:r>
                  <a:rPr lang="en-US" sz="1400" dirty="0">
                    <a:solidFill>
                      <a:srgbClr val="000000"/>
                    </a:solidFill>
                  </a:rPr>
                  <a:t>Skip-gram loss function</a:t>
                </a:r>
              </a:p>
              <a:p>
                <a:pPr marL="857237" lvl="2" indent="-34290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Font typeface="Courier New" panose="02070309020205020404" pitchFamily="49" charset="0"/>
                  <a:buChar char="o"/>
                </a:pPr>
                <a:r>
                  <a:rPr lang="en-US" sz="1200" dirty="0">
                    <a:solidFill>
                      <a:srgbClr val="000000"/>
                    </a:solidFill>
                  </a:rPr>
                  <a:t>Minimize the negative log likelihood (NLL) of the parameters.</a:t>
                </a:r>
              </a:p>
              <a:p>
                <a:pPr marL="857237" lvl="2" indent="-34290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1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sz="1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2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2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2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𝑤𝑖</m:t>
                                </m:r>
                                <m:sSub>
                                  <m:sSubPr>
                                    <m:ctrlPr>
                                      <a:rPr lang="en-US" sz="12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2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2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2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2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sz="12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2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2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𝑤𝑖</m:t>
                                </m:r>
                                <m:sSub>
                                  <m:sSubPr>
                                    <m:ctrlPr>
                                      <a:rPr lang="en-US" sz="12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2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2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2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2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×…×</m:t>
                            </m:r>
                            <m:sSub>
                              <m:sSubPr>
                                <m:ctrlPr>
                                  <a:rPr lang="en-US" sz="12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2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2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𝑤𝑖</m:t>
                                </m:r>
                                <m:sSub>
                                  <m:sSubPr>
                                    <m:ctrlPr>
                                      <a:rPr lang="en-US" sz="12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2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2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2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br>
                  <a:rPr lang="en-US" sz="1200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br>
                  <a:rPr lang="en-US" sz="1200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sz="12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004100-4FB6-4B22-4577-81EA80376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5A0D04C-652D-233D-D481-C902365D4A36}"/>
              </a:ext>
            </a:extLst>
          </p:cNvPr>
          <p:cNvSpPr txBox="1"/>
          <p:nvPr/>
        </p:nvSpPr>
        <p:spPr>
          <a:xfrm>
            <a:off x="3682873" y="1571348"/>
            <a:ext cx="5093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40C67"/>
                </a:solidFill>
              </a:rPr>
              <a:t>From the 1</a:t>
            </a:r>
            <a:r>
              <a:rPr lang="en-US" sz="1200" baseline="30000" dirty="0">
                <a:solidFill>
                  <a:srgbClr val="C40C67"/>
                </a:solidFill>
              </a:rPr>
              <a:t>st</a:t>
            </a:r>
            <a:r>
              <a:rPr lang="en-US" sz="1200" dirty="0">
                <a:solidFill>
                  <a:srgbClr val="C40C67"/>
                </a:solidFill>
              </a:rPr>
              <a:t> assumption, each window is independent</a:t>
            </a:r>
          </a:p>
          <a:p>
            <a:r>
              <a:rPr lang="en-US" sz="1200" dirty="0">
                <a:solidFill>
                  <a:srgbClr val="C40C67"/>
                </a:solidFill>
              </a:rPr>
              <a:t>End up with multiplying the probabilities of each of the window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C5CF5B-7A8A-130B-E5BB-F6396E064BC5}"/>
                  </a:ext>
                </a:extLst>
              </p:cNvPr>
              <p:cNvSpPr txBox="1"/>
              <p:nvPr/>
            </p:nvSpPr>
            <p:spPr>
              <a:xfrm>
                <a:off x="942391" y="2840824"/>
                <a:ext cx="4572000" cy="611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nary>
                        <m:naryPr>
                          <m:chr m:val="∏"/>
                          <m:ctrlPr>
                            <a:rPr lang="en-US" sz="12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2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2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𝑐𝑜𝑛𝑡𝑒𝑠𝑡</m:t>
                              </m:r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𝑤𝑜𝑟𝑑𝑠</m:t>
                              </m:r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𝑤𝑖𝑛𝑑𝑜</m:t>
                              </m:r>
                              <m:sSub>
                                <m:sSubPr>
                                  <m:ctrlP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20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br>
                  <a:rPr lang="en-US" sz="12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C5CF5B-7A8A-130B-E5BB-F6396E064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391" y="2840824"/>
                <a:ext cx="4572000" cy="611706"/>
              </a:xfrm>
              <a:prstGeom prst="rect">
                <a:avLst/>
              </a:prstGeom>
              <a:blipFill>
                <a:blip r:embed="rId3"/>
                <a:stretch>
                  <a:fillRect t="-87755" b="-1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5C02EE-FAFF-49D4-7111-C6C4BA8B72E9}"/>
                  </a:ext>
                </a:extLst>
              </p:cNvPr>
              <p:cNvSpPr txBox="1"/>
              <p:nvPr/>
            </p:nvSpPr>
            <p:spPr>
              <a:xfrm>
                <a:off x="1026367" y="3479177"/>
                <a:ext cx="4572000" cy="611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nary>
                        <m:naryPr>
                          <m:chr m:val="∏"/>
                          <m:ctrlPr>
                            <a:rPr lang="en-US" sz="12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2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2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 ⋯, </m:t>
                              </m:r>
                              <m:sSub>
                                <m:sSubPr>
                                  <m:ctrlP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−1, 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,⋯,</m:t>
                              </m:r>
                              <m:sSub>
                                <m:sSubPr>
                                  <m:ctrlP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20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br>
                  <a:rPr lang="en-US" sz="12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5C02EE-FAFF-49D4-7111-C6C4BA8B7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67" y="3479177"/>
                <a:ext cx="4572000" cy="611706"/>
              </a:xfrm>
              <a:prstGeom prst="rect">
                <a:avLst/>
              </a:prstGeom>
              <a:blipFill>
                <a:blip r:embed="rId4"/>
                <a:stretch>
                  <a:fillRect t="-89796" b="-1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007872-085B-A218-87D3-A3BAE6ED6433}"/>
                  </a:ext>
                </a:extLst>
              </p:cNvPr>
              <p:cNvSpPr txBox="1"/>
              <p:nvPr/>
            </p:nvSpPr>
            <p:spPr>
              <a:xfrm>
                <a:off x="578498" y="4151654"/>
                <a:ext cx="4572000" cy="6326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nary>
                        <m:naryPr>
                          <m:chr m:val="∏"/>
                          <m:ctrlPr>
                            <a:rPr lang="en-US" sz="12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2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2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≠0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2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12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2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2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2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br>
                  <a:rPr lang="en-US" sz="12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007872-085B-A218-87D3-A3BAE6ED6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98" y="4151654"/>
                <a:ext cx="4572000" cy="632609"/>
              </a:xfrm>
              <a:prstGeom prst="rect">
                <a:avLst/>
              </a:prstGeom>
              <a:blipFill>
                <a:blip r:embed="rId5"/>
                <a:stretch>
                  <a:fillRect t="-84314" b="-1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B2CC66-ACB6-FBA4-3056-F929F4866D2A}"/>
                  </a:ext>
                </a:extLst>
              </p:cNvPr>
              <p:cNvSpPr txBox="1"/>
              <p:nvPr/>
            </p:nvSpPr>
            <p:spPr>
              <a:xfrm>
                <a:off x="578498" y="489869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12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2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2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≠0</m:t>
                              </m:r>
                            </m:sub>
                            <m:sup/>
                            <m:e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sSub>
                                <m:sSubPr>
                                  <m:ctrlP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2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12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sz="12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B2CC66-ACB6-FBA4-3056-F929F4866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98" y="4898694"/>
                <a:ext cx="4572000" cy="646331"/>
              </a:xfrm>
              <a:prstGeom prst="rect">
                <a:avLst/>
              </a:prstGeom>
              <a:blipFill>
                <a:blip r:embed="rId6"/>
                <a:stretch>
                  <a:fillRect t="-82692" b="-12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61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67A5-FA68-C64A-8E27-A2F5E961B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Hamming Distance 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E6D4CB6-B2D8-1C90-D5AD-9247B5EE9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58" y="1664834"/>
            <a:ext cx="5786438" cy="3779044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91742B-F259-D69B-EA08-49774C8144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386"/>
          <a:stretch/>
        </p:blipFill>
        <p:spPr>
          <a:xfrm>
            <a:off x="5790724" y="4702244"/>
            <a:ext cx="1980290" cy="1235869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805995-6733-7694-7014-C8A969999577}"/>
              </a:ext>
            </a:extLst>
          </p:cNvPr>
          <p:cNvSpPr txBox="1"/>
          <p:nvPr/>
        </p:nvSpPr>
        <p:spPr>
          <a:xfrm>
            <a:off x="367681" y="5537364"/>
            <a:ext cx="4397358" cy="1005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46" lvl="1" indent="-342900" defTabSz="685783">
              <a:lnSpc>
                <a:spcPct val="160000"/>
              </a:lnSpc>
              <a:spcAft>
                <a:spcPts val="900"/>
              </a:spcAft>
              <a:buClr>
                <a:schemeClr val="accent3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US" altLang="zh-CN" sz="1100" dirty="0">
                <a:solidFill>
                  <a:srgbClr val="C40C67"/>
                </a:solidFill>
              </a:rPr>
              <a:t>Strengths: Simple and fast to compute.</a:t>
            </a:r>
          </a:p>
          <a:p>
            <a:pPr marL="514346" lvl="1" indent="-342900" defTabSz="685783">
              <a:lnSpc>
                <a:spcPct val="160000"/>
              </a:lnSpc>
              <a:spcAft>
                <a:spcPts val="900"/>
              </a:spcAft>
              <a:buClr>
                <a:schemeClr val="accent3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US" altLang="zh-CN" sz="1100" dirty="0">
                <a:solidFill>
                  <a:srgbClr val="C40C67"/>
                </a:solidFill>
              </a:rPr>
              <a:t>Weaknesses: Only applicable for strings of the same length.</a:t>
            </a:r>
            <a:br>
              <a:rPr lang="en-US" altLang="zh-CN" sz="1100" dirty="0">
                <a:solidFill>
                  <a:srgbClr val="C40C67"/>
                </a:solidFill>
              </a:rPr>
            </a:br>
            <a:r>
              <a:rPr lang="en-US" altLang="zh-CN" sz="1100" dirty="0">
                <a:solidFill>
                  <a:srgbClr val="C40C67"/>
                </a:solidFill>
              </a:rPr>
              <a:t>Does not consider insertions or deletions</a:t>
            </a:r>
            <a:r>
              <a:rPr lang="en-US" altLang="zh-CN" sz="1200" dirty="0">
                <a:solidFill>
                  <a:srgbClr val="C40C67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492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0C3BC-8859-921A-343D-B124063A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 Model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489774-6CAC-06EB-8D20-E64A922A6D92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Font typeface="Courier New" panose="02070309020205020404" pitchFamily="49" charset="0"/>
                  <a:buChar char="o"/>
                </a:pPr>
                <a:r>
                  <a:rPr lang="en-US" sz="1400" dirty="0">
                    <a:solidFill>
                      <a:srgbClr val="000000"/>
                    </a:solidFill>
                  </a:rPr>
                  <a:t>How do we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1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4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rgbClr val="000000"/>
                    </a:solidFill>
                  </a:rPr>
                  <a:t>? </a:t>
                </a:r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Font typeface="Courier New" panose="02070309020205020404" pitchFamily="49" charset="0"/>
                  <a:buChar char="o"/>
                </a:pPr>
                <a:r>
                  <a:rPr lang="en-US" sz="1400" dirty="0">
                    <a:solidFill>
                      <a:srgbClr val="000000"/>
                    </a:solidFill>
                  </a:rPr>
                  <a:t>Based on the third assumption, each context word can be predicted from the center word in the same way regardless of the position.</a:t>
                </a:r>
              </a:p>
              <a:p>
                <a:pPr marL="857237" lvl="2" indent="-34290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Font typeface="Courier New" panose="02070309020205020404" pitchFamily="49" charset="0"/>
                  <a:buChar char="o"/>
                </a:pPr>
                <a:r>
                  <a:rPr lang="en-US" sz="1200" dirty="0">
                    <a:solidFill>
                      <a:srgbClr val="000000"/>
                    </a:solidFill>
                  </a:rPr>
                  <a:t>E.g. the prediction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sz="1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rgbClr val="000000"/>
                    </a:solidFill>
                  </a:rPr>
                  <a:t> is done the same 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2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Font typeface="Courier New" panose="02070309020205020404" pitchFamily="49" charset="0"/>
                  <a:buChar char="o"/>
                </a:pPr>
                <a:r>
                  <a:rPr lang="en-US" sz="1400" dirty="0">
                    <a:solidFill>
                      <a:srgbClr val="000000"/>
                    </a:solidFill>
                  </a:rPr>
                  <a:t>For each word, we have two word-vectors: </a:t>
                </a:r>
              </a:p>
              <a:p>
                <a:pPr marL="857237" lvl="2" indent="-34290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rgbClr val="000000"/>
                    </a:solidFill>
                  </a:rPr>
                  <a:t> when w is a center word (center-word embeddings)</a:t>
                </a:r>
              </a:p>
              <a:p>
                <a:pPr marL="857237" lvl="2" indent="-34290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rgbClr val="000000"/>
                    </a:solidFill>
                  </a:rPr>
                  <a:t> when w is a context word (context-word embeddings)</a:t>
                </a:r>
                <a:endParaRPr lang="en-US" sz="1400" dirty="0">
                  <a:solidFill>
                    <a:srgbClr val="000000"/>
                  </a:solidFill>
                </a:endParaRPr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Font typeface="Courier New" panose="02070309020205020404" pitchFamily="49" charset="0"/>
                  <a:buChar char="o"/>
                </a:pPr>
                <a:r>
                  <a:rPr lang="en-US" sz="1400" dirty="0">
                    <a:solidFill>
                      <a:srgbClr val="000000"/>
                    </a:solidFill>
                  </a:rPr>
                  <a:t>For center word c and context word o we use the following model:</a:t>
                </a:r>
              </a:p>
              <a:p>
                <a:pPr marL="857237" lvl="2" indent="-34290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e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e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1200" dirty="0">
                  <a:solidFill>
                    <a:srgbClr val="000000"/>
                  </a:solidFill>
                </a:endParaRPr>
              </a:p>
              <a:p>
                <a:pPr marL="857237" lvl="2" indent="-34290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Font typeface="Courier New" panose="02070309020205020404" pitchFamily="49" charset="0"/>
                  <a:buChar char="o"/>
                </a:pP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489774-6CAC-06EB-8D20-E64A922A6D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56B81A-C727-D07A-F522-DC58AFB0DA0D}"/>
                  </a:ext>
                </a:extLst>
              </p:cNvPr>
              <p:cNvSpPr txBox="1"/>
              <p:nvPr/>
            </p:nvSpPr>
            <p:spPr>
              <a:xfrm>
                <a:off x="5938456" y="4969681"/>
                <a:ext cx="923843" cy="403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⋅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56B81A-C727-D07A-F522-DC58AFB0D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456" y="4969681"/>
                <a:ext cx="923843" cy="403124"/>
              </a:xfrm>
              <a:prstGeom prst="rect">
                <a:avLst/>
              </a:prstGeom>
              <a:blipFill>
                <a:blip r:embed="rId3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73E41C-2CCE-B10E-5425-52FDDBEB7402}"/>
                  </a:ext>
                </a:extLst>
              </p:cNvPr>
              <p:cNvSpPr txBox="1"/>
              <p:nvPr/>
            </p:nvSpPr>
            <p:spPr>
              <a:xfrm>
                <a:off x="5847758" y="5211215"/>
                <a:ext cx="1813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73E41C-2CCE-B10E-5425-52FDDBEB7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758" y="5211215"/>
                <a:ext cx="181395" cy="276999"/>
              </a:xfrm>
              <a:prstGeom prst="rect">
                <a:avLst/>
              </a:prstGeom>
              <a:blipFill>
                <a:blip r:embed="rId4"/>
                <a:stretch>
                  <a:fillRect l="-13333"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224A5A5-5DA4-4D86-6A6A-C186B55C1346}"/>
              </a:ext>
            </a:extLst>
          </p:cNvPr>
          <p:cNvSpPr txBox="1"/>
          <p:nvPr/>
        </p:nvSpPr>
        <p:spPr>
          <a:xfrm>
            <a:off x="2144673" y="5225150"/>
            <a:ext cx="3376246" cy="4031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HK" sz="1050" dirty="0"/>
              <a:t>When we consider all the different types of words that can be used in a context, their sum should equal </a:t>
            </a:r>
            <a:r>
              <a:rPr lang="en-US" sz="1050" dirty="0"/>
              <a:t>to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352C8F-9341-0BAF-3B61-5B1AE8FB6C18}"/>
                  </a:ext>
                </a:extLst>
              </p:cNvPr>
              <p:cNvSpPr txBox="1"/>
              <p:nvPr/>
            </p:nvSpPr>
            <p:spPr>
              <a:xfrm>
                <a:off x="5791492" y="5500813"/>
                <a:ext cx="1217769" cy="374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nary>
                      </m:e>
                      <m:sup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 ⋅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acc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352C8F-9341-0BAF-3B61-5B1AE8FB6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492" y="5500813"/>
                <a:ext cx="1217769" cy="374398"/>
              </a:xfrm>
              <a:prstGeom prst="rect">
                <a:avLst/>
              </a:prstGeom>
              <a:blipFill>
                <a:blip r:embed="rId5"/>
                <a:stretch>
                  <a:fillRect l="-34375" t="-90323" b="-17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52DF8F-3760-D172-92FB-65875737BAB0}"/>
              </a:ext>
            </a:extLst>
          </p:cNvPr>
          <p:cNvCxnSpPr>
            <a:cxnSpLocks/>
          </p:cNvCxnSpPr>
          <p:nvPr/>
        </p:nvCxnSpPr>
        <p:spPr>
          <a:xfrm>
            <a:off x="5692272" y="5488214"/>
            <a:ext cx="131698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36E47FC-C59C-059B-1295-E98611ED9431}"/>
              </a:ext>
            </a:extLst>
          </p:cNvPr>
          <p:cNvSpPr txBox="1"/>
          <p:nvPr/>
        </p:nvSpPr>
        <p:spPr>
          <a:xfrm>
            <a:off x="5312835" y="6120114"/>
            <a:ext cx="2916766" cy="2877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sz="1000" dirty="0"/>
              <a:t>Normalize the value to a range between 0 and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49B0AB-E504-4544-B8EC-4C4447DA4074}"/>
                  </a:ext>
                </a:extLst>
              </p:cNvPr>
              <p:cNvSpPr txBox="1"/>
              <p:nvPr/>
            </p:nvSpPr>
            <p:spPr>
              <a:xfrm>
                <a:off x="7017925" y="5320498"/>
                <a:ext cx="17478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 dirty="0" err="1" smtClean="0">
                          <a:latin typeface="Cambria Math" panose="02040503050406030204" pitchFamily="18" charset="0"/>
                        </a:rPr>
                        <m:t>𝑜𝑓𝑡𝑚𝑎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err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 dirty="0" err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49B0AB-E504-4544-B8EC-4C4447DA4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925" y="5320498"/>
                <a:ext cx="1747851" cy="307777"/>
              </a:xfrm>
              <a:prstGeom prst="rect">
                <a:avLst/>
              </a:prstGeom>
              <a:blipFill>
                <a:blip r:embed="rId6"/>
                <a:stretch>
                  <a:fillRect t="-4000" r="-143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70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12" grpId="0" animBg="1"/>
      <p:bldP spid="1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BDEF-49FC-B31C-9FAE-925A1CD7F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 Model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56F12-D9C5-E0B2-E571-55005E7207BE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Font typeface="Courier New" panose="02070309020205020404" pitchFamily="49" charset="0"/>
                  <a:buChar char="o"/>
                </a:pPr>
                <a:r>
                  <a:rPr lang="en-US" sz="1400" dirty="0">
                    <a:solidFill>
                      <a:srgbClr val="000000"/>
                    </a:solidFill>
                  </a:rPr>
                  <a:t>For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400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000000"/>
                    </a:solidFill>
                  </a:rPr>
                  <a:t>, the model outputs a probability distribution over the vocabulary: </a:t>
                </a:r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Font typeface="Courier New" panose="02070309020205020404" pitchFamily="49" charset="0"/>
                  <a:buChar char="o"/>
                </a:pPr>
                <a:endParaRPr lang="en-US" sz="1400" dirty="0">
                  <a:solidFill>
                    <a:srgbClr val="000000"/>
                  </a:solidFill>
                </a:endParaRPr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Font typeface="Courier New" panose="02070309020205020404" pitchFamily="49" charset="0"/>
                  <a:buChar char="o"/>
                </a:pPr>
                <a:endParaRPr lang="en-US" sz="1400" dirty="0">
                  <a:solidFill>
                    <a:srgbClr val="000000"/>
                  </a:solidFill>
                </a:endParaRPr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Font typeface="Courier New" panose="02070309020205020404" pitchFamily="49" charset="0"/>
                  <a:buChar char="o"/>
                </a:pPr>
                <a:endParaRPr lang="en-US" sz="1400" dirty="0">
                  <a:solidFill>
                    <a:srgbClr val="000000"/>
                  </a:solidFill>
                </a:endParaRPr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Font typeface="Courier New" panose="02070309020205020404" pitchFamily="49" charset="0"/>
                  <a:buChar char="o"/>
                </a:pPr>
                <a:endParaRPr lang="en-US" sz="1400" dirty="0">
                  <a:solidFill>
                    <a:srgbClr val="000000"/>
                  </a:solidFill>
                </a:endParaRPr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Font typeface="Courier New" panose="02070309020205020404" pitchFamily="49" charset="0"/>
                  <a:buChar char="o"/>
                </a:pPr>
                <a:r>
                  <a:rPr lang="en-US" sz="1400" dirty="0">
                    <a:solidFill>
                      <a:srgbClr val="000000"/>
                    </a:solidFill>
                  </a:rPr>
                  <a:t>Word embeddings</a:t>
                </a:r>
              </a:p>
              <a:p>
                <a:pPr marL="857237" lvl="2" indent="-34290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Font typeface="Courier New" panose="02070309020205020404" pitchFamily="49" charset="0"/>
                  <a:buChar char="o"/>
                </a:pPr>
                <a:r>
                  <a:rPr lang="en-US" sz="1200" dirty="0">
                    <a:solidFill>
                      <a:srgbClr val="000000"/>
                    </a:solidFill>
                  </a:rPr>
                  <a:t>We obtained two vector representations for a single word type</a:t>
                </a:r>
              </a:p>
              <a:p>
                <a:pPr marL="1200128" lvl="3" indent="-34290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1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100" dirty="0">
                    <a:solidFill>
                      <a:srgbClr val="000000"/>
                    </a:solidFill>
                  </a:rPr>
                  <a:t>for the center words</a:t>
                </a:r>
              </a:p>
              <a:p>
                <a:pPr marL="1200128" lvl="3" indent="-34290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100" dirty="0">
                    <a:solidFill>
                      <a:srgbClr val="000000"/>
                    </a:solidFill>
                  </a:rPr>
                  <a:t> for the context words </a:t>
                </a:r>
              </a:p>
              <a:p>
                <a:pPr marL="857237" lvl="2" indent="-34290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Font typeface="Courier New" panose="02070309020205020404" pitchFamily="49" charset="0"/>
                  <a:buChar char="o"/>
                </a:pPr>
                <a:r>
                  <a:rPr lang="en-US" sz="1300" dirty="0">
                    <a:solidFill>
                      <a:srgbClr val="000000"/>
                    </a:solidFill>
                  </a:rPr>
                  <a:t>In skip-gram:</a:t>
                </a:r>
              </a:p>
              <a:p>
                <a:pPr marL="1200128" lvl="3" indent="-34290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Font typeface="Courier New" panose="02070309020205020404" pitchFamily="49" charset="0"/>
                  <a:buChar char="o"/>
                </a:pPr>
                <a:r>
                  <a:rPr lang="en-US" sz="1100" dirty="0">
                    <a:solidFill>
                      <a:srgbClr val="000000"/>
                    </a:solidFill>
                  </a:rPr>
                  <a:t>We use v vectors as word embeddings (Represented together in matrix V)</a:t>
                </a:r>
              </a:p>
              <a:p>
                <a:pPr marL="1200128" lvl="3" indent="-34290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Font typeface="Courier New" panose="02070309020205020404" pitchFamily="49" charset="0"/>
                  <a:buChar char="o"/>
                </a:pPr>
                <a:r>
                  <a:rPr lang="en-US" sz="1100" dirty="0">
                    <a:solidFill>
                      <a:srgbClr val="000000"/>
                    </a:solidFill>
                  </a:rPr>
                  <a:t>We don’t use the context vectors U at test time (only in training)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56F12-D9C5-E0B2-E571-55005E7207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70CB7F-7179-6683-E313-68F6C756D5F0}"/>
                  </a:ext>
                </a:extLst>
              </p:cNvPr>
              <p:cNvSpPr txBox="1"/>
              <p:nvPr/>
            </p:nvSpPr>
            <p:spPr>
              <a:xfrm>
                <a:off x="1122776" y="2308693"/>
                <a:ext cx="6323719" cy="1120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(1|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(2|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nary>
                            </m:e>
                            <m:sup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⋅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acc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acc>
                                      <m:accPr>
                                        <m:chr m:val="⃗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sup>
                                </m:s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⋅</m:t>
                                        </m:r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sup>
                                    </m:sSup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⋅</m:t>
                                        </m:r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sup>
                                    </m:sSup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70CB7F-7179-6683-E313-68F6C756D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776" y="2308693"/>
                <a:ext cx="6323719" cy="1120307"/>
              </a:xfrm>
              <a:prstGeom prst="rect">
                <a:avLst/>
              </a:prstGeom>
              <a:blipFill>
                <a:blip r:embed="rId3"/>
                <a:stretch>
                  <a:fillRect l="-401" t="-1111" r="-200" b="-4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620DC9-0DA2-8EDF-F028-E62B2AC04D8D}"/>
                  </a:ext>
                </a:extLst>
              </p:cNvPr>
              <p:cNvSpPr txBox="1"/>
              <p:nvPr/>
            </p:nvSpPr>
            <p:spPr>
              <a:xfrm>
                <a:off x="140781" y="3175077"/>
                <a:ext cx="1265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rgbClr val="C40C67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620DC9-0DA2-8EDF-F028-E62B2AC04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81" y="3175077"/>
                <a:ext cx="1265988" cy="369332"/>
              </a:xfrm>
              <a:prstGeom prst="rect">
                <a:avLst/>
              </a:prstGeom>
              <a:blipFill>
                <a:blip r:embed="rId4"/>
                <a:stretch>
                  <a:fillRect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0BE623-C901-8A4C-B261-5E963BB5C3D3}"/>
              </a:ext>
            </a:extLst>
          </p:cNvPr>
          <p:cNvCxnSpPr>
            <a:cxnSpLocks/>
          </p:cNvCxnSpPr>
          <p:nvPr/>
        </p:nvCxnSpPr>
        <p:spPr>
          <a:xfrm flipV="1">
            <a:off x="1239715" y="3024554"/>
            <a:ext cx="105508" cy="228600"/>
          </a:xfrm>
          <a:prstGeom prst="straightConnector1">
            <a:avLst/>
          </a:prstGeom>
          <a:ln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19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3DDDE-4D2E-8DC6-345F-AA832C1DA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on Skip-gram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C501F5-4ECC-2C6A-878E-F1EDDFCDC62B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367004" y="1686757"/>
                <a:ext cx="8367942" cy="4975300"/>
              </a:xfrm>
            </p:spPr>
            <p:txBody>
              <a:bodyPr>
                <a:normAutofit lnSpcReduction="10000"/>
              </a:bodyPr>
              <a:lstStyle/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Font typeface="Courier New" panose="02070309020205020404" pitchFamily="49" charset="0"/>
                  <a:buChar char="o"/>
                </a:pPr>
                <a:r>
                  <a:rPr lang="en-US" sz="1400" dirty="0">
                    <a:solidFill>
                      <a:srgbClr val="000000"/>
                    </a:solidFill>
                  </a:rPr>
                  <a:t>Reduce the value of the Loss function</a:t>
                </a:r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Font typeface="Courier New" panose="02070309020205020404" pitchFamily="49" charset="0"/>
                  <a:buChar char="o"/>
                </a:pPr>
                <a:r>
                  <a:rPr lang="en-US" sz="1400" dirty="0">
                    <a:solidFill>
                      <a:srgbClr val="000000"/>
                    </a:solidFill>
                  </a:rPr>
                  <a:t>𝜃={𝑈, 𝑉}</a:t>
                </a:r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Font typeface="Courier New" panose="02070309020205020404" pitchFamily="49" charset="0"/>
                  <a:buChar char="o"/>
                </a:pPr>
                <a:endParaRPr lang="en-US" sz="1400" dirty="0">
                  <a:solidFill>
                    <a:srgbClr val="000000"/>
                  </a:solidFill>
                </a:endParaRPr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Font typeface="Courier New" panose="02070309020205020404" pitchFamily="49" charset="0"/>
                  <a:buChar char="o"/>
                </a:pPr>
                <a:endParaRPr lang="en-US" sz="1400" dirty="0">
                  <a:solidFill>
                    <a:srgbClr val="000000"/>
                  </a:solidFill>
                </a:endParaRPr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Font typeface="Courier New" panose="02070309020205020404" pitchFamily="49" charset="0"/>
                  <a:buChar char="o"/>
                </a:pPr>
                <a:endParaRPr lang="en-US" sz="1400" dirty="0">
                  <a:solidFill>
                    <a:srgbClr val="000000"/>
                  </a:solidFill>
                </a:endParaRPr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Font typeface="Courier New" panose="02070309020205020404" pitchFamily="49" charset="0"/>
                  <a:buChar char="o"/>
                </a:pPr>
                <a:endParaRPr lang="en-US" sz="1400" dirty="0">
                  <a:solidFill>
                    <a:srgbClr val="000000"/>
                  </a:solidFill>
                </a:endParaRPr>
              </a:p>
              <a:p>
                <a:pPr lvl="1" indent="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None/>
                </a:pPr>
                <a:endParaRPr lang="en-US" sz="1400" dirty="0">
                  <a:solidFill>
                    <a:srgbClr val="000000"/>
                  </a:solidFill>
                </a:endParaRPr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Font typeface="Courier New" panose="02070309020205020404" pitchFamily="49" charset="0"/>
                  <a:buChar char="o"/>
                </a:pPr>
                <a:endParaRPr lang="en-US" sz="1400" dirty="0">
                  <a:solidFill>
                    <a:srgbClr val="000000"/>
                  </a:solidFill>
                </a:endParaRPr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Font typeface="Courier New" panose="02070309020205020404" pitchFamily="49" charset="0"/>
                  <a:buChar char="o"/>
                </a:pPr>
                <a:endParaRPr lang="en-US" sz="1400" dirty="0">
                  <a:solidFill>
                    <a:srgbClr val="000000"/>
                  </a:solidFill>
                </a:endParaRPr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Font typeface="Courier New" panose="02070309020205020404" pitchFamily="49" charset="0"/>
                  <a:buChar char="o"/>
                </a:pPr>
                <a:r>
                  <a:rPr lang="en-US" sz="1400" dirty="0">
                    <a:solidFill>
                      <a:srgbClr val="000000"/>
                    </a:solidFill>
                  </a:rPr>
                  <a:t>Perform the gradient descent on each parameter vector</a:t>
                </a:r>
              </a:p>
              <a:p>
                <a:pPr marL="857237" lvl="2" indent="-342900">
                  <a:spcBef>
                    <a:spcPts val="0"/>
                  </a:spcBef>
                  <a:buClr>
                    <a:srgbClr val="C40C67"/>
                  </a:buCl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  <m:d>
                          <m:dPr>
                            <m:ctrlPr>
                              <a:rPr lang="en-US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num>
                      <m:den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endParaRPr lang="en-US" sz="1200" dirty="0">
                  <a:solidFill>
                    <a:srgbClr val="000000"/>
                  </a:solidFill>
                </a:endParaRPr>
              </a:p>
              <a:p>
                <a:pPr marL="857237" lvl="2" indent="-342900">
                  <a:spcBef>
                    <a:spcPts val="0"/>
                  </a:spcBef>
                  <a:buClr>
                    <a:srgbClr val="C40C67"/>
                  </a:buCl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2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sz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  <m:d>
                          <m:dPr>
                            <m:ctrlPr>
                              <a:rPr lang="en-US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num>
                      <m:den>
                        <m:r>
                          <a:rPr lang="en-U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endParaRPr lang="en-US" sz="1200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C501F5-4ECC-2C6A-878E-F1EDDFCDC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367004" y="1686757"/>
                <a:ext cx="8367942" cy="4975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BAAB4E6-1ED4-DE20-5C84-52DE04903BED}"/>
              </a:ext>
            </a:extLst>
          </p:cNvPr>
          <p:cNvSpPr txBox="1"/>
          <p:nvPr/>
        </p:nvSpPr>
        <p:spPr>
          <a:xfrm>
            <a:off x="1844729" y="2142402"/>
            <a:ext cx="4134041" cy="4154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05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start at some random values for the parameters, and determine what direction to move to minimize the value of the loss function J.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517EA-717D-3548-AE6E-308A0F27AF34}"/>
              </a:ext>
            </a:extLst>
          </p:cNvPr>
          <p:cNvSpPr txBox="1"/>
          <p:nvPr/>
        </p:nvSpPr>
        <p:spPr>
          <a:xfrm>
            <a:off x="5507353" y="3392645"/>
            <a:ext cx="3418933" cy="4154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05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Take the partial derivatives of the Loss function with respect to the parameter that you currently looking at.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8E208-13AF-B49D-8172-04F785DB04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9221" y="1571348"/>
            <a:ext cx="2695725" cy="17058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9AAA52-2670-8D18-4732-F05A1B589FB6}"/>
                  </a:ext>
                </a:extLst>
              </p:cNvPr>
              <p:cNvSpPr txBox="1"/>
              <p:nvPr/>
            </p:nvSpPr>
            <p:spPr>
              <a:xfrm>
                <a:off x="272100" y="2630842"/>
                <a:ext cx="4572000" cy="722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≠0</m:t>
                              </m:r>
                            </m:sub>
                            <m:sup/>
                            <m:e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sSub>
                                <m:sSubPr>
                                  <m:ctrlPr>
                                    <a:rPr lang="en-US" sz="14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4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4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4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4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14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4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⁡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9AAA52-2670-8D18-4732-F05A1B589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00" y="2630842"/>
                <a:ext cx="4572000" cy="722505"/>
              </a:xfrm>
              <a:prstGeom prst="rect">
                <a:avLst/>
              </a:prstGeom>
              <a:blipFill>
                <a:blip r:embed="rId4"/>
                <a:stretch>
                  <a:fillRect t="-91228" b="-143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B8DE5F-FC13-3940-C811-773F82B8F715}"/>
                  </a:ext>
                </a:extLst>
              </p:cNvPr>
              <p:cNvSpPr txBox="1"/>
              <p:nvPr/>
            </p:nvSpPr>
            <p:spPr>
              <a:xfrm>
                <a:off x="788791" y="3272237"/>
                <a:ext cx="3762184" cy="1882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e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sz="14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14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acc>
                                <m:accPr>
                                  <m:chr m:val="⃗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⋅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e>
                              </m:acc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p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nary>
                            </m:e>
                            <m:sup>
                              <m:acc>
                                <m:accPr>
                                  <m:chr m:val="⃗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⋅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e>
                              </m:acc>
                            </m:sup>
                          </m:sSup>
                        </m:den>
                      </m:f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            =−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acc>
                                <m:accPr>
                                  <m:chr m:val="⃗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⋅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e>
                              </m:acc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nary>
                            <m:naryPr>
                              <m:chr m:val="∑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acc>
                                    <m:accPr>
                                      <m:chr m:val="⃗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 ⋅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</m:sSub>
                                    </m:e>
                                  </m:acc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            =−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⋅</m:t>
                          </m:r>
                          <m:acc>
                            <m:accPr>
                              <m:chr m:val="⃗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nary>
                            <m:naryPr>
                              <m:chr m:val="∑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acc>
                                    <m:accPr>
                                      <m:chr m:val="⃗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 ⋅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</m:sSub>
                                    </m:e>
                                  </m:acc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B8DE5F-FC13-3940-C811-773F82B8F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91" y="3272237"/>
                <a:ext cx="3762184" cy="1882375"/>
              </a:xfrm>
              <a:prstGeom prst="rect">
                <a:avLst/>
              </a:prstGeom>
              <a:blipFill>
                <a:blip r:embed="rId5"/>
                <a:stretch>
                  <a:fillRect t="-4000" b="-5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3F5D38-3940-43FA-0777-31329D4D2EEE}"/>
                  </a:ext>
                </a:extLst>
              </p:cNvPr>
              <p:cNvSpPr txBox="1"/>
              <p:nvPr/>
            </p:nvSpPr>
            <p:spPr>
              <a:xfrm>
                <a:off x="4136009" y="5530641"/>
                <a:ext cx="4295754" cy="9174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z="1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1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acc>
                                    <m:accPr>
                                      <m:chr m:val="⃗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 ⋅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acc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p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nary>
                                </m:e>
                                <m:sup>
                                  <m:acc>
                                    <m:accPr>
                                      <m:chr m:val="⃗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 ⋅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acc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1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14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1400" b="0" dirty="0">
                    <a:solidFill>
                      <a:srgbClr val="000000"/>
                    </a:solidFill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1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  <m:e>
                        <m: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e>
                            <m:r>
                              <a:rPr lang="en-US" sz="1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acc>
                          <m:accPr>
                            <m:chr m:val="⃗"/>
                            <m:ctrlP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</m:e>
                    </m:nary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3F5D38-3940-43FA-0777-31329D4D2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009" y="5530641"/>
                <a:ext cx="4295754" cy="917431"/>
              </a:xfrm>
              <a:prstGeom prst="rect">
                <a:avLst/>
              </a:prstGeom>
              <a:blipFill>
                <a:blip r:embed="rId6"/>
                <a:stretch>
                  <a:fillRect t="-72603" b="-87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91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  <p:bldP spid="1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4F45F-3D4F-2B34-0C0A-A1A569276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Vector Diagram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5915F3-5F84-9BDA-61E2-F8E80EAE7E07}"/>
              </a:ext>
            </a:extLst>
          </p:cNvPr>
          <p:cNvSpPr txBox="1"/>
          <p:nvPr/>
        </p:nvSpPr>
        <p:spPr>
          <a:xfrm>
            <a:off x="358889" y="2191895"/>
            <a:ext cx="9861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man</a:t>
            </a:r>
          </a:p>
          <a:p>
            <a:r>
              <a:rPr lang="en-US" sz="1600" dirty="0">
                <a:solidFill>
                  <a:srgbClr val="C40C67"/>
                </a:solidFill>
              </a:rPr>
              <a:t>passes</a:t>
            </a:r>
          </a:p>
          <a:p>
            <a:r>
              <a:rPr lang="en-US" sz="1600" dirty="0"/>
              <a:t>sentence</a:t>
            </a:r>
          </a:p>
          <a:p>
            <a:r>
              <a:rPr lang="en-US" sz="1600" dirty="0"/>
              <a:t>should</a:t>
            </a:r>
          </a:p>
          <a:p>
            <a:r>
              <a:rPr lang="en-US" sz="1600" dirty="0">
                <a:solidFill>
                  <a:srgbClr val="FF2727"/>
                </a:solidFill>
              </a:rPr>
              <a:t>the</a:t>
            </a:r>
          </a:p>
          <a:p>
            <a:r>
              <a:rPr lang="en-US" sz="1600" dirty="0">
                <a:solidFill>
                  <a:srgbClr val="FF2727"/>
                </a:solidFill>
              </a:rPr>
              <a:t>who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6D9B85-9D50-E38D-2B72-FE1BBE2B7797}"/>
                  </a:ext>
                </a:extLst>
              </p:cNvPr>
              <p:cNvSpPr txBox="1"/>
              <p:nvPr/>
            </p:nvSpPr>
            <p:spPr>
              <a:xfrm>
                <a:off x="1345056" y="2191895"/>
                <a:ext cx="537006" cy="1597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6D9B85-9D50-E38D-2B72-FE1BBE2B7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056" y="2191895"/>
                <a:ext cx="537006" cy="1597297"/>
              </a:xfrm>
              <a:prstGeom prst="rect">
                <a:avLst/>
              </a:prstGeom>
              <a:blipFill>
                <a:blip r:embed="rId2"/>
                <a:stretch>
                  <a:fillRect b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032B21-741E-DE14-220D-B2CC2E4E1B08}"/>
                  </a:ext>
                </a:extLst>
              </p:cNvPr>
              <p:cNvSpPr txBox="1"/>
              <p:nvPr/>
            </p:nvSpPr>
            <p:spPr>
              <a:xfrm>
                <a:off x="2062720" y="2178076"/>
                <a:ext cx="1784143" cy="1603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0.1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0.3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0.2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0.2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0.7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0.7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0.2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0.8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0.2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032B21-741E-DE14-220D-B2CC2E4E1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720" y="2178076"/>
                <a:ext cx="1784143" cy="1603003"/>
              </a:xfrm>
              <a:prstGeom prst="rect">
                <a:avLst/>
              </a:prstGeom>
              <a:blipFill>
                <a:blip r:embed="rId3"/>
                <a:stretch>
                  <a:fillRect b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1FC71E-4AA9-5905-4FF8-2302F94FF074}"/>
                  </a:ext>
                </a:extLst>
              </p:cNvPr>
              <p:cNvSpPr txBox="1"/>
              <p:nvPr/>
            </p:nvSpPr>
            <p:spPr>
              <a:xfrm>
                <a:off x="4174011" y="2544922"/>
                <a:ext cx="544315" cy="6930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0.2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0.7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1FC71E-4AA9-5905-4FF8-2302F94FF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011" y="2544922"/>
                <a:ext cx="544315" cy="693010"/>
              </a:xfrm>
              <a:prstGeom prst="rect">
                <a:avLst/>
              </a:prstGeom>
              <a:blipFill>
                <a:blip r:embed="rId4"/>
                <a:stretch>
                  <a:fillRect t="-181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342616-AAAC-728D-4C28-9B305226731F}"/>
                  </a:ext>
                </a:extLst>
              </p:cNvPr>
              <p:cNvSpPr txBox="1"/>
              <p:nvPr/>
            </p:nvSpPr>
            <p:spPr>
              <a:xfrm>
                <a:off x="4910512" y="2519530"/>
                <a:ext cx="3574505" cy="718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−0.4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0.1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0.1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0.3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0.2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−1.1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0.4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0.2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0.5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0.2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0.3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0.3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0.1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342616-AAAC-728D-4C28-9B3052267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512" y="2519530"/>
                <a:ext cx="3574505" cy="718402"/>
              </a:xfrm>
              <a:prstGeom prst="rect">
                <a:avLst/>
              </a:prstGeom>
              <a:blipFill>
                <a:blip r:embed="rId5"/>
                <a:stretch>
                  <a:fillRect t="-1754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A4FC8E-2B17-F37E-B1E5-666CC8740C31}"/>
                  </a:ext>
                </a:extLst>
              </p:cNvPr>
              <p:cNvSpPr txBox="1"/>
              <p:nvPr/>
            </p:nvSpPr>
            <p:spPr>
              <a:xfrm>
                <a:off x="4427092" y="3761555"/>
                <a:ext cx="841577" cy="1621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.12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0.21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0.10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0.42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0.11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0.09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A4FC8E-2B17-F37E-B1E5-666CC8740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092" y="3761555"/>
                <a:ext cx="841577" cy="16211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08ADE29-D9C7-BDF8-0AB0-22CA36E585B2}"/>
              </a:ext>
            </a:extLst>
          </p:cNvPr>
          <p:cNvSpPr txBox="1"/>
          <p:nvPr/>
        </p:nvSpPr>
        <p:spPr>
          <a:xfrm>
            <a:off x="241481" y="4002683"/>
            <a:ext cx="16979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C40C67"/>
                </a:solidFill>
              </a:rPr>
              <a:t>Input-layer</a:t>
            </a:r>
            <a:br>
              <a:rPr lang="en-US" sz="1100" dirty="0">
                <a:solidFill>
                  <a:srgbClr val="C40C67"/>
                </a:solidFill>
              </a:rPr>
            </a:br>
            <a:r>
              <a:rPr lang="en-US" sz="1100" dirty="0">
                <a:solidFill>
                  <a:srgbClr val="C40C67"/>
                </a:solidFill>
              </a:rPr>
              <a:t>one-hot encoded vector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9B3B9B-A03D-24CE-C2EE-3653762340D0}"/>
              </a:ext>
            </a:extLst>
          </p:cNvPr>
          <p:cNvSpPr txBox="1"/>
          <p:nvPr/>
        </p:nvSpPr>
        <p:spPr>
          <a:xfrm>
            <a:off x="1223068" y="1716794"/>
            <a:ext cx="78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C40C67"/>
                </a:solidFill>
              </a:rPr>
              <a:t>x</a:t>
            </a:r>
            <a:br>
              <a:rPr lang="en-US" sz="1400" dirty="0">
                <a:solidFill>
                  <a:srgbClr val="C40C67"/>
                </a:solidFill>
              </a:rPr>
            </a:br>
            <a:r>
              <a:rPr lang="en-US" sz="1400" dirty="0">
                <a:solidFill>
                  <a:srgbClr val="C40C67"/>
                </a:solidFill>
              </a:rPr>
              <a:t>(V-dim)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B3999D-5E7A-119E-80FC-403E829B41AB}"/>
              </a:ext>
            </a:extLst>
          </p:cNvPr>
          <p:cNvSpPr txBox="1"/>
          <p:nvPr/>
        </p:nvSpPr>
        <p:spPr>
          <a:xfrm>
            <a:off x="2593615" y="1716794"/>
            <a:ext cx="721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C40C67"/>
                </a:solidFill>
              </a:rPr>
              <a:t>w</a:t>
            </a:r>
            <a:br>
              <a:rPr lang="en-US" sz="1400" dirty="0">
                <a:solidFill>
                  <a:srgbClr val="C40C67"/>
                </a:solidFill>
              </a:rPr>
            </a:br>
            <a:r>
              <a:rPr lang="en-US" sz="1400" dirty="0">
                <a:solidFill>
                  <a:srgbClr val="C40C67"/>
                </a:solidFill>
              </a:rPr>
              <a:t>(V x N)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235C88-A80E-C86A-6D11-15981DD341C6}"/>
              </a:ext>
            </a:extLst>
          </p:cNvPr>
          <p:cNvSpPr txBox="1"/>
          <p:nvPr/>
        </p:nvSpPr>
        <p:spPr>
          <a:xfrm>
            <a:off x="2199883" y="3956920"/>
            <a:ext cx="17363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C40C67"/>
                </a:solidFill>
              </a:rPr>
              <a:t>Word-Embedding Matrix</a:t>
            </a:r>
            <a:br>
              <a:rPr lang="en-US" sz="1100" dirty="0">
                <a:solidFill>
                  <a:srgbClr val="C40C67"/>
                </a:solidFill>
              </a:rPr>
            </a:br>
            <a:r>
              <a:rPr lang="en-US" sz="1100" dirty="0">
                <a:solidFill>
                  <a:srgbClr val="C40C67"/>
                </a:solidFill>
              </a:rPr>
              <a:t>(Look up table)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25815E-464F-9DE7-44E9-909D38E2B1BA}"/>
              </a:ext>
            </a:extLst>
          </p:cNvPr>
          <p:cNvSpPr txBox="1"/>
          <p:nvPr/>
        </p:nvSpPr>
        <p:spPr>
          <a:xfrm>
            <a:off x="4044455" y="1716794"/>
            <a:ext cx="803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C40C67"/>
                </a:solidFill>
              </a:rPr>
              <a:t>v</a:t>
            </a:r>
            <a:r>
              <a:rPr lang="en-US" sz="1400" baseline="-25000" dirty="0" err="1">
                <a:solidFill>
                  <a:srgbClr val="C40C67"/>
                </a:solidFill>
              </a:rPr>
              <a:t>c</a:t>
            </a:r>
            <a:br>
              <a:rPr lang="en-US" sz="1400" dirty="0">
                <a:solidFill>
                  <a:srgbClr val="C40C67"/>
                </a:solidFill>
              </a:rPr>
            </a:br>
            <a:r>
              <a:rPr lang="en-US" sz="1400" dirty="0">
                <a:solidFill>
                  <a:srgbClr val="C40C67"/>
                </a:solidFill>
              </a:rPr>
              <a:t>(N-dim)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D37CE8-1F73-B2A3-81D3-CCF9C924FD59}"/>
              </a:ext>
            </a:extLst>
          </p:cNvPr>
          <p:cNvSpPr txBox="1"/>
          <p:nvPr/>
        </p:nvSpPr>
        <p:spPr>
          <a:xfrm>
            <a:off x="6145211" y="1783829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C40C67"/>
                </a:solidFill>
              </a:rPr>
              <a:t>W’ or U</a:t>
            </a:r>
            <a:br>
              <a:rPr lang="en-US" sz="1400" dirty="0">
                <a:solidFill>
                  <a:srgbClr val="C40C67"/>
                </a:solidFill>
              </a:rPr>
            </a:br>
            <a:r>
              <a:rPr lang="en-US" sz="1400" dirty="0">
                <a:solidFill>
                  <a:srgbClr val="C40C67"/>
                </a:solidFill>
              </a:rPr>
              <a:t>(N x V)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AD17FA-9206-D77C-82CE-A3BBB1781855}"/>
                  </a:ext>
                </a:extLst>
              </p:cNvPr>
              <p:cNvSpPr txBox="1"/>
              <p:nvPr/>
            </p:nvSpPr>
            <p:spPr>
              <a:xfrm>
                <a:off x="1772724" y="2759710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AD17FA-9206-D77C-82CE-A3BBB1781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724" y="2759710"/>
                <a:ext cx="35618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CE8AE1F-C944-AF90-3241-1D8021BD4310}"/>
                  </a:ext>
                </a:extLst>
              </p:cNvPr>
              <p:cNvSpPr txBox="1"/>
              <p:nvPr/>
            </p:nvSpPr>
            <p:spPr>
              <a:xfrm>
                <a:off x="3693529" y="2701296"/>
                <a:ext cx="498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CE8AE1F-C944-AF90-3241-1D8021BD4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529" y="2701296"/>
                <a:ext cx="49885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365680B-8A8C-034F-531A-678992BCDD9E}"/>
                  </a:ext>
                </a:extLst>
              </p:cNvPr>
              <p:cNvSpPr txBox="1"/>
              <p:nvPr/>
            </p:nvSpPr>
            <p:spPr>
              <a:xfrm>
                <a:off x="4639849" y="2660594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365680B-8A8C-034F-531A-678992BCD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849" y="2660594"/>
                <a:ext cx="35618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Down Arrow 22">
            <a:extLst>
              <a:ext uri="{FF2B5EF4-FFF2-40B4-BE49-F238E27FC236}">
                <a16:creationId xmlns:a16="http://schemas.microsoft.com/office/drawing/2014/main" id="{7814502E-58DD-B226-9092-C788FA3F9409}"/>
              </a:ext>
            </a:extLst>
          </p:cNvPr>
          <p:cNvSpPr/>
          <p:nvPr/>
        </p:nvSpPr>
        <p:spPr>
          <a:xfrm>
            <a:off x="4672800" y="3289847"/>
            <a:ext cx="290286" cy="430887"/>
          </a:xfrm>
          <a:prstGeom prst="downArrow">
            <a:avLst/>
          </a:prstGeom>
          <a:solidFill>
            <a:srgbClr val="F7D6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03942EB-7733-DD7A-873D-2896E8C373D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9229" y="4024058"/>
            <a:ext cx="812083" cy="819024"/>
          </a:xfrm>
          <a:prstGeom prst="rect">
            <a:avLst/>
          </a:prstGeom>
        </p:spPr>
      </p:pic>
      <p:sp>
        <p:nvSpPr>
          <p:cNvPr id="25" name="Right Arrow 24">
            <a:extLst>
              <a:ext uri="{FF2B5EF4-FFF2-40B4-BE49-F238E27FC236}">
                <a16:creationId xmlns:a16="http://schemas.microsoft.com/office/drawing/2014/main" id="{9D6D3C01-006E-B084-A8BE-73838759073F}"/>
              </a:ext>
            </a:extLst>
          </p:cNvPr>
          <p:cNvSpPr/>
          <p:nvPr/>
        </p:nvSpPr>
        <p:spPr>
          <a:xfrm>
            <a:off x="5333814" y="4365354"/>
            <a:ext cx="198845" cy="261240"/>
          </a:xfrm>
          <a:prstGeom prst="rightArrow">
            <a:avLst/>
          </a:prstGeom>
          <a:solidFill>
            <a:srgbClr val="F7D6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315D8DF3-7F8F-01A2-03D9-75843C1B577F}"/>
              </a:ext>
            </a:extLst>
          </p:cNvPr>
          <p:cNvSpPr/>
          <p:nvPr/>
        </p:nvSpPr>
        <p:spPr>
          <a:xfrm>
            <a:off x="6411584" y="4362571"/>
            <a:ext cx="198845" cy="261240"/>
          </a:xfrm>
          <a:prstGeom prst="rightArrow">
            <a:avLst/>
          </a:prstGeom>
          <a:solidFill>
            <a:srgbClr val="F7D6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F86A649-6248-1C1D-15F8-07DF0D7AE53D}"/>
                  </a:ext>
                </a:extLst>
              </p:cNvPr>
              <p:cNvSpPr txBox="1"/>
              <p:nvPr/>
            </p:nvSpPr>
            <p:spPr>
              <a:xfrm>
                <a:off x="6640084" y="3761554"/>
                <a:ext cx="1402627" cy="16124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0.156624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0.171374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0.153522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0.21142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0.155065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0.151995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F86A649-6248-1C1D-15F8-07DF0D7AE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084" y="3761554"/>
                <a:ext cx="1402627" cy="16124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D5CC7D5B-25F7-9AC8-08B0-2A34527AEAA3}"/>
              </a:ext>
            </a:extLst>
          </p:cNvPr>
          <p:cNvSpPr/>
          <p:nvPr/>
        </p:nvSpPr>
        <p:spPr>
          <a:xfrm>
            <a:off x="1491159" y="2453505"/>
            <a:ext cx="244413" cy="247791"/>
          </a:xfrm>
          <a:prstGeom prst="rect">
            <a:avLst/>
          </a:prstGeom>
          <a:solidFill>
            <a:srgbClr val="F7D6D6">
              <a:alpha val="4941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AAF0224-1C8E-E129-243B-F0DCC3DB36CA}"/>
              </a:ext>
            </a:extLst>
          </p:cNvPr>
          <p:cNvSpPr/>
          <p:nvPr/>
        </p:nvSpPr>
        <p:spPr>
          <a:xfrm>
            <a:off x="2209210" y="2453505"/>
            <a:ext cx="1484319" cy="247791"/>
          </a:xfrm>
          <a:prstGeom prst="rect">
            <a:avLst/>
          </a:prstGeom>
          <a:solidFill>
            <a:srgbClr val="F7D6D6">
              <a:alpha val="4941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79D57C-5DE0-F701-298C-82DA6BC903E4}"/>
              </a:ext>
            </a:extLst>
          </p:cNvPr>
          <p:cNvSpPr/>
          <p:nvPr/>
        </p:nvSpPr>
        <p:spPr>
          <a:xfrm>
            <a:off x="4196560" y="2579435"/>
            <a:ext cx="456987" cy="660532"/>
          </a:xfrm>
          <a:prstGeom prst="rect">
            <a:avLst/>
          </a:prstGeom>
          <a:solidFill>
            <a:srgbClr val="F7D6D6">
              <a:alpha val="4941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BB94322-8951-B23A-A61A-0821C8EBB08D}"/>
              </a:ext>
            </a:extLst>
          </p:cNvPr>
          <p:cNvSpPr/>
          <p:nvPr/>
        </p:nvSpPr>
        <p:spPr>
          <a:xfrm>
            <a:off x="6884410" y="4856800"/>
            <a:ext cx="929289" cy="517247"/>
          </a:xfrm>
          <a:prstGeom prst="rect">
            <a:avLst/>
          </a:prstGeom>
          <a:solidFill>
            <a:srgbClr val="F7D6D6">
              <a:alpha val="4941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D4AE75E-98D2-503D-0A60-9D568D077CF9}"/>
                  </a:ext>
                </a:extLst>
              </p:cNvPr>
              <p:cNvSpPr txBox="1"/>
              <p:nvPr/>
            </p:nvSpPr>
            <p:spPr>
              <a:xfrm>
                <a:off x="4412341" y="5423525"/>
                <a:ext cx="229834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C40C67"/>
                    </a:solidFill>
                  </a:rPr>
                  <a:t>loss=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900" b="1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900" b="1" i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900" b="1" i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sz="900" b="1" i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900" b="1" i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900" b="1" i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𝟏𝟓𝟓𝟎𝟔𝟓</m:t>
                            </m:r>
                          </m:e>
                        </m:d>
                      </m:e>
                    </m:func>
                    <m:r>
                      <a:rPr lang="en-US" sz="900" b="1" i="1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900" b="1" dirty="0">
                    <a:solidFill>
                      <a:srgbClr val="C40C67"/>
                    </a:solidFill>
                  </a:rPr>
                  <a:t>0.8094862165</a:t>
                </a: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D4AE75E-98D2-503D-0A60-9D568D077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341" y="5423525"/>
                <a:ext cx="2298348" cy="230832"/>
              </a:xfrm>
              <a:prstGeom prst="rect">
                <a:avLst/>
              </a:prstGeom>
              <a:blipFill>
                <a:blip r:embed="rId1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D272ACB-13AF-3796-33C2-3C4FEDA62696}"/>
                  </a:ext>
                </a:extLst>
              </p:cNvPr>
              <p:cNvSpPr txBox="1"/>
              <p:nvPr/>
            </p:nvSpPr>
            <p:spPr>
              <a:xfrm>
                <a:off x="4412341" y="5654357"/>
                <a:ext cx="229834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C40C67"/>
                    </a:solidFill>
                  </a:rPr>
                  <a:t>loss=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900" b="1" i="1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900" b="1" i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900" b="1" i="0" smtClean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sz="900" b="1" i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900" b="1" i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900" b="1" i="1" smtClean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𝟏𝟓𝟏𝟗𝟗𝟓</m:t>
                            </m:r>
                          </m:e>
                        </m:d>
                      </m:e>
                    </m:func>
                    <m:r>
                      <a:rPr lang="en-US" sz="900" b="1" i="1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900" b="1" dirty="0">
                    <a:solidFill>
                      <a:srgbClr val="C40C67"/>
                    </a:solidFill>
                  </a:rPr>
                  <a:t>0.8181706983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D272ACB-13AF-3796-33C2-3C4FEDA62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341" y="5654357"/>
                <a:ext cx="2298348" cy="230832"/>
              </a:xfrm>
              <a:prstGeom prst="rect">
                <a:avLst/>
              </a:prstGeom>
              <a:blipFill>
                <a:blip r:embed="rId1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9C93E7D-ACE2-0186-E542-B1074FCAFDA3}"/>
                  </a:ext>
                </a:extLst>
              </p:cNvPr>
              <p:cNvSpPr txBox="1"/>
              <p:nvPr/>
            </p:nvSpPr>
            <p:spPr>
              <a:xfrm>
                <a:off x="960659" y="5526555"/>
                <a:ext cx="4572000" cy="3050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12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b="0" i="1" dirty="0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dirty="0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200" b="0" i="1" dirty="0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200" b="0" i="1" dirty="0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200" b="0" i="1" dirty="0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200" b="0" i="1" dirty="0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0" i="1" dirty="0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12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sSub>
                        <m:sSubPr>
                          <m:ctrlPr>
                            <a:rPr lang="en-US" sz="12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2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12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2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2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2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2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12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2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2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>
                  <a:solidFill>
                    <a:srgbClr val="C40C67"/>
                  </a:solidFill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9C93E7D-ACE2-0186-E542-B1074FCAF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59" y="5526555"/>
                <a:ext cx="4572000" cy="3050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Brace 35">
            <a:extLst>
              <a:ext uri="{FF2B5EF4-FFF2-40B4-BE49-F238E27FC236}">
                <a16:creationId xmlns:a16="http://schemas.microsoft.com/office/drawing/2014/main" id="{471F9700-F8CB-FB46-6FDE-4711E5F0348C}"/>
              </a:ext>
            </a:extLst>
          </p:cNvPr>
          <p:cNvSpPr/>
          <p:nvPr/>
        </p:nvSpPr>
        <p:spPr>
          <a:xfrm rot="10800000">
            <a:off x="4215813" y="5423525"/>
            <a:ext cx="238330" cy="511142"/>
          </a:xfrm>
          <a:prstGeom prst="rightBrace">
            <a:avLst>
              <a:gd name="adj1" fmla="val 50963"/>
              <a:gd name="adj2" fmla="val 47575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4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5" grpId="0" animBg="1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5" grpId="0"/>
      <p:bldP spid="3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94227-B88A-019E-25C3-6DF100037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Neural Network Diagram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B599B8-D64B-19EC-640F-EA11024A8B4F}"/>
                  </a:ext>
                </a:extLst>
              </p:cNvPr>
              <p:cNvSpPr txBox="1"/>
              <p:nvPr/>
            </p:nvSpPr>
            <p:spPr>
              <a:xfrm>
                <a:off x="472854" y="2373262"/>
                <a:ext cx="7536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B599B8-D64B-19EC-640F-EA11024A8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54" y="2373262"/>
                <a:ext cx="753603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9008384-CDD1-357C-BA24-CABCE09E25AB}"/>
              </a:ext>
            </a:extLst>
          </p:cNvPr>
          <p:cNvSpPr txBox="1"/>
          <p:nvPr/>
        </p:nvSpPr>
        <p:spPr>
          <a:xfrm>
            <a:off x="609600" y="2111652"/>
            <a:ext cx="61685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C40C67"/>
                </a:solidFill>
              </a:rPr>
              <a:t>passes</a:t>
            </a:r>
            <a:endParaRPr lang="en-US" sz="11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EBB935-F0C6-824D-083C-CE007DED8E0D}"/>
              </a:ext>
            </a:extLst>
          </p:cNvPr>
          <p:cNvSpPr/>
          <p:nvPr/>
        </p:nvSpPr>
        <p:spPr>
          <a:xfrm>
            <a:off x="1308774" y="2242457"/>
            <a:ext cx="108857" cy="50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E3255F-3BEA-D649-FF11-B03C38CF61DC}"/>
              </a:ext>
            </a:extLst>
          </p:cNvPr>
          <p:cNvSpPr txBox="1"/>
          <p:nvPr/>
        </p:nvSpPr>
        <p:spPr>
          <a:xfrm>
            <a:off x="2947224" y="2277040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Logits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4D73DC-E876-EC4F-26C8-A100ED7FE96D}"/>
              </a:ext>
            </a:extLst>
          </p:cNvPr>
          <p:cNvSpPr txBox="1"/>
          <p:nvPr/>
        </p:nvSpPr>
        <p:spPr>
          <a:xfrm>
            <a:off x="681867" y="3310853"/>
            <a:ext cx="4603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>
                <a:solidFill>
                  <a:srgbClr val="C40C67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men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FCD871-9789-7B62-6F91-74FB1EC360B0}"/>
              </a:ext>
            </a:extLst>
          </p:cNvPr>
          <p:cNvSpPr txBox="1"/>
          <p:nvPr/>
        </p:nvSpPr>
        <p:spPr>
          <a:xfrm>
            <a:off x="487152" y="3915352"/>
            <a:ext cx="7393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>
                <a:solidFill>
                  <a:srgbClr val="C40C67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sentence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3B8D15-7FF7-4CAD-3093-2EEAE4305ECD}"/>
              </a:ext>
            </a:extLst>
          </p:cNvPr>
          <p:cNvSpPr txBox="1"/>
          <p:nvPr/>
        </p:nvSpPr>
        <p:spPr>
          <a:xfrm>
            <a:off x="554477" y="4675971"/>
            <a:ext cx="6046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>
                <a:solidFill>
                  <a:srgbClr val="C40C67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should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6F4E91-CA9F-9F88-2983-9C6E45ADD846}"/>
              </a:ext>
            </a:extLst>
          </p:cNvPr>
          <p:cNvSpPr/>
          <p:nvPr/>
        </p:nvSpPr>
        <p:spPr>
          <a:xfrm>
            <a:off x="1308773" y="3064463"/>
            <a:ext cx="108857" cy="50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F469CD-70C9-2FAE-449B-893DD9C4079B}"/>
              </a:ext>
            </a:extLst>
          </p:cNvPr>
          <p:cNvSpPr/>
          <p:nvPr/>
        </p:nvSpPr>
        <p:spPr>
          <a:xfrm>
            <a:off x="1308772" y="3792157"/>
            <a:ext cx="108857" cy="50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CAC052-FE62-56A7-78BA-1BE40889ACF8}"/>
              </a:ext>
            </a:extLst>
          </p:cNvPr>
          <p:cNvSpPr/>
          <p:nvPr/>
        </p:nvSpPr>
        <p:spPr>
          <a:xfrm>
            <a:off x="1308771" y="4557578"/>
            <a:ext cx="108857" cy="50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39633F-D231-C6D1-4A8F-DF317C797D9E}"/>
              </a:ext>
            </a:extLst>
          </p:cNvPr>
          <p:cNvSpPr/>
          <p:nvPr/>
        </p:nvSpPr>
        <p:spPr>
          <a:xfrm>
            <a:off x="1308771" y="5379584"/>
            <a:ext cx="108857" cy="50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F99760-9F96-93A6-F2F1-9F92ED9D7ABC}"/>
              </a:ext>
            </a:extLst>
          </p:cNvPr>
          <p:cNvSpPr txBox="1"/>
          <p:nvPr/>
        </p:nvSpPr>
        <p:spPr>
          <a:xfrm>
            <a:off x="681867" y="5502779"/>
            <a:ext cx="4772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>
                <a:solidFill>
                  <a:srgbClr val="C40C67"/>
                </a:solidFill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the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332D59-54E0-2F70-F6C5-39411E14304B}"/>
              </a:ext>
            </a:extLst>
          </p:cNvPr>
          <p:cNvSpPr/>
          <p:nvPr/>
        </p:nvSpPr>
        <p:spPr>
          <a:xfrm>
            <a:off x="3018971" y="2681039"/>
            <a:ext cx="449943" cy="1679833"/>
          </a:xfrm>
          <a:prstGeom prst="rect">
            <a:avLst/>
          </a:prstGeom>
          <a:noFill/>
          <a:ln w="38100">
            <a:solidFill>
              <a:srgbClr val="C40C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6CC95E-4472-DC84-356A-C633A4F52CDD}"/>
              </a:ext>
            </a:extLst>
          </p:cNvPr>
          <p:cNvSpPr/>
          <p:nvPr/>
        </p:nvSpPr>
        <p:spPr>
          <a:xfrm>
            <a:off x="3102427" y="2781434"/>
            <a:ext cx="283029" cy="2830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0016E10-FC0A-47FB-96C8-8263510D1F64}"/>
              </a:ext>
            </a:extLst>
          </p:cNvPr>
          <p:cNvSpPr/>
          <p:nvPr/>
        </p:nvSpPr>
        <p:spPr>
          <a:xfrm>
            <a:off x="3102426" y="3176948"/>
            <a:ext cx="283029" cy="2830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8692601-FB83-DF49-A71D-C35F30B9D56F}"/>
              </a:ext>
            </a:extLst>
          </p:cNvPr>
          <p:cNvSpPr/>
          <p:nvPr/>
        </p:nvSpPr>
        <p:spPr>
          <a:xfrm>
            <a:off x="3102426" y="3572462"/>
            <a:ext cx="283029" cy="2830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94987D4-275E-4291-4A8F-E259BF35C806}"/>
              </a:ext>
            </a:extLst>
          </p:cNvPr>
          <p:cNvSpPr/>
          <p:nvPr/>
        </p:nvSpPr>
        <p:spPr>
          <a:xfrm>
            <a:off x="3102426" y="3972279"/>
            <a:ext cx="283029" cy="28302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AA6662C-CCF6-E03B-E0DF-3C75BD866D0F}"/>
              </a:ext>
            </a:extLst>
          </p:cNvPr>
          <p:cNvCxnSpPr>
            <a:stCxn id="9" idx="3"/>
            <a:endCxn id="20" idx="2"/>
          </p:cNvCxnSpPr>
          <p:nvPr/>
        </p:nvCxnSpPr>
        <p:spPr>
          <a:xfrm>
            <a:off x="1417631" y="2496457"/>
            <a:ext cx="1684796" cy="4264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4C2A9AD-A04D-D361-F53E-FCDD8E577B7A}"/>
              </a:ext>
            </a:extLst>
          </p:cNvPr>
          <p:cNvCxnSpPr>
            <a:cxnSpLocks/>
            <a:stCxn id="14" idx="3"/>
            <a:endCxn id="20" idx="2"/>
          </p:cNvCxnSpPr>
          <p:nvPr/>
        </p:nvCxnSpPr>
        <p:spPr>
          <a:xfrm flipV="1">
            <a:off x="1417630" y="2922949"/>
            <a:ext cx="1684797" cy="3955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4D350F6-EF6A-FD40-1676-9A952B660B6E}"/>
              </a:ext>
            </a:extLst>
          </p:cNvPr>
          <p:cNvCxnSpPr>
            <a:cxnSpLocks/>
            <a:stCxn id="9" idx="3"/>
            <a:endCxn id="21" idx="2"/>
          </p:cNvCxnSpPr>
          <p:nvPr/>
        </p:nvCxnSpPr>
        <p:spPr>
          <a:xfrm>
            <a:off x="1417631" y="2496457"/>
            <a:ext cx="1684795" cy="8220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B490C7F-DF3A-8B10-A634-63329FD9C663}"/>
              </a:ext>
            </a:extLst>
          </p:cNvPr>
          <p:cNvCxnSpPr>
            <a:cxnSpLocks/>
            <a:stCxn id="15" idx="3"/>
            <a:endCxn id="21" idx="2"/>
          </p:cNvCxnSpPr>
          <p:nvPr/>
        </p:nvCxnSpPr>
        <p:spPr>
          <a:xfrm flipV="1">
            <a:off x="1417629" y="3318463"/>
            <a:ext cx="1684797" cy="7276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5BE96DB-71E3-5D74-D237-8F41BCAFFDC4}"/>
              </a:ext>
            </a:extLst>
          </p:cNvPr>
          <p:cNvCxnSpPr>
            <a:cxnSpLocks/>
            <a:stCxn id="9" idx="3"/>
            <a:endCxn id="22" idx="2"/>
          </p:cNvCxnSpPr>
          <p:nvPr/>
        </p:nvCxnSpPr>
        <p:spPr>
          <a:xfrm>
            <a:off x="1417631" y="2496457"/>
            <a:ext cx="1684795" cy="12175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D941C2E-1C7C-5072-C1A3-03D8B3AA554F}"/>
              </a:ext>
            </a:extLst>
          </p:cNvPr>
          <p:cNvCxnSpPr>
            <a:cxnSpLocks/>
            <a:stCxn id="16" idx="3"/>
            <a:endCxn id="22" idx="2"/>
          </p:cNvCxnSpPr>
          <p:nvPr/>
        </p:nvCxnSpPr>
        <p:spPr>
          <a:xfrm flipV="1">
            <a:off x="1417628" y="3713977"/>
            <a:ext cx="1684798" cy="10976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9897E80-014F-8510-1B20-34F4466FE829}"/>
              </a:ext>
            </a:extLst>
          </p:cNvPr>
          <p:cNvCxnSpPr>
            <a:cxnSpLocks/>
            <a:stCxn id="17" idx="3"/>
            <a:endCxn id="23" idx="2"/>
          </p:cNvCxnSpPr>
          <p:nvPr/>
        </p:nvCxnSpPr>
        <p:spPr>
          <a:xfrm flipV="1">
            <a:off x="1417628" y="4113794"/>
            <a:ext cx="1684798" cy="151979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CA8A8-24E4-6E14-E427-871423F16603}"/>
              </a:ext>
            </a:extLst>
          </p:cNvPr>
          <p:cNvCxnSpPr>
            <a:cxnSpLocks/>
            <a:stCxn id="9" idx="3"/>
            <a:endCxn id="23" idx="2"/>
          </p:cNvCxnSpPr>
          <p:nvPr/>
        </p:nvCxnSpPr>
        <p:spPr>
          <a:xfrm>
            <a:off x="1417631" y="2496457"/>
            <a:ext cx="1684795" cy="161733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9FE40E8-A754-CDD6-5544-62A3024D8A95}"/>
                  </a:ext>
                </a:extLst>
              </p:cNvPr>
              <p:cNvSpPr txBox="1"/>
              <p:nvPr/>
            </p:nvSpPr>
            <p:spPr>
              <a:xfrm>
                <a:off x="3519714" y="2736211"/>
                <a:ext cx="7016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9FE40E8-A754-CDD6-5544-62A3024D8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714" y="2736211"/>
                <a:ext cx="701602" cy="307777"/>
              </a:xfrm>
              <a:prstGeom prst="rect">
                <a:avLst/>
              </a:prstGeom>
              <a:blipFill>
                <a:blip r:embed="rId3"/>
                <a:stretch>
                  <a:fillRect t="-4000" r="-526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552D608-0760-433C-9801-17C3F54E94D8}"/>
                  </a:ext>
                </a:extLst>
              </p:cNvPr>
              <p:cNvSpPr txBox="1"/>
              <p:nvPr/>
            </p:nvSpPr>
            <p:spPr>
              <a:xfrm>
                <a:off x="3519714" y="3103536"/>
                <a:ext cx="7057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552D608-0760-433C-9801-17C3F54E9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714" y="3103536"/>
                <a:ext cx="705770" cy="307777"/>
              </a:xfrm>
              <a:prstGeom prst="rect">
                <a:avLst/>
              </a:prstGeom>
              <a:blipFill>
                <a:blip r:embed="rId4"/>
                <a:stretch>
                  <a:fillRect t="-4000" r="-526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A407DEC-97F7-232B-2837-A29EFDA7640A}"/>
                  </a:ext>
                </a:extLst>
              </p:cNvPr>
              <p:cNvSpPr txBox="1"/>
              <p:nvPr/>
            </p:nvSpPr>
            <p:spPr>
              <a:xfrm>
                <a:off x="3519714" y="3508103"/>
                <a:ext cx="7057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A407DEC-97F7-232B-2837-A29EFDA76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714" y="3508103"/>
                <a:ext cx="705770" cy="307777"/>
              </a:xfrm>
              <a:prstGeom prst="rect">
                <a:avLst/>
              </a:prstGeom>
              <a:blipFill>
                <a:blip r:embed="rId5"/>
                <a:stretch>
                  <a:fillRect t="-4000" r="-526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D87A4A8-70B5-A1AA-7841-66493557C022}"/>
                  </a:ext>
                </a:extLst>
              </p:cNvPr>
              <p:cNvSpPr txBox="1"/>
              <p:nvPr/>
            </p:nvSpPr>
            <p:spPr>
              <a:xfrm>
                <a:off x="3547880" y="3938374"/>
                <a:ext cx="7102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14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14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D87A4A8-70B5-A1AA-7841-66493557C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880" y="3938374"/>
                <a:ext cx="710259" cy="307777"/>
              </a:xfrm>
              <a:prstGeom prst="rect">
                <a:avLst/>
              </a:prstGeom>
              <a:blipFill>
                <a:blip r:embed="rId6"/>
                <a:stretch>
                  <a:fillRect t="-4000" r="-350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FE47C9FB-5A20-28A9-88C5-972D444308B9}"/>
              </a:ext>
            </a:extLst>
          </p:cNvPr>
          <p:cNvSpPr/>
          <p:nvPr/>
        </p:nvSpPr>
        <p:spPr>
          <a:xfrm>
            <a:off x="5014685" y="2675366"/>
            <a:ext cx="449943" cy="1679833"/>
          </a:xfrm>
          <a:prstGeom prst="rect">
            <a:avLst/>
          </a:prstGeom>
          <a:noFill/>
          <a:ln w="38100">
            <a:solidFill>
              <a:srgbClr val="C40C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AE9BAA-9D4B-827A-B81D-945CC2640031}"/>
              </a:ext>
            </a:extLst>
          </p:cNvPr>
          <p:cNvSpPr txBox="1"/>
          <p:nvPr/>
        </p:nvSpPr>
        <p:spPr>
          <a:xfrm rot="16200000">
            <a:off x="4710870" y="335111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Raleway" pitchFamily="2" charset="77"/>
              </a:rPr>
              <a:t>softmax</a:t>
            </a:r>
            <a:endParaRPr lang="en-US" dirty="0">
              <a:latin typeface="Raleway" pitchFamily="2" charset="77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BFC6A60-F780-DA45-495C-11CB89AD8A38}"/>
              </a:ext>
            </a:extLst>
          </p:cNvPr>
          <p:cNvCxnSpPr>
            <a:cxnSpLocks/>
          </p:cNvCxnSpPr>
          <p:nvPr/>
        </p:nvCxnSpPr>
        <p:spPr>
          <a:xfrm>
            <a:off x="4258139" y="2930934"/>
            <a:ext cx="75654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ED72812-3A43-A757-6190-CC4A2A4C0DC8}"/>
              </a:ext>
            </a:extLst>
          </p:cNvPr>
          <p:cNvCxnSpPr>
            <a:cxnSpLocks/>
          </p:cNvCxnSpPr>
          <p:nvPr/>
        </p:nvCxnSpPr>
        <p:spPr>
          <a:xfrm>
            <a:off x="4258139" y="3305125"/>
            <a:ext cx="75654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C329829-E177-C443-D3B4-F6EB566D0EB2}"/>
              </a:ext>
            </a:extLst>
          </p:cNvPr>
          <p:cNvCxnSpPr>
            <a:cxnSpLocks/>
          </p:cNvCxnSpPr>
          <p:nvPr/>
        </p:nvCxnSpPr>
        <p:spPr>
          <a:xfrm>
            <a:off x="4258138" y="3709844"/>
            <a:ext cx="75654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E7BF182-42CD-36C3-B365-1E621F1BBEBB}"/>
              </a:ext>
            </a:extLst>
          </p:cNvPr>
          <p:cNvCxnSpPr>
            <a:cxnSpLocks/>
          </p:cNvCxnSpPr>
          <p:nvPr/>
        </p:nvCxnSpPr>
        <p:spPr>
          <a:xfrm>
            <a:off x="4258138" y="4113793"/>
            <a:ext cx="75654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4" name="Right Brace 63">
            <a:extLst>
              <a:ext uri="{FF2B5EF4-FFF2-40B4-BE49-F238E27FC236}">
                <a16:creationId xmlns:a16="http://schemas.microsoft.com/office/drawing/2014/main" id="{ECA27E5B-8A86-0B07-1110-C4682F0D7CD1}"/>
              </a:ext>
            </a:extLst>
          </p:cNvPr>
          <p:cNvSpPr/>
          <p:nvPr/>
        </p:nvSpPr>
        <p:spPr>
          <a:xfrm>
            <a:off x="6863621" y="2658018"/>
            <a:ext cx="573314" cy="1679833"/>
          </a:xfrm>
          <a:prstGeom prst="rightBrace">
            <a:avLst>
              <a:gd name="adj1" fmla="val 36181"/>
              <a:gd name="adj2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371B377-25CF-9350-3C4D-391B3335D2EB}"/>
              </a:ext>
            </a:extLst>
          </p:cNvPr>
          <p:cNvSpPr txBox="1"/>
          <p:nvPr/>
        </p:nvSpPr>
        <p:spPr>
          <a:xfrm>
            <a:off x="7436935" y="3275311"/>
            <a:ext cx="107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40C67"/>
                </a:solidFill>
                <a:latin typeface="Raleway" pitchFamily="2" charset="77"/>
              </a:rPr>
              <a:t>sum to 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126404E-E11F-244E-FBE6-828270456566}"/>
              </a:ext>
            </a:extLst>
          </p:cNvPr>
          <p:cNvSpPr/>
          <p:nvPr/>
        </p:nvSpPr>
        <p:spPr>
          <a:xfrm>
            <a:off x="6330219" y="2675366"/>
            <a:ext cx="449943" cy="1679833"/>
          </a:xfrm>
          <a:prstGeom prst="rect">
            <a:avLst/>
          </a:prstGeom>
          <a:noFill/>
          <a:ln w="38100">
            <a:solidFill>
              <a:srgbClr val="C40C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39A3D29-D9C2-7FBB-D65D-4F4439A72865}"/>
              </a:ext>
            </a:extLst>
          </p:cNvPr>
          <p:cNvSpPr/>
          <p:nvPr/>
        </p:nvSpPr>
        <p:spPr>
          <a:xfrm>
            <a:off x="6413675" y="2775761"/>
            <a:ext cx="283029" cy="2830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DD73A3C-4607-1B1C-4E2B-4D21FCEC3DF6}"/>
              </a:ext>
            </a:extLst>
          </p:cNvPr>
          <p:cNvSpPr/>
          <p:nvPr/>
        </p:nvSpPr>
        <p:spPr>
          <a:xfrm>
            <a:off x="6413674" y="3171275"/>
            <a:ext cx="283029" cy="2830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C515E9D-C0ED-1231-724D-901406CCDA1A}"/>
              </a:ext>
            </a:extLst>
          </p:cNvPr>
          <p:cNvSpPr/>
          <p:nvPr/>
        </p:nvSpPr>
        <p:spPr>
          <a:xfrm>
            <a:off x="6413674" y="3566789"/>
            <a:ext cx="283029" cy="2830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8026819-BFF1-C131-0252-615BD59345BB}"/>
              </a:ext>
            </a:extLst>
          </p:cNvPr>
          <p:cNvSpPr/>
          <p:nvPr/>
        </p:nvSpPr>
        <p:spPr>
          <a:xfrm>
            <a:off x="6413674" y="3966606"/>
            <a:ext cx="283029" cy="28302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50D9E74-480C-ABD1-E620-0727019CFAE3}"/>
              </a:ext>
            </a:extLst>
          </p:cNvPr>
          <p:cNvCxnSpPr>
            <a:cxnSpLocks/>
          </p:cNvCxnSpPr>
          <p:nvPr/>
        </p:nvCxnSpPr>
        <p:spPr>
          <a:xfrm>
            <a:off x="5519152" y="2930934"/>
            <a:ext cx="75654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98BBE43-4771-0434-1D64-596B77228CD1}"/>
              </a:ext>
            </a:extLst>
          </p:cNvPr>
          <p:cNvCxnSpPr>
            <a:cxnSpLocks/>
          </p:cNvCxnSpPr>
          <p:nvPr/>
        </p:nvCxnSpPr>
        <p:spPr>
          <a:xfrm>
            <a:off x="5519152" y="3305125"/>
            <a:ext cx="75654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C47022C-904C-5302-3D9E-E37A2AFCCDCB}"/>
              </a:ext>
            </a:extLst>
          </p:cNvPr>
          <p:cNvCxnSpPr>
            <a:cxnSpLocks/>
          </p:cNvCxnSpPr>
          <p:nvPr/>
        </p:nvCxnSpPr>
        <p:spPr>
          <a:xfrm>
            <a:off x="5519151" y="3709844"/>
            <a:ext cx="75654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C52991E-A608-5E90-E280-2365FE705C5C}"/>
              </a:ext>
            </a:extLst>
          </p:cNvPr>
          <p:cNvCxnSpPr>
            <a:cxnSpLocks/>
          </p:cNvCxnSpPr>
          <p:nvPr/>
        </p:nvCxnSpPr>
        <p:spPr>
          <a:xfrm>
            <a:off x="5519151" y="4113793"/>
            <a:ext cx="75654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0647BC3-3461-ADC9-839D-78AED306DA5B}"/>
                  </a:ext>
                </a:extLst>
              </p:cNvPr>
              <p:cNvSpPr txBox="1"/>
              <p:nvPr/>
            </p:nvSpPr>
            <p:spPr>
              <a:xfrm>
                <a:off x="6066263" y="2089499"/>
                <a:ext cx="10840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sz="1200" dirty="0"/>
                  <a:t>Output layer</a:t>
                </a:r>
                <a:br>
                  <a:rPr lang="en-US" sz="12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0647BC3-3461-ADC9-839D-78AED306D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263" y="2089499"/>
                <a:ext cx="1084015" cy="461665"/>
              </a:xfrm>
              <a:prstGeom prst="rect">
                <a:avLst/>
              </a:prstGeom>
              <a:blipFill>
                <a:blip r:embed="rId7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98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 animBg="1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51" grpId="0"/>
      <p:bldP spid="52" grpId="0"/>
      <p:bldP spid="53" grpId="0"/>
      <p:bldP spid="54" grpId="0"/>
      <p:bldP spid="55" grpId="0" animBg="1"/>
      <p:bldP spid="56" grpId="0"/>
      <p:bldP spid="64" grpId="0" animBg="1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5B8FA-2347-FF2D-E538-A09FFD86F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bag-of-words (CBOW)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4CA02-DB20-44F5-5719-96D5A497098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</a:rPr>
              <a:t>The continuous bag of words (CBOW) predicts a center word by given the context words. 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DECE84-2AA8-FDF8-81E4-5E9D93A43F0F}"/>
              </a:ext>
            </a:extLst>
          </p:cNvPr>
          <p:cNvSpPr/>
          <p:nvPr/>
        </p:nvSpPr>
        <p:spPr>
          <a:xfrm>
            <a:off x="1247911" y="2980228"/>
            <a:ext cx="552269" cy="3523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B93CAF-B028-B3FE-6DBC-4B59D30CBC4C}"/>
              </a:ext>
            </a:extLst>
          </p:cNvPr>
          <p:cNvSpPr/>
          <p:nvPr/>
        </p:nvSpPr>
        <p:spPr>
          <a:xfrm>
            <a:off x="1912134" y="2980228"/>
            <a:ext cx="552269" cy="3523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since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11E56C-F0CC-ED13-8954-27161B860825}"/>
              </a:ext>
            </a:extLst>
          </p:cNvPr>
          <p:cNvSpPr/>
          <p:nvPr/>
        </p:nvSpPr>
        <p:spPr>
          <a:xfrm>
            <a:off x="2576357" y="2980228"/>
            <a:ext cx="552269" cy="352338"/>
          </a:xfrm>
          <a:prstGeom prst="rect">
            <a:avLst/>
          </a:prstGeom>
          <a:solidFill>
            <a:srgbClr val="F7D6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C40C67"/>
                </a:solidFill>
              </a:rPr>
              <a:t>the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2A0B89-6361-A11B-F5BE-CFC46533C361}"/>
              </a:ext>
            </a:extLst>
          </p:cNvPr>
          <p:cNvSpPr/>
          <p:nvPr/>
        </p:nvSpPr>
        <p:spPr>
          <a:xfrm>
            <a:off x="3240580" y="2980228"/>
            <a:ext cx="552269" cy="352338"/>
          </a:xfrm>
          <a:prstGeom prst="rect">
            <a:avLst/>
          </a:prstGeom>
          <a:solidFill>
            <a:srgbClr val="F7D6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C40C67"/>
                </a:solidFill>
              </a:rPr>
              <a:t>man</a:t>
            </a:r>
            <a:endParaRPr lang="en-US" sz="1200" dirty="0">
              <a:solidFill>
                <a:srgbClr val="C40C67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0D2F97-335A-81B4-DE9B-5B9968D3D69C}"/>
              </a:ext>
            </a:extLst>
          </p:cNvPr>
          <p:cNvSpPr/>
          <p:nvPr/>
        </p:nvSpPr>
        <p:spPr>
          <a:xfrm>
            <a:off x="3904246" y="2980228"/>
            <a:ext cx="552269" cy="3523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C40C67"/>
                </a:solidFill>
              </a:rPr>
              <a:t>loves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154440-87D2-CE99-E268-D802B5F01697}"/>
              </a:ext>
            </a:extLst>
          </p:cNvPr>
          <p:cNvSpPr/>
          <p:nvPr/>
        </p:nvSpPr>
        <p:spPr>
          <a:xfrm>
            <a:off x="4567912" y="2980228"/>
            <a:ext cx="552269" cy="352338"/>
          </a:xfrm>
          <a:prstGeom prst="rect">
            <a:avLst/>
          </a:prstGeom>
          <a:solidFill>
            <a:srgbClr val="F7D6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C40C67"/>
                </a:solidFill>
              </a:rPr>
              <a:t>his</a:t>
            </a:r>
            <a:endParaRPr lang="en-US" sz="1200" dirty="0">
              <a:solidFill>
                <a:srgbClr val="C40C67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FFB1AD-A50F-3F80-5ACF-B9E4299E3062}"/>
              </a:ext>
            </a:extLst>
          </p:cNvPr>
          <p:cNvSpPr/>
          <p:nvPr/>
        </p:nvSpPr>
        <p:spPr>
          <a:xfrm>
            <a:off x="5231578" y="2980228"/>
            <a:ext cx="552269" cy="352338"/>
          </a:xfrm>
          <a:prstGeom prst="rect">
            <a:avLst/>
          </a:prstGeom>
          <a:solidFill>
            <a:srgbClr val="F7D6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C40C67"/>
                </a:solidFill>
              </a:rPr>
              <a:t>son</a:t>
            </a:r>
            <a:endParaRPr lang="en-US" sz="1200" dirty="0">
              <a:solidFill>
                <a:srgbClr val="C40C67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B05F15-67FB-419C-0ABA-834C92A07865}"/>
              </a:ext>
            </a:extLst>
          </p:cNvPr>
          <p:cNvSpPr/>
          <p:nvPr/>
        </p:nvSpPr>
        <p:spPr>
          <a:xfrm>
            <a:off x="5895244" y="2980228"/>
            <a:ext cx="552269" cy="3523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F6D2C2-4205-69D6-D433-BA3C1D2FE3C9}"/>
              </a:ext>
            </a:extLst>
          </p:cNvPr>
          <p:cNvSpPr/>
          <p:nvPr/>
        </p:nvSpPr>
        <p:spPr>
          <a:xfrm>
            <a:off x="6558910" y="2980228"/>
            <a:ext cx="591865" cy="3523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much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14F3F0-7A98-B6C6-6B3F-07D4D30BA82F}"/>
              </a:ext>
            </a:extLst>
          </p:cNvPr>
          <p:cNvSpPr/>
          <p:nvPr/>
        </p:nvSpPr>
        <p:spPr>
          <a:xfrm>
            <a:off x="7262172" y="2980228"/>
            <a:ext cx="552269" cy="3523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6" name="Curved Up Arrow 15">
            <a:extLst>
              <a:ext uri="{FF2B5EF4-FFF2-40B4-BE49-F238E27FC236}">
                <a16:creationId xmlns:a16="http://schemas.microsoft.com/office/drawing/2014/main" id="{70C76185-E890-E904-A205-03198512BABD}"/>
              </a:ext>
            </a:extLst>
          </p:cNvPr>
          <p:cNvSpPr/>
          <p:nvPr/>
        </p:nvSpPr>
        <p:spPr>
          <a:xfrm>
            <a:off x="3609404" y="3329076"/>
            <a:ext cx="564417" cy="352336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AC089F0-F01D-887E-6CF6-D199ABC497B5}"/>
                  </a:ext>
                </a:extLst>
              </p:cNvPr>
              <p:cNvSpPr txBox="1"/>
              <p:nvPr/>
            </p:nvSpPr>
            <p:spPr>
              <a:xfrm>
                <a:off x="4390145" y="3681591"/>
                <a:ext cx="6151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AC089F0-F01D-887E-6CF6-D199ABC49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145" y="3681591"/>
                <a:ext cx="615168" cy="261610"/>
              </a:xfrm>
              <a:prstGeom prst="rect">
                <a:avLst/>
              </a:prstGeom>
              <a:blipFill>
                <a:blip r:embed="rId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F320022-FDA3-5F29-9D01-07A5776E6AC2}"/>
                  </a:ext>
                </a:extLst>
              </p:cNvPr>
              <p:cNvSpPr txBox="1"/>
              <p:nvPr/>
            </p:nvSpPr>
            <p:spPr>
              <a:xfrm>
                <a:off x="3270743" y="3677204"/>
                <a:ext cx="6151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1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F320022-FDA3-5F29-9D01-07A5776E6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743" y="3677204"/>
                <a:ext cx="615168" cy="261610"/>
              </a:xfrm>
              <a:prstGeom prst="rect">
                <a:avLst/>
              </a:prstGeom>
              <a:blipFill>
                <a:blip r:embed="rId3"/>
                <a:stretch>
                  <a:fillRect r="-204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290982-3F6A-8D6F-9B39-CD13355212A2}"/>
                  </a:ext>
                </a:extLst>
              </p:cNvPr>
              <p:cNvSpPr txBox="1"/>
              <p:nvPr/>
            </p:nvSpPr>
            <p:spPr>
              <a:xfrm>
                <a:off x="5791455" y="2323604"/>
                <a:ext cx="22346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𝑙𝑜𝑣𝑒</m:t>
                      </m:r>
                      <m:r>
                        <a:rPr lang="en-US" sz="14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𝑚𝑎𝑛</m:t>
                      </m:r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h𝑖𝑠</m:t>
                      </m:r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𝑠𝑜𝑛</m:t>
                      </m:r>
                      <m:r>
                        <a:rPr lang="en-US" sz="14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290982-3F6A-8D6F-9B39-CD1335521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455" y="2323604"/>
                <a:ext cx="2234651" cy="307777"/>
              </a:xfrm>
              <a:prstGeom prst="rect">
                <a:avLst/>
              </a:prstGeom>
              <a:blipFill>
                <a:blip r:embed="rId4"/>
                <a:stretch>
                  <a:fillRect t="-3846" r="-1130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718E0D0-9DB0-5D8E-43C8-5CE30EDEFC23}"/>
                  </a:ext>
                </a:extLst>
              </p:cNvPr>
              <p:cNvSpPr txBox="1"/>
              <p:nvPr/>
            </p:nvSpPr>
            <p:spPr>
              <a:xfrm>
                <a:off x="3177681" y="2167410"/>
                <a:ext cx="6151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1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718E0D0-9DB0-5D8E-43C8-5CE30EDEF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681" y="2167410"/>
                <a:ext cx="615168" cy="261610"/>
              </a:xfrm>
              <a:prstGeom prst="rect">
                <a:avLst/>
              </a:prstGeom>
              <a:blipFill>
                <a:blip r:embed="rId5"/>
                <a:stretch>
                  <a:fillRect r="-204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urved Up Arrow 24">
            <a:extLst>
              <a:ext uri="{FF2B5EF4-FFF2-40B4-BE49-F238E27FC236}">
                <a16:creationId xmlns:a16="http://schemas.microsoft.com/office/drawing/2014/main" id="{D294FED8-3686-CF77-EC5E-01E3034AC8EA}"/>
              </a:ext>
            </a:extLst>
          </p:cNvPr>
          <p:cNvSpPr/>
          <p:nvPr/>
        </p:nvSpPr>
        <p:spPr>
          <a:xfrm flipH="1">
            <a:off x="4235976" y="3324868"/>
            <a:ext cx="552269" cy="352336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Up Arrow 25">
            <a:extLst>
              <a:ext uri="{FF2B5EF4-FFF2-40B4-BE49-F238E27FC236}">
                <a16:creationId xmlns:a16="http://schemas.microsoft.com/office/drawing/2014/main" id="{E7E6768E-F8B3-9410-E8E2-BAB85E8D2A8C}"/>
              </a:ext>
            </a:extLst>
          </p:cNvPr>
          <p:cNvSpPr/>
          <p:nvPr/>
        </p:nvSpPr>
        <p:spPr>
          <a:xfrm rot="10800000" flipH="1">
            <a:off x="2885590" y="2489642"/>
            <a:ext cx="1288232" cy="487276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Up Arrow 26">
            <a:extLst>
              <a:ext uri="{FF2B5EF4-FFF2-40B4-BE49-F238E27FC236}">
                <a16:creationId xmlns:a16="http://schemas.microsoft.com/office/drawing/2014/main" id="{A2AA48D5-06AF-6DE8-F8B0-0C2BE485A436}"/>
              </a:ext>
            </a:extLst>
          </p:cNvPr>
          <p:cNvSpPr/>
          <p:nvPr/>
        </p:nvSpPr>
        <p:spPr>
          <a:xfrm rot="10800000">
            <a:off x="4217528" y="2489642"/>
            <a:ext cx="1309485" cy="487276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E6FCBC-D6D1-7238-0D02-365082B7A9EC}"/>
              </a:ext>
            </a:extLst>
          </p:cNvPr>
          <p:cNvSpPr txBox="1"/>
          <p:nvPr/>
        </p:nvSpPr>
        <p:spPr>
          <a:xfrm>
            <a:off x="1149789" y="4298848"/>
            <a:ext cx="6378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40C67"/>
                </a:solidFill>
              </a:rPr>
              <a:t>Same assumption: </a:t>
            </a:r>
          </a:p>
          <a:p>
            <a:endParaRPr lang="en-US" sz="1600" dirty="0">
              <a:solidFill>
                <a:srgbClr val="C40C67"/>
              </a:solidFill>
            </a:endParaRPr>
          </a:p>
          <a:p>
            <a:r>
              <a:rPr lang="en-US" sz="1600" dirty="0">
                <a:solidFill>
                  <a:srgbClr val="C40C67"/>
                </a:solidFill>
              </a:rPr>
              <a:t>1. Each window is identically and independently distributed sample.</a:t>
            </a:r>
          </a:p>
          <a:p>
            <a:endParaRPr lang="en-US" sz="1600" dirty="0">
              <a:solidFill>
                <a:srgbClr val="C40C67"/>
              </a:solidFill>
            </a:endParaRPr>
          </a:p>
          <a:p>
            <a:r>
              <a:rPr lang="en-US" sz="1600" dirty="0">
                <a:solidFill>
                  <a:srgbClr val="C40C67"/>
                </a:solidFill>
              </a:rPr>
              <a:t>2. Characterize each of the context words in the same way regardless of its position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8622F6B-F754-EFD2-A810-00633EDCAD95}"/>
                  </a:ext>
                </a:extLst>
              </p:cNvPr>
              <p:cNvSpPr txBox="1"/>
              <p:nvPr/>
            </p:nvSpPr>
            <p:spPr>
              <a:xfrm>
                <a:off x="4697729" y="2167410"/>
                <a:ext cx="6151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1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8622F6B-F754-EFD2-A810-00633EDCA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729" y="2167410"/>
                <a:ext cx="615168" cy="261610"/>
              </a:xfrm>
              <a:prstGeom prst="rect">
                <a:avLst/>
              </a:prstGeom>
              <a:blipFill>
                <a:blip r:embed="rId6"/>
                <a:stretch>
                  <a:fillRect r="-204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88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8" grpId="0"/>
      <p:bldP spid="19" grpId="0"/>
      <p:bldP spid="20" grpId="0"/>
      <p:bldP spid="21" grpId="0"/>
      <p:bldP spid="25" grpId="0" animBg="1"/>
      <p:bldP spid="26" grpId="0" animBg="1"/>
      <p:bldP spid="27" grpId="0" animBg="1"/>
      <p:bldP spid="28" grpId="0"/>
      <p:bldP spid="2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AA6F0-58FF-5699-1DDD-1460A5E73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90CC5-A6A9-EBFF-76C2-03C3AA2BD928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514346" marR="0" lvl="1" indent="-342900" algn="l" defTabSz="685783" rtl="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900"/>
                  </a:spcAft>
                  <a:buClr>
                    <a:srgbClr val="C40C67"/>
                  </a:buClr>
                  <a:buSzPct val="120000"/>
                  <a:buFont typeface="Courier New" panose="02070309020205020404" pitchFamily="49" charset="0"/>
                  <a:buChar char="o"/>
                  <a:tabLst/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CBo</a:t>
                </a:r>
                <a:r>
                  <a:rPr lang="en-US" sz="1400" dirty="0" err="1">
                    <a:solidFill>
                      <a:srgbClr val="000000"/>
                    </a:solidFill>
                  </a:rPr>
                  <a:t>w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loss function</a:t>
                </a:r>
              </a:p>
              <a:p>
                <a:pPr marL="857237" lvl="2" indent="-34290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SzPct val="120000"/>
                  <a:buFont typeface="Courier New" panose="02070309020205020404" pitchFamily="49" charset="0"/>
                  <a:buChar char="o"/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Minimize the negative log likelihood (NLL) of the parameters.</a:t>
                </a:r>
              </a:p>
              <a:p>
                <a:pPr marL="857237" lvl="2" indent="-34290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SzPct val="120000"/>
                  <a:buFont typeface="Courier New" panose="02070309020205020404" pitchFamily="49" charset="0"/>
                  <a:buChar char="o"/>
                  <a:defRPr/>
                </a:pPr>
                <a:endParaRPr lang="en-US" sz="1400" dirty="0">
                  <a:solidFill>
                    <a:srgbClr val="000000"/>
                  </a:solidFill>
                </a:endParaRPr>
              </a:p>
              <a:p>
                <a:pPr marL="857237" lvl="2" indent="-342900">
                  <a:lnSpc>
                    <a:spcPct val="250000"/>
                  </a:lnSpc>
                  <a:spcBef>
                    <a:spcPts val="0"/>
                  </a:spcBef>
                  <a:buClr>
                    <a:srgbClr val="C40C67"/>
                  </a:buClr>
                  <a:buSzPct val="120000"/>
                  <a:buFont typeface="Courier New" panose="02070309020205020404" pitchFamily="49" charset="0"/>
                  <a:buChar char="o"/>
                  <a:defRPr/>
                </a:pP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𝑙𝑜𝑔</m:t>
                    </m:r>
                    <m:nary>
                      <m:naryPr>
                        <m:chr m:val="∏"/>
                        <m:ctrlPr>
                          <a:rPr lang="en-US" sz="1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,⋯,</m:t>
                            </m:r>
                            <m:sSub>
                              <m:sSubPr>
                                <m:ctrlP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,⋯,</m:t>
                            </m:r>
                            <m:sSub>
                              <m:sSubPr>
                                <m:ctrlP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br>
                  <a:rPr lang="en-US" sz="1400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r>
                  <a:rPr lang="en-US" sz="1400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ctrlP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  <m:sSub>
                          <m:sSubPr>
                            <m:ctrlP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,⋯,</m:t>
                            </m:r>
                            <m:sSub>
                              <m:sSubPr>
                                <m:ctrlP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,⋯,</m:t>
                            </m:r>
                            <m:sSub>
                              <m:sSubPr>
                                <m:ctrlP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1400" dirty="0">
                  <a:solidFill>
                    <a:srgbClr val="000000"/>
                  </a:solidFill>
                </a:endParaRPr>
              </a:p>
              <a:p>
                <a:pPr marL="857237" lvl="2" indent="-342900">
                  <a:lnSpc>
                    <a:spcPct val="150000"/>
                  </a:lnSpc>
                  <a:spcBef>
                    <a:spcPts val="0"/>
                  </a:spcBef>
                  <a:buClr>
                    <a:srgbClr val="C40C67"/>
                  </a:buClr>
                  <a:buSzPct val="120000"/>
                  <a:buFont typeface="Courier New" panose="02070309020205020404" pitchFamily="49" charset="0"/>
                  <a:buChar char="o"/>
                  <a:defRPr/>
                </a:pPr>
                <a:r>
                  <a:rPr lang="en-US" sz="1400" dirty="0">
                    <a:solidFill>
                      <a:srgbClr val="000000"/>
                    </a:solidFill>
                  </a:rPr>
                  <a:t>We need to define a structure on how do we to output this probability for Center word by given the context words.</a:t>
                </a:r>
              </a:p>
              <a:p>
                <a:pPr marL="857237" lvl="2" indent="-342900">
                  <a:lnSpc>
                    <a:spcPct val="140000"/>
                  </a:lnSpc>
                  <a:spcBef>
                    <a:spcPts val="0"/>
                  </a:spcBef>
                  <a:buClr>
                    <a:srgbClr val="C40C67"/>
                  </a:buClr>
                  <a:buSzPct val="120000"/>
                  <a:buFont typeface="Courier New" panose="02070309020205020404" pitchFamily="49" charset="0"/>
                  <a:buChar char="o"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90CC5-A6A9-EBFF-76C2-03C3AA2BD9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6CEA493F-B291-0D16-9835-0449E112FB8A}"/>
              </a:ext>
            </a:extLst>
          </p:cNvPr>
          <p:cNvSpPr/>
          <p:nvPr/>
        </p:nvSpPr>
        <p:spPr>
          <a:xfrm rot="16200000">
            <a:off x="4268096" y="1803094"/>
            <a:ext cx="269323" cy="2464998"/>
          </a:xfrm>
          <a:prstGeom prst="rightBrace">
            <a:avLst>
              <a:gd name="adj1" fmla="val 55708"/>
              <a:gd name="adj2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7D899-C3D1-1B87-1E1A-9E21FE25C25B}"/>
              </a:ext>
            </a:extLst>
          </p:cNvPr>
          <p:cNvSpPr txBox="1"/>
          <p:nvPr/>
        </p:nvSpPr>
        <p:spPr>
          <a:xfrm>
            <a:off x="1860698" y="2758594"/>
            <a:ext cx="990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40C67"/>
                </a:solidFill>
              </a:rPr>
              <a:t>center word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1DF3F-0B8C-9EDB-0A12-BB14D272FA72}"/>
              </a:ext>
            </a:extLst>
          </p:cNvPr>
          <p:cNvSpPr txBox="1"/>
          <p:nvPr/>
        </p:nvSpPr>
        <p:spPr>
          <a:xfrm>
            <a:off x="3907525" y="2620094"/>
            <a:ext cx="1136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40C67"/>
                </a:solidFill>
              </a:rPr>
              <a:t>context words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7F6B45D-6794-D39A-BBB1-AE66F6844435}"/>
              </a:ext>
            </a:extLst>
          </p:cNvPr>
          <p:cNvCxnSpPr/>
          <p:nvPr/>
        </p:nvCxnSpPr>
        <p:spPr>
          <a:xfrm>
            <a:off x="2787426" y="2981523"/>
            <a:ext cx="223284" cy="2392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12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561AA-A9D1-4092-BE71-9F3587C7F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Structure of CBOW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12BE0-EAD0-EB6D-E986-C09A3D0F77D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857237" lvl="2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solidFill>
                  <a:srgbClr val="000000"/>
                </a:solidFill>
              </a:rPr>
              <a:t>To take the dot product between the center word embedding (u</a:t>
            </a:r>
            <a:r>
              <a:rPr lang="en-US" sz="1400" baseline="-25000" dirty="0">
                <a:solidFill>
                  <a:srgbClr val="000000"/>
                </a:solidFill>
              </a:rPr>
              <a:t>c</a:t>
            </a:r>
            <a:r>
              <a:rPr lang="en-US" sz="1400" dirty="0">
                <a:solidFill>
                  <a:srgbClr val="000000"/>
                </a:solidFill>
              </a:rPr>
              <a:t>) and context words embedding (V</a:t>
            </a:r>
            <a:r>
              <a:rPr lang="en-US" sz="1400" baseline="-25000" dirty="0">
                <a:solidFill>
                  <a:srgbClr val="000000"/>
                </a:solidFill>
              </a:rPr>
              <a:t>o</a:t>
            </a:r>
            <a:r>
              <a:rPr lang="en-US" sz="1400" dirty="0">
                <a:solidFill>
                  <a:srgbClr val="000000"/>
                </a:solidFill>
              </a:rPr>
              <a:t>)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solidFill>
                  <a:srgbClr val="000000"/>
                </a:solidFill>
              </a:rPr>
              <a:t>For CBOW, it is common to use the context vectors as our word embeddings 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(denoted as v for CBOW)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900672-E868-45CE-C57B-FA248AA99116}"/>
                  </a:ext>
                </a:extLst>
              </p:cNvPr>
              <p:cNvSpPr txBox="1"/>
              <p:nvPr/>
            </p:nvSpPr>
            <p:spPr>
              <a:xfrm>
                <a:off x="1269999" y="2499267"/>
                <a:ext cx="55541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e>
                          <m:sSub>
                            <m:sSubPr>
                              <m:ctrlP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800" b="0" i="1" baseline="-2500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800" b="0" i="1" baseline="-2500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,⋯,</m:t>
                          </m:r>
                          <m:r>
                            <a:rPr lang="en-US" sz="1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800" b="0" i="1" baseline="-2500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baseline="-2500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900672-E868-45CE-C57B-FA248AA99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999" y="2499267"/>
                <a:ext cx="5554133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C2849A-D066-9746-E813-B6CC6EDC56AC}"/>
                  </a:ext>
                </a:extLst>
              </p:cNvPr>
              <p:cNvSpPr txBox="1"/>
              <p:nvPr/>
            </p:nvSpPr>
            <p:spPr>
              <a:xfrm>
                <a:off x="1354667" y="2944241"/>
                <a:ext cx="4572000" cy="1013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  <m:acc>
                              <m:accPr>
                                <m:chr m:val="⃗"/>
                                <m:ctrlP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⋅(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+⋯+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  <m:acc>
                                  <m:accPr>
                                    <m:chr m:val="⃗"/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2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⋅(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  <m:r>
                                      <a:rPr lang="en-US" sz="24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  <m:r>
                                      <a:rPr lang="en-US" sz="24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  <m:r>
                                      <a:rPr lang="en-US" sz="24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+⋯+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  <m:r>
                                      <a:rPr lang="en-US" sz="24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sz="2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C2849A-D066-9746-E813-B6CC6EDC5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667" y="2944241"/>
                <a:ext cx="4572000" cy="1013867"/>
              </a:xfrm>
              <a:prstGeom prst="rect">
                <a:avLst/>
              </a:prstGeom>
              <a:blipFill>
                <a:blip r:embed="rId3"/>
                <a:stretch>
                  <a:fillRect l="-2493" b="-5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11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3FD37-2519-A566-CBD9-8CB8776D0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CBOW Example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2563B13-4C89-225B-9F44-585B981D9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464891"/>
              </p:ext>
            </p:extLst>
          </p:nvPr>
        </p:nvGraphicFramePr>
        <p:xfrm>
          <a:off x="1410935" y="1757437"/>
          <a:ext cx="775336" cy="2032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89268">
                  <a:extLst>
                    <a:ext uri="{9D8B030D-6E8A-4147-A177-3AD203B41FA5}">
                      <a16:colId xmlns:a16="http://schemas.microsoft.com/office/drawing/2014/main" val="1942916356"/>
                    </a:ext>
                  </a:extLst>
                </a:gridCol>
                <a:gridCol w="286068">
                  <a:extLst>
                    <a:ext uri="{9D8B030D-6E8A-4147-A177-3AD203B41FA5}">
                      <a16:colId xmlns:a16="http://schemas.microsoft.com/office/drawing/2014/main" val="279262748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r>
                        <a:rPr lang="en-US" sz="1000" dirty="0"/>
                        <a:t>cat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63313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000" dirty="0"/>
                        <a:t>sit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76508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000" dirty="0"/>
                        <a:t>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76215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000" dirty="0"/>
                        <a:t>mats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6676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DBBA146-3823-3533-5435-FCC3A2C6CD84}"/>
                  </a:ext>
                </a:extLst>
              </p:cNvPr>
              <p:cNvSpPr/>
              <p:nvPr/>
            </p:nvSpPr>
            <p:spPr>
              <a:xfrm>
                <a:off x="3607266" y="2860630"/>
                <a:ext cx="696286" cy="696286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DBBA146-3823-3533-5435-FCC3A2C6CD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266" y="2860630"/>
                <a:ext cx="696286" cy="69628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85FEEC8-9BD6-6C51-359E-31730EC77A13}"/>
                  </a:ext>
                </a:extLst>
              </p:cNvPr>
              <p:cNvSpPr/>
              <p:nvPr/>
            </p:nvSpPr>
            <p:spPr>
              <a:xfrm>
                <a:off x="3617152" y="4288157"/>
                <a:ext cx="696286" cy="696286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85FEEC8-9BD6-6C51-359E-31730EC77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152" y="4288157"/>
                <a:ext cx="696286" cy="69628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0100BE-6E7D-3A32-D74A-1C7743BFAEC8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2178145" y="1971397"/>
            <a:ext cx="1429121" cy="1237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AB095B-DB10-3A15-0204-99D253D7F09E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2178145" y="2527677"/>
            <a:ext cx="1429121" cy="681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AE8446-AC59-6F04-1265-201556F7FB2B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2178145" y="3042297"/>
            <a:ext cx="1429121" cy="166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87AEF8-3052-AB3E-826A-DA236CB8B11D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2178145" y="3208773"/>
            <a:ext cx="1429121" cy="332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A4CF1F7-BF2F-38DE-D9F0-7FFA01A3F854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2188031" y="2527677"/>
            <a:ext cx="1429121" cy="2108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A0D2D8F-0CEC-A273-61ED-A2F8F3EE2FB4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2168259" y="1971397"/>
            <a:ext cx="1448893" cy="2664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CF2965-5FF5-57D7-F1BF-77BFA2A7F28D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2173950" y="3042297"/>
            <a:ext cx="1443202" cy="1594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BB5326F-28D5-954E-AFC9-C897F2DF6D7B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2180991" y="3541726"/>
            <a:ext cx="1436161" cy="1094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A121516-7F5B-B287-499D-053923B58A81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2168259" y="4636300"/>
            <a:ext cx="1448893" cy="376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552F538-A4A1-775C-2868-DF2358CF33A7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2159870" y="4446149"/>
            <a:ext cx="1457282" cy="190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5F61EBB-A2E9-9246-BAB1-19B1A8FF6439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2164739" y="4636300"/>
            <a:ext cx="1452413" cy="900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896E5AE-1359-BB4B-4648-675E2965603C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2149984" y="4636300"/>
            <a:ext cx="1467168" cy="1352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399FFB4F-978A-4708-7240-5AAC2094B12D}"/>
              </a:ext>
            </a:extLst>
          </p:cNvPr>
          <p:cNvSpPr txBox="1"/>
          <p:nvPr/>
        </p:nvSpPr>
        <p:spPr>
          <a:xfrm>
            <a:off x="176081" y="2808663"/>
            <a:ext cx="1193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one hot encoding of “cat”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177BE6B-96E3-A499-B416-C2836B4EA0C7}"/>
              </a:ext>
            </a:extLst>
          </p:cNvPr>
          <p:cNvSpPr txBox="1"/>
          <p:nvPr/>
        </p:nvSpPr>
        <p:spPr>
          <a:xfrm>
            <a:off x="176081" y="5017601"/>
            <a:ext cx="1193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one hot encoding of “on”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5A9DA6-0D18-51C5-C561-27E6821551D7}"/>
                  </a:ext>
                </a:extLst>
              </p:cNvPr>
              <p:cNvSpPr txBox="1"/>
              <p:nvPr/>
            </p:nvSpPr>
            <p:spPr>
              <a:xfrm>
                <a:off x="3463556" y="2493361"/>
                <a:ext cx="1518364" cy="384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0" i="1" dirty="0" smtClean="0">
                              <a:latin typeface="Cambria Math" panose="02040503050406030204" pitchFamily="18" charset="0"/>
                            </a:rPr>
                            <m:t>0.38+(</m:t>
                          </m:r>
                          <m:r>
                            <a:rPr lang="en-US" sz="1000" i="1" dirty="0" smtClean="0">
                              <a:latin typeface="Cambria Math" panose="02040503050406030204" pitchFamily="18" charset="0"/>
                            </a:rPr>
                            <m:t>−0.11</m:t>
                          </m:r>
                          <m:r>
                            <a:rPr lang="en-US" sz="10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0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000" b="0" i="1" dirty="0" smtClean="0">
                          <a:latin typeface="Cambria Math" panose="02040503050406030204" pitchFamily="18" charset="0"/>
                        </a:rPr>
                        <m:t>=0.135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5A9DA6-0D18-51C5-C561-27E682155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556" y="2493361"/>
                <a:ext cx="1518364" cy="3844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F7D8323-CC72-A773-EDB3-5C6838AA9F3D}"/>
                  </a:ext>
                </a:extLst>
              </p:cNvPr>
              <p:cNvSpPr txBox="1"/>
              <p:nvPr/>
            </p:nvSpPr>
            <p:spPr>
              <a:xfrm>
                <a:off x="3463556" y="5019630"/>
                <a:ext cx="1175322" cy="3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dirty="0" smtClean="0">
                              <a:latin typeface="Cambria Math" panose="02040503050406030204" pitchFamily="18" charset="0"/>
                            </a:rPr>
                            <m:t>0.42+0.1</m:t>
                          </m:r>
                        </m:num>
                        <m:den>
                          <m:r>
                            <a:rPr lang="en-US" sz="10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000" b="0" i="1" dirty="0" smtClean="0">
                          <a:latin typeface="Cambria Math" panose="02040503050406030204" pitchFamily="18" charset="0"/>
                        </a:rPr>
                        <m:t>=0.26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F7D8323-CC72-A773-EDB3-5C6838AA9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556" y="5019630"/>
                <a:ext cx="1175322" cy="3804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8AD0E81-5032-65BD-F7EC-8671316B1EE7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2154179" y="3208773"/>
            <a:ext cx="1453087" cy="18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454843E-132E-6100-94C8-17E453AF44A5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2145790" y="3208773"/>
            <a:ext cx="1461476" cy="1237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AF77564-1B4F-4A90-140D-7A2417F79FBA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2150659" y="3208773"/>
            <a:ext cx="1456607" cy="2327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0F31CD6-4F80-52A8-7428-5CA0D4038E40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2135904" y="3208773"/>
            <a:ext cx="1471362" cy="27795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6DB6086-9206-C317-9978-19CE666B58D5}"/>
                  </a:ext>
                </a:extLst>
              </p:cNvPr>
              <p:cNvSpPr txBox="1"/>
              <p:nvPr/>
            </p:nvSpPr>
            <p:spPr>
              <a:xfrm>
                <a:off x="3965295" y="1772277"/>
                <a:ext cx="2218430" cy="374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1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110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1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i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sz="1100" i="0">
                                    <a:latin typeface="Cambria Math" panose="02040503050406030204" pitchFamily="18" charset="0"/>
                                  </a:rPr>
                                  <m:t>−0.3</m:t>
                                </m:r>
                              </m:e>
                              <m:e>
                                <m:r>
                                  <a:rPr lang="en-US" sz="1100" i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en-US" sz="1100" i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i="0">
                                    <a:latin typeface="Cambria Math" panose="02040503050406030204" pitchFamily="18" charset="0"/>
                                  </a:rPr>
                                  <m:t>−0.1</m:t>
                                </m:r>
                              </m:e>
                              <m:e>
                                <m:r>
                                  <a:rPr lang="en-US" sz="1100" i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1100" i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sz="1100" i="0"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6DB6086-9206-C317-9978-19CE666B5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295" y="1772277"/>
                <a:ext cx="2218430" cy="374590"/>
              </a:xfrm>
              <a:prstGeom prst="rect">
                <a:avLst/>
              </a:prstGeom>
              <a:blipFill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414F607-3C68-79A4-69A0-0A9BA445154A}"/>
                  </a:ext>
                </a:extLst>
              </p:cNvPr>
              <p:cNvSpPr txBox="1"/>
              <p:nvPr/>
            </p:nvSpPr>
            <p:spPr>
              <a:xfrm>
                <a:off x="1423281" y="1619720"/>
                <a:ext cx="3677075" cy="7159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1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i="0">
                                    <a:latin typeface="Cambria Math" panose="02040503050406030204" pitchFamily="18" charset="0"/>
                                  </a:rPr>
                                  <m:t>0.38</m:t>
                                </m:r>
                              </m:e>
                              <m:e>
                                <m:r>
                                  <a:rPr lang="en-US" sz="1100" i="0">
                                    <a:latin typeface="Cambria Math" panose="02040503050406030204" pitchFamily="18" charset="0"/>
                                  </a:rPr>
                                  <m:t>0.42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i="0">
                                    <a:latin typeface="Cambria Math" panose="02040503050406030204" pitchFamily="18" charset="0"/>
                                  </a:rPr>
                                  <m:t>−0.12</m:t>
                                </m:r>
                              </m:e>
                              <m:e>
                                <m:r>
                                  <a:rPr lang="en-US" sz="1100" i="0">
                                    <a:latin typeface="Cambria Math" panose="02040503050406030204" pitchFamily="18" charset="0"/>
                                  </a:rPr>
                                  <m:t>0.46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i="0">
                                    <a:latin typeface="Cambria Math" panose="02040503050406030204" pitchFamily="18" charset="0"/>
                                  </a:rPr>
                                  <m:t>−0.11</m:t>
                                </m:r>
                              </m:e>
                              <m:e>
                                <m:r>
                                  <a:rPr lang="en-US" sz="1100" i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i="0">
                                    <a:latin typeface="Cambria Math" panose="02040503050406030204" pitchFamily="18" charset="0"/>
                                  </a:rPr>
                                  <m:t>−0.24</m:t>
                                </m:r>
                              </m:e>
                              <m:e>
                                <m:r>
                                  <a:rPr lang="en-US" sz="1100" i="0">
                                    <a:latin typeface="Cambria Math" panose="02040503050406030204" pitchFamily="18" charset="0"/>
                                  </a:rPr>
                                  <m:t>0.29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414F607-3C68-79A4-69A0-0A9BA4451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281" y="1619720"/>
                <a:ext cx="3677075" cy="7159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F071C24-69BB-C69D-508E-30A07825C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892104"/>
              </p:ext>
            </p:extLst>
          </p:nvPr>
        </p:nvGraphicFramePr>
        <p:xfrm>
          <a:off x="5455335" y="2897717"/>
          <a:ext cx="1075373" cy="2032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89268">
                  <a:extLst>
                    <a:ext uri="{9D8B030D-6E8A-4147-A177-3AD203B41FA5}">
                      <a16:colId xmlns:a16="http://schemas.microsoft.com/office/drawing/2014/main" val="1942916356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279262748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r>
                        <a:rPr lang="en-US" sz="1000" dirty="0"/>
                        <a:t>cat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63313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000" dirty="0"/>
                        <a:t>sit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0.0895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76508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000" dirty="0"/>
                        <a:t>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0.0655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76215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000" dirty="0"/>
                        <a:t>mats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0.002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667647"/>
                  </a:ext>
                </a:extLst>
              </a:tr>
            </a:tbl>
          </a:graphicData>
        </a:graphic>
      </p:graphicFrame>
      <p:pic>
        <p:nvPicPr>
          <p:cNvPr id="92" name="Picture 91">
            <a:extLst>
              <a:ext uri="{FF2B5EF4-FFF2-40B4-BE49-F238E27FC236}">
                <a16:creationId xmlns:a16="http://schemas.microsoft.com/office/drawing/2014/main" id="{B82A52B4-7D99-579C-57F3-41D80D1C91F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3744" y="3429786"/>
            <a:ext cx="812083" cy="819024"/>
          </a:xfrm>
          <a:prstGeom prst="rect">
            <a:avLst/>
          </a:prstGeom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BE2C239-A186-E594-B118-23586CEB6E47}"/>
              </a:ext>
            </a:extLst>
          </p:cNvPr>
          <p:cNvCxnSpPr>
            <a:cxnSpLocks/>
            <a:stCxn id="11" idx="6"/>
          </p:cNvCxnSpPr>
          <p:nvPr/>
        </p:nvCxnSpPr>
        <p:spPr>
          <a:xfrm flipV="1">
            <a:off x="4303552" y="3125535"/>
            <a:ext cx="1141898" cy="83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BE792A8-70AE-FC74-FE72-FEE3EFCDBBE1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4303552" y="3208773"/>
            <a:ext cx="1141898" cy="417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88056FE-8BA1-8BD4-36BD-22FA9E743E66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4303552" y="3208773"/>
            <a:ext cx="1141898" cy="942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A789CB3-313F-E999-C3AA-F787955D5580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4303552" y="3208773"/>
            <a:ext cx="1151784" cy="1427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1BD4648-DFAC-C0D8-42A5-C70B86B3836F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4313438" y="3191134"/>
            <a:ext cx="1141898" cy="1445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49A8B2E1-0637-C21D-A42E-5B9C2A65CBEB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4313438" y="3692212"/>
            <a:ext cx="1141898" cy="944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F191E33-D2D1-0C27-CFD5-D8E4E29C1A23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4313438" y="4217157"/>
            <a:ext cx="1141898" cy="419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D64B613A-8FEA-0E38-0167-AF15D922E31C}"/>
              </a:ext>
            </a:extLst>
          </p:cNvPr>
          <p:cNvCxnSpPr>
            <a:cxnSpLocks/>
            <a:stCxn id="12" idx="6"/>
          </p:cNvCxnSpPr>
          <p:nvPr/>
        </p:nvCxnSpPr>
        <p:spPr>
          <a:xfrm>
            <a:off x="4313438" y="4636300"/>
            <a:ext cx="1151784" cy="65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7" name="Table 116">
            <a:extLst>
              <a:ext uri="{FF2B5EF4-FFF2-40B4-BE49-F238E27FC236}">
                <a16:creationId xmlns:a16="http://schemas.microsoft.com/office/drawing/2014/main" id="{EF076AAC-5661-7841-4DFF-B9D4F4CA4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23613"/>
              </p:ext>
            </p:extLst>
          </p:nvPr>
        </p:nvGraphicFramePr>
        <p:xfrm>
          <a:off x="7892546" y="2897717"/>
          <a:ext cx="1075373" cy="2032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89268">
                  <a:extLst>
                    <a:ext uri="{9D8B030D-6E8A-4147-A177-3AD203B41FA5}">
                      <a16:colId xmlns:a16="http://schemas.microsoft.com/office/drawing/2014/main" val="1942916356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279262748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r>
                        <a:rPr lang="en-US" sz="1000" dirty="0"/>
                        <a:t>cat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0.2404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63313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000" dirty="0"/>
                        <a:t>sit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0.2626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76508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000" dirty="0"/>
                        <a:t>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0.2564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76215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000" dirty="0"/>
                        <a:t>mats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0.2406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667647"/>
                  </a:ext>
                </a:extLst>
              </a:tr>
            </a:tbl>
          </a:graphicData>
        </a:graphic>
      </p:graphicFrame>
      <p:graphicFrame>
        <p:nvGraphicFramePr>
          <p:cNvPr id="118" name="Table 117">
            <a:extLst>
              <a:ext uri="{FF2B5EF4-FFF2-40B4-BE49-F238E27FC236}">
                <a16:creationId xmlns:a16="http://schemas.microsoft.com/office/drawing/2014/main" id="{CCFF6139-6BF4-6EEE-DD23-0DBA1A9F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20919"/>
              </p:ext>
            </p:extLst>
          </p:nvPr>
        </p:nvGraphicFramePr>
        <p:xfrm>
          <a:off x="1360567" y="4259478"/>
          <a:ext cx="775336" cy="2032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89268">
                  <a:extLst>
                    <a:ext uri="{9D8B030D-6E8A-4147-A177-3AD203B41FA5}">
                      <a16:colId xmlns:a16="http://schemas.microsoft.com/office/drawing/2014/main" val="1942916356"/>
                    </a:ext>
                  </a:extLst>
                </a:gridCol>
                <a:gridCol w="286068">
                  <a:extLst>
                    <a:ext uri="{9D8B030D-6E8A-4147-A177-3AD203B41FA5}">
                      <a16:colId xmlns:a16="http://schemas.microsoft.com/office/drawing/2014/main" val="279262748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r>
                        <a:rPr lang="en-US" sz="1000" dirty="0"/>
                        <a:t>cat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63313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000" dirty="0"/>
                        <a:t>sit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76508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000" dirty="0"/>
                        <a:t>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76215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000" dirty="0"/>
                        <a:t>mats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667647"/>
                  </a:ext>
                </a:extLst>
              </a:tr>
            </a:tbl>
          </a:graphicData>
        </a:graphic>
      </p:graphicFrame>
      <p:sp>
        <p:nvSpPr>
          <p:cNvPr id="119" name="Right Arrow 118">
            <a:extLst>
              <a:ext uri="{FF2B5EF4-FFF2-40B4-BE49-F238E27FC236}">
                <a16:creationId xmlns:a16="http://schemas.microsoft.com/office/drawing/2014/main" id="{F6B406E0-C1CA-7B8D-353B-C7FE991A1167}"/>
              </a:ext>
            </a:extLst>
          </p:cNvPr>
          <p:cNvSpPr/>
          <p:nvPr/>
        </p:nvSpPr>
        <p:spPr>
          <a:xfrm>
            <a:off x="6618329" y="3771082"/>
            <a:ext cx="198845" cy="2612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>
            <a:extLst>
              <a:ext uri="{FF2B5EF4-FFF2-40B4-BE49-F238E27FC236}">
                <a16:creationId xmlns:a16="http://schemas.microsoft.com/office/drawing/2014/main" id="{6B85CB22-C109-3010-D113-5E0F1B8816C1}"/>
              </a:ext>
            </a:extLst>
          </p:cNvPr>
          <p:cNvSpPr/>
          <p:nvPr/>
        </p:nvSpPr>
        <p:spPr>
          <a:xfrm>
            <a:off x="7696099" y="3768299"/>
            <a:ext cx="198845" cy="2612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4D675276-37B3-6C67-11FB-3177FC5003D7}"/>
                  </a:ext>
                </a:extLst>
              </p:cNvPr>
              <p:cNvSpPr txBox="1"/>
              <p:nvPr/>
            </p:nvSpPr>
            <p:spPr>
              <a:xfrm>
                <a:off x="6717751" y="5084721"/>
                <a:ext cx="2119825" cy="10910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1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𝑜𝑠𝑠</m:t>
                      </m:r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11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1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1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1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  <m:e>
                          <m:func>
                            <m:funcPr>
                              <m:ctrlPr>
                                <a:rPr lang="en-US" sz="1100" i="1" dirty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100" dirty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100" i="1" dirty="0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100" i="1" dirty="0">
                                          <a:solidFill>
                                            <a:srgbClr val="C40C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 dirty="0">
                                          <a:solidFill>
                                            <a:srgbClr val="C40C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100" b="0" i="1" dirty="0" smtClean="0">
                                          <a:solidFill>
                                            <a:srgbClr val="C40C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br>
                  <a:rPr lang="en-US" sz="1100" i="1" dirty="0">
                    <a:solidFill>
                      <a:srgbClr val="C40C67"/>
                    </a:solidFill>
                    <a:latin typeface="Cambria Math" panose="02040503050406030204" pitchFamily="18" charset="0"/>
                  </a:rPr>
                </a:br>
                <a:br>
                  <a:rPr lang="en-US" sz="1100" i="1" dirty="0">
                    <a:solidFill>
                      <a:srgbClr val="C40C67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1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𝑜𝑠𝑠</m:t>
                      </m:r>
                      <m:r>
                        <a:rPr lang="en-US" sz="11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 = −</m:t>
                      </m:r>
                      <m:func>
                        <m:funcPr>
                          <m:ctrlPr>
                            <a:rPr lang="en-US" sz="11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100" i="0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100" i="1" dirty="0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i="1" dirty="0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0.262</m:t>
                              </m:r>
                              <m:r>
                                <a:rPr lang="en-US" sz="1100" b="0" i="1" dirty="0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100" i="1" dirty="0">
                  <a:solidFill>
                    <a:srgbClr val="C40C67"/>
                  </a:solidFill>
                  <a:latin typeface="Cambria Math" panose="02040503050406030204" pitchFamily="18" charset="0"/>
                </a:endParaRPr>
              </a:p>
              <a:p>
                <a:endParaRPr lang="en-US" sz="1100" i="1" dirty="0">
                  <a:solidFill>
                    <a:srgbClr val="C40C67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4D675276-37B3-6C67-11FB-3177FC500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751" y="5084721"/>
                <a:ext cx="2119825" cy="1091004"/>
              </a:xfrm>
              <a:prstGeom prst="rect">
                <a:avLst/>
              </a:prstGeom>
              <a:blipFill>
                <a:blip r:embed="rId9"/>
                <a:stretch>
                  <a:fillRect t="-45977" b="-25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A39263D-6864-5622-D01D-86A5A60C3C2C}"/>
                  </a:ext>
                </a:extLst>
              </p:cNvPr>
              <p:cNvSpPr txBox="1"/>
              <p:nvPr/>
            </p:nvSpPr>
            <p:spPr>
              <a:xfrm>
                <a:off x="5509521" y="2111986"/>
                <a:ext cx="457200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i="1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50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050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1050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050" i="1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50" i="1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050" i="1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r>
                        <a:rPr lang="en-US" sz="1050" i="1" dirty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 ⋅(</m:t>
                      </m:r>
                      <m:sSub>
                        <m:sSubPr>
                          <m:ctrlPr>
                            <a:rPr lang="en-US" sz="105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05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05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050" i="1" dirty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05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05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05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050" i="1" dirty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05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05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05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050" i="1" dirty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sz="105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05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05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05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05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40C67"/>
                  </a:solidFill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A39263D-6864-5622-D01D-86A5A60C3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521" y="2111986"/>
                <a:ext cx="4572000" cy="4103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922EC7E3-29EB-070C-44A3-6B2DBFB549DC}"/>
              </a:ext>
            </a:extLst>
          </p:cNvPr>
          <p:cNvCxnSpPr>
            <a:cxnSpLocks/>
          </p:cNvCxnSpPr>
          <p:nvPr/>
        </p:nvCxnSpPr>
        <p:spPr>
          <a:xfrm flipH="1">
            <a:off x="6550186" y="2557172"/>
            <a:ext cx="266988" cy="3370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16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0" grpId="0"/>
      <p:bldP spid="71" grpId="0"/>
      <p:bldP spid="72" grpId="0"/>
      <p:bldP spid="73" grpId="0"/>
      <p:bldP spid="88" grpId="0"/>
      <p:bldP spid="90" grpId="0"/>
      <p:bldP spid="119" grpId="0" animBg="1"/>
      <p:bldP spid="120" grpId="0" animBg="1"/>
      <p:bldP spid="122" grpId="0"/>
      <p:bldP spid="12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0F5E-FBD9-12F4-99DA-EE38C7612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Skip-gram with Negative Sampling (SGNS)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CC10A6-5F22-A096-AFA6-9752FA08A446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sz="1400" dirty="0"/>
                  <a:t>Mikolov (2013) proposed an extension of original skip-gram to overcome some of its shortcoming. </a:t>
                </a:r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sz="1400" dirty="0"/>
                  <a:t>In standard skip-gram:</a:t>
                </a:r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endParaRPr lang="en-US" sz="1400" dirty="0"/>
              </a:p>
              <a:p>
                <a:pPr lvl="1" indent="0">
                  <a:lnSpc>
                    <a:spcPct val="140000"/>
                  </a:lnSpc>
                  <a:spcBef>
                    <a:spcPts val="0"/>
                  </a:spcBef>
                  <a:buNone/>
                </a:pPr>
                <a:endParaRPr lang="en-US" sz="1400" dirty="0"/>
              </a:p>
              <a:p>
                <a:pPr lvl="1" indent="0">
                  <a:lnSpc>
                    <a:spcPct val="140000"/>
                  </a:lnSpc>
                  <a:spcBef>
                    <a:spcPts val="0"/>
                  </a:spcBef>
                  <a:buNone/>
                </a:pPr>
                <a:endParaRPr lang="en-US" sz="1400" dirty="0"/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sz="1400" dirty="0"/>
                  <a:t>Negative sampling:</a:t>
                </a:r>
              </a:p>
              <a:p>
                <a:pPr marL="857237" lvl="2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sz="1200" dirty="0"/>
                  <a:t>Treat this as a </a:t>
                </a:r>
                <a:r>
                  <a:rPr lang="en-US" sz="1200" dirty="0">
                    <a:solidFill>
                      <a:srgbClr val="C40C67"/>
                    </a:solidFill>
                  </a:rPr>
                  <a:t>binary logistic regression </a:t>
                </a:r>
                <a:r>
                  <a:rPr lang="en-US" sz="1200" dirty="0"/>
                  <a:t>problem</a:t>
                </a:r>
              </a:p>
              <a:p>
                <a:pPr marL="857237" lvl="2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sz="1200" dirty="0"/>
                  <a:t>y = 1, when a center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/>
                  <a:t>is paired with a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/>
                  <a:t>occurring in its context window. </a:t>
                </a:r>
              </a:p>
              <a:p>
                <a:pPr marL="857237" lvl="2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sz="1200" dirty="0"/>
                  <a:t>y = 0, when a center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200" dirty="0"/>
                  <a:t> is paired with a randomly sampled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200" dirty="0"/>
                  <a:t> not occurring in the same context.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CC10A6-5F22-A096-AFA6-9752FA08A4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C5C2C5-3781-DCC8-6754-63FB27084D62}"/>
                  </a:ext>
                </a:extLst>
              </p:cNvPr>
              <p:cNvSpPr txBox="1"/>
              <p:nvPr/>
            </p:nvSpPr>
            <p:spPr>
              <a:xfrm>
                <a:off x="4524522" y="2710669"/>
                <a:ext cx="923843" cy="403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⋅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C5C2C5-3781-DCC8-6754-63FB27084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522" y="2710669"/>
                <a:ext cx="923843" cy="403124"/>
              </a:xfrm>
              <a:prstGeom prst="rect">
                <a:avLst/>
              </a:prstGeom>
              <a:blipFill>
                <a:blip r:embed="rId3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BB4711-15BB-A7BA-F285-3BCA8927193C}"/>
                  </a:ext>
                </a:extLst>
              </p:cNvPr>
              <p:cNvSpPr txBox="1"/>
              <p:nvPr/>
            </p:nvSpPr>
            <p:spPr>
              <a:xfrm>
                <a:off x="4433824" y="2952203"/>
                <a:ext cx="1813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BB4711-15BB-A7BA-F285-3BCA89271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824" y="2952203"/>
                <a:ext cx="181395" cy="276999"/>
              </a:xfrm>
              <a:prstGeom prst="rect">
                <a:avLst/>
              </a:prstGeom>
              <a:blipFill>
                <a:blip r:embed="rId4"/>
                <a:stretch>
                  <a:fillRect l="-6250" r="-125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BE9A94-1BCE-8CBB-100C-55A7EB12352F}"/>
                  </a:ext>
                </a:extLst>
              </p:cNvPr>
              <p:cNvSpPr txBox="1"/>
              <p:nvPr/>
            </p:nvSpPr>
            <p:spPr>
              <a:xfrm>
                <a:off x="4377558" y="3241801"/>
                <a:ext cx="1217769" cy="374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nary>
                      </m:e>
                      <m:sup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 ⋅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acc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BE9A94-1BCE-8CBB-100C-55A7EB123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558" y="3241801"/>
                <a:ext cx="1217769" cy="374398"/>
              </a:xfrm>
              <a:prstGeom prst="rect">
                <a:avLst/>
              </a:prstGeom>
              <a:blipFill>
                <a:blip r:embed="rId5"/>
                <a:stretch>
                  <a:fillRect l="-32990" t="-96667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4FE495-B14B-3B37-827A-210FDEC008C2}"/>
              </a:ext>
            </a:extLst>
          </p:cNvPr>
          <p:cNvCxnSpPr>
            <a:cxnSpLocks/>
          </p:cNvCxnSpPr>
          <p:nvPr/>
        </p:nvCxnSpPr>
        <p:spPr>
          <a:xfrm>
            <a:off x="4278338" y="3229202"/>
            <a:ext cx="131698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C70264-F044-5E71-A83A-AD0860E1B106}"/>
                  </a:ext>
                </a:extLst>
              </p:cNvPr>
              <p:cNvSpPr txBox="1"/>
              <p:nvPr/>
            </p:nvSpPr>
            <p:spPr>
              <a:xfrm>
                <a:off x="987690" y="3069671"/>
                <a:ext cx="3312125" cy="3190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C70264-F044-5E71-A83A-AD0860E1B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690" y="3069671"/>
                <a:ext cx="3312125" cy="319062"/>
              </a:xfrm>
              <a:prstGeom prst="rect">
                <a:avLst/>
              </a:prstGeom>
              <a:blipFill>
                <a:blip r:embed="rId6"/>
                <a:stretch>
                  <a:fillRect l="-2290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D042E12-A8BB-2A9A-5385-A0E91A60152F}"/>
              </a:ext>
            </a:extLst>
          </p:cNvPr>
          <p:cNvSpPr txBox="1"/>
          <p:nvPr/>
        </p:nvSpPr>
        <p:spPr>
          <a:xfrm>
            <a:off x="4934502" y="3715679"/>
            <a:ext cx="2480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40C67"/>
                </a:solidFill>
              </a:rPr>
              <a:t>The normalization is over V terms, v can be a huge number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2C2AC9-2252-B1A4-0820-5FD5D9AACD06}"/>
              </a:ext>
            </a:extLst>
          </p:cNvPr>
          <p:cNvCxnSpPr>
            <a:cxnSpLocks/>
          </p:cNvCxnSpPr>
          <p:nvPr/>
        </p:nvCxnSpPr>
        <p:spPr>
          <a:xfrm flipH="1" flipV="1">
            <a:off x="4615219" y="3429000"/>
            <a:ext cx="371223" cy="3901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64FC20C-2D84-CF85-88A2-EAFA879346B4}"/>
              </a:ext>
            </a:extLst>
          </p:cNvPr>
          <p:cNvSpPr txBox="1"/>
          <p:nvPr/>
        </p:nvSpPr>
        <p:spPr>
          <a:xfrm>
            <a:off x="4682575" y="4246888"/>
            <a:ext cx="3545559" cy="5287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sz="1000" dirty="0"/>
              <a:t>The idea is to train a model which doesn’t give us the probability of context word by given the center word p(</a:t>
            </a:r>
            <a:r>
              <a:rPr lang="en-US" sz="1000" dirty="0" err="1"/>
              <a:t>o|c</a:t>
            </a:r>
            <a:r>
              <a:rPr lang="en-US" sz="1000" dirty="0"/>
              <a:t>).</a:t>
            </a:r>
          </a:p>
          <a:p>
            <a:pPr algn="l"/>
            <a:r>
              <a:rPr lang="en-US" sz="1000" dirty="0"/>
              <a:t>Instead, the model should return either 1 or 0.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EF11EC-AC6D-35A6-5D4B-FBB5D91E49E5}"/>
              </a:ext>
            </a:extLst>
          </p:cNvPr>
          <p:cNvSpPr txBox="1"/>
          <p:nvPr/>
        </p:nvSpPr>
        <p:spPr>
          <a:xfrm>
            <a:off x="7843071" y="4947247"/>
            <a:ext cx="1173929" cy="2239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sz="1000" dirty="0"/>
              <a:t>positive sampling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7E00D5-BCAD-E7A4-04C0-1B442D04F873}"/>
              </a:ext>
            </a:extLst>
          </p:cNvPr>
          <p:cNvSpPr txBox="1"/>
          <p:nvPr/>
        </p:nvSpPr>
        <p:spPr>
          <a:xfrm>
            <a:off x="2331270" y="5607895"/>
            <a:ext cx="1217770" cy="1601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sz="1000" dirty="0">
                <a:solidFill>
                  <a:srgbClr val="C40C67"/>
                </a:solidFill>
              </a:rPr>
              <a:t>negative sampling</a:t>
            </a:r>
          </a:p>
        </p:txBody>
      </p:sp>
    </p:spTree>
    <p:extLst>
      <p:ext uri="{BB962C8B-B14F-4D97-AF65-F5344CB8AC3E}">
        <p14:creationId xmlns:p14="http://schemas.microsoft.com/office/powerpoint/2010/main" val="179714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67A5-FA68-C64A-8E27-A2F5E961B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Levenshtein</a:t>
            </a:r>
            <a:r>
              <a:rPr lang="en-US" altLang="zh-CN" dirty="0"/>
              <a:t> Distance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DC904-8F78-0F4A-BFE3-2E15D833387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 err="1">
                <a:solidFill>
                  <a:srgbClr val="C40C67"/>
                </a:solidFill>
              </a:rPr>
              <a:t>Levenshtein</a:t>
            </a:r>
            <a:r>
              <a:rPr lang="en-US" altLang="zh-CN" sz="1400" dirty="0">
                <a:solidFill>
                  <a:srgbClr val="C40C67"/>
                </a:solidFill>
              </a:rPr>
              <a:t> Distance </a:t>
            </a:r>
            <a:r>
              <a:rPr lang="en-US" altLang="zh-CN" sz="1400" dirty="0"/>
              <a:t>is the </a:t>
            </a:r>
            <a:r>
              <a:rPr lang="en-US" altLang="zh-CN" sz="1400" dirty="0">
                <a:solidFill>
                  <a:srgbClr val="C40C67"/>
                </a:solidFill>
              </a:rPr>
              <a:t>minimum number of single-character edits </a:t>
            </a:r>
            <a:r>
              <a:rPr lang="en-US" altLang="zh-CN" sz="1400" dirty="0"/>
              <a:t>required to change one word into the other. 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200" dirty="0"/>
              <a:t>insertions, deletions, substitutions 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Example: let's consider the two words "kitten" and "sitting":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200" dirty="0"/>
              <a:t>"</a:t>
            </a:r>
            <a:r>
              <a:rPr lang="en-US" altLang="zh-CN" sz="1200" dirty="0">
                <a:solidFill>
                  <a:srgbClr val="C00000"/>
                </a:solidFill>
              </a:rPr>
              <a:t>k</a:t>
            </a:r>
            <a:r>
              <a:rPr lang="en-US" altLang="zh-CN" sz="1200" dirty="0"/>
              <a:t>itten" -&gt; "</a:t>
            </a:r>
            <a:r>
              <a:rPr lang="en-US" altLang="zh-CN" sz="1200" dirty="0" err="1">
                <a:solidFill>
                  <a:srgbClr val="C00000"/>
                </a:solidFill>
              </a:rPr>
              <a:t>s</a:t>
            </a:r>
            <a:r>
              <a:rPr lang="en-US" altLang="zh-CN" sz="1200" dirty="0" err="1"/>
              <a:t>itten</a:t>
            </a:r>
            <a:r>
              <a:rPr lang="en-US" altLang="zh-CN" sz="1200" dirty="0"/>
              <a:t>" (replace "k" with "s")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200" dirty="0"/>
              <a:t>"</a:t>
            </a:r>
            <a:r>
              <a:rPr lang="en-US" altLang="zh-CN" sz="1200" dirty="0" err="1"/>
              <a:t>sitt</a:t>
            </a:r>
            <a:r>
              <a:rPr lang="en-US" altLang="zh-CN" sz="1200" dirty="0" err="1">
                <a:solidFill>
                  <a:srgbClr val="C00000"/>
                </a:solidFill>
              </a:rPr>
              <a:t>e</a:t>
            </a:r>
            <a:r>
              <a:rPr lang="en-US" altLang="zh-CN" sz="1200" dirty="0" err="1"/>
              <a:t>n</a:t>
            </a:r>
            <a:r>
              <a:rPr lang="en-US" altLang="zh-CN" sz="1200" dirty="0"/>
              <a:t>" -&gt; "</a:t>
            </a:r>
            <a:r>
              <a:rPr lang="en-US" altLang="zh-CN" sz="1200" dirty="0" err="1"/>
              <a:t>sitt</a:t>
            </a:r>
            <a:r>
              <a:rPr lang="en-US" altLang="zh-CN" sz="1200" dirty="0" err="1">
                <a:solidFill>
                  <a:srgbClr val="C00000"/>
                </a:solidFill>
              </a:rPr>
              <a:t>i</a:t>
            </a:r>
            <a:r>
              <a:rPr lang="en-US" altLang="zh-CN" sz="1200" dirty="0" err="1"/>
              <a:t>n</a:t>
            </a:r>
            <a:r>
              <a:rPr lang="en-US" altLang="zh-CN" sz="1200" dirty="0"/>
              <a:t>" (replace "e" with "</a:t>
            </a:r>
            <a:r>
              <a:rPr lang="en-US" altLang="zh-CN" sz="1200" dirty="0" err="1"/>
              <a:t>i</a:t>
            </a:r>
            <a:r>
              <a:rPr lang="en-US" altLang="zh-CN" sz="1200" dirty="0"/>
              <a:t>")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200" dirty="0"/>
              <a:t>"</a:t>
            </a:r>
            <a:r>
              <a:rPr lang="en-US" altLang="zh-CN" sz="1200" dirty="0" err="1"/>
              <a:t>sittin</a:t>
            </a:r>
            <a:r>
              <a:rPr lang="en-US" altLang="zh-CN" sz="1200" dirty="0"/>
              <a:t>" -&gt; "sittin</a:t>
            </a:r>
            <a:r>
              <a:rPr lang="en-US" altLang="zh-CN" sz="1200" dirty="0">
                <a:solidFill>
                  <a:srgbClr val="C00000"/>
                </a:solidFill>
              </a:rPr>
              <a:t>g</a:t>
            </a:r>
            <a:r>
              <a:rPr lang="en-US" altLang="zh-CN" sz="1200" dirty="0"/>
              <a:t>" (insert "g" at the end)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200" dirty="0"/>
              <a:t>Therefore, the </a:t>
            </a:r>
            <a:r>
              <a:rPr lang="en-US" altLang="zh-CN" sz="1200" dirty="0" err="1"/>
              <a:t>Levenshtein</a:t>
            </a:r>
            <a:r>
              <a:rPr lang="en-US" altLang="zh-CN" sz="1200" dirty="0"/>
              <a:t> Distance between "kitten" and "sitting" is 3.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200" dirty="0"/>
              <a:t>Three operations to transform one word into the other.</a:t>
            </a:r>
          </a:p>
        </p:txBody>
      </p:sp>
    </p:spTree>
    <p:extLst>
      <p:ext uri="{BB962C8B-B14F-4D97-AF65-F5344CB8AC3E}">
        <p14:creationId xmlns:p14="http://schemas.microsoft.com/office/powerpoint/2010/main" val="357822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87B291-AB30-D64C-1CF4-F3349EDC7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Skip-gram with Negative Sampling (SGNS)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4AFF95B-F695-51A9-6357-279227CCD215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367004" y="1686757"/>
                <a:ext cx="8367942" cy="4984976"/>
              </a:xfrm>
            </p:spPr>
            <p:txBody>
              <a:bodyPr>
                <a:normAutofit/>
              </a:bodyPr>
              <a:lstStyle/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sz="1400" dirty="0"/>
                  <a:t>The model becomes</a:t>
                </a:r>
              </a:p>
              <a:p>
                <a:pPr lvl="1" indent="0">
                  <a:lnSpc>
                    <a:spcPct val="140000"/>
                  </a:lnSpc>
                  <a:spcBef>
                    <a:spcPts val="0"/>
                  </a:spcBef>
                  <a:buNone/>
                </a:pPr>
                <a:endParaRPr lang="en-US" sz="1400" dirty="0"/>
              </a:p>
              <a:p>
                <a:pPr marL="857237" lvl="2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sz="1200" dirty="0"/>
                  <a:t>If the dot product is extremely large, the sigmoid function will output 1.</a:t>
                </a:r>
              </a:p>
              <a:p>
                <a:pPr marL="857237" lvl="2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sz="1200" dirty="0"/>
                  <a:t>Otherwise, if the dot product is extremely small (i.e. a negative value), </a:t>
                </a:r>
                <a:br>
                  <a:rPr lang="en-US" sz="1200" dirty="0"/>
                </a:br>
                <a:r>
                  <a:rPr lang="en-US" sz="1200" dirty="0"/>
                  <a:t>then the sigmoid function will output 0. </a:t>
                </a:r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sz="1400" dirty="0"/>
                  <a:t>If we consider a single positive sampling pair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4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400" i="1" dirty="0" err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1400" dirty="0"/>
                  <a:t>) in </a:t>
                </a:r>
                <a:br>
                  <a:rPr lang="en-US" sz="1400" dirty="0"/>
                </a:br>
                <a:r>
                  <a:rPr lang="en-US" sz="1400" dirty="0"/>
                  <a:t>the training set. </a:t>
                </a:r>
              </a:p>
              <a:p>
                <a:pPr marL="857237" lvl="2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sz="1200" dirty="0"/>
                  <a:t>The </a:t>
                </a:r>
                <a:r>
                  <a:rPr lang="en-US" sz="1200" dirty="0">
                    <a:solidFill>
                      <a:srgbClr val="000000"/>
                    </a:solidFill>
                  </a:rPr>
                  <a:t>negative log likelihood (NLL) would be:</a:t>
                </a:r>
              </a:p>
              <a:p>
                <a:pPr marL="857237" lvl="2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endParaRPr lang="en-US" sz="1200" dirty="0">
                  <a:solidFill>
                    <a:srgbClr val="000000"/>
                  </a:solidFill>
                </a:endParaRPr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sz="1400" dirty="0">
                    <a:solidFill>
                      <a:srgbClr val="000000"/>
                    </a:solidFill>
                  </a:rPr>
                  <a:t>If we only had the positive example (y = 1), we could easily hack the loss by just making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acc>
                    <m:r>
                      <a:rPr lang="en-US" sz="1400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400" dirty="0"/>
                  <a:t> really large.</a:t>
                </a:r>
              </a:p>
              <a:p>
                <a:pPr marL="857237" lvl="2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sz="1200" dirty="0"/>
                  <a:t>To address this issue, we need </a:t>
                </a:r>
                <a:r>
                  <a:rPr lang="en-US" sz="1200" dirty="0">
                    <a:solidFill>
                      <a:srgbClr val="C40C67"/>
                    </a:solidFill>
                  </a:rPr>
                  <a:t>negative sampling </a:t>
                </a:r>
                <a:r>
                  <a:rPr lang="en-US" sz="1200" dirty="0"/>
                  <a:t>!</a:t>
                </a:r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endParaRPr lang="en-US" sz="1400" dirty="0"/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endParaRPr lang="en-US" sz="1400" dirty="0"/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endParaRPr lang="en-US" sz="1400" dirty="0"/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endParaRPr lang="en-US" sz="1400" dirty="0"/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endParaRPr lang="en-US" sz="1400" dirty="0"/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endParaRPr lang="en-US" sz="1400" dirty="0"/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endParaRPr lang="en-US" sz="14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4AFF95B-F695-51A9-6357-279227CCD2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367004" y="1686757"/>
                <a:ext cx="8367942" cy="498497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85756D-765A-D7A1-A533-D04AFE901B03}"/>
                  </a:ext>
                </a:extLst>
              </p:cNvPr>
              <p:cNvSpPr txBox="1"/>
              <p:nvPr/>
            </p:nvSpPr>
            <p:spPr>
              <a:xfrm>
                <a:off x="979222" y="2070198"/>
                <a:ext cx="6085127" cy="3977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acc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85756D-765A-D7A1-A533-D04AFE901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222" y="2070198"/>
                <a:ext cx="6085127" cy="397738"/>
              </a:xfrm>
              <a:prstGeom prst="rect">
                <a:avLst/>
              </a:prstGeom>
              <a:blipFill>
                <a:blip r:embed="rId3"/>
                <a:stretch>
                  <a:fillRect l="-1458" t="-6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2" name="Picture 4" descr="Logistic Regression – Study Machine Learning">
            <a:extLst>
              <a:ext uri="{FF2B5EF4-FFF2-40B4-BE49-F238E27FC236}">
                <a16:creationId xmlns:a16="http://schemas.microsoft.com/office/drawing/2014/main" id="{BA4E0623-0324-032A-5368-C7BC75D82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759" y="2676884"/>
            <a:ext cx="2257187" cy="183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7253E8-594E-7F0F-E6ED-BEAEC70B9EE8}"/>
              </a:ext>
            </a:extLst>
          </p:cNvPr>
          <p:cNvSpPr txBox="1"/>
          <p:nvPr/>
        </p:nvSpPr>
        <p:spPr>
          <a:xfrm>
            <a:off x="3959700" y="1471237"/>
            <a:ext cx="37168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C40C67"/>
                </a:solidFill>
              </a:rPr>
              <a:t>Taking the dot product between center word embeddings and context word embedding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2B409D2-5244-7A4A-74A1-F6DEB4A9303B}"/>
              </a:ext>
            </a:extLst>
          </p:cNvPr>
          <p:cNvCxnSpPr>
            <a:cxnSpLocks/>
          </p:cNvCxnSpPr>
          <p:nvPr/>
        </p:nvCxnSpPr>
        <p:spPr>
          <a:xfrm flipH="1">
            <a:off x="5432781" y="1902124"/>
            <a:ext cx="67733" cy="2207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CC7352-D45F-CE84-1AF8-4C247EE7B670}"/>
                  </a:ext>
                </a:extLst>
              </p:cNvPr>
              <p:cNvSpPr txBox="1"/>
              <p:nvPr/>
            </p:nvSpPr>
            <p:spPr>
              <a:xfrm>
                <a:off x="1267090" y="4629408"/>
                <a:ext cx="6748053" cy="3404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sz="1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sSub>
                        <m:sSubPr>
                          <m:ctrlP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sSub>
                            <m:sSubPr>
                              <m:ctrlP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</m:d>
                      <m:r>
                        <a:rPr lang="en-US" sz="1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CC7352-D45F-CE84-1AF8-4C247EE7B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090" y="4629408"/>
                <a:ext cx="6748053" cy="340478"/>
              </a:xfrm>
              <a:prstGeom prst="rect">
                <a:avLst/>
              </a:prstGeom>
              <a:blipFill>
                <a:blip r:embed="rId5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66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1F9E5-701F-8975-EAD5-5A09F45E3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Skip-gram with Negative Sampling (SGNS)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B9A6CF-175E-741B-3462-7F374F0C078E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sz="1400" dirty="0"/>
                  <a:t>For each positive pair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400" i="1" dirty="0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4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400" i="1" dirty="0" err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1400" dirty="0"/>
                  <a:t>), we randomly sample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/>
                  <a:t> words not appearing in the context window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 dirty="0"/>
                  <a:t>. </a:t>
                </a:r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sz="1400" dirty="0"/>
                  <a:t>The loss becomes: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B9A6CF-175E-741B-3462-7F374F0C07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7DCCAA-4E25-19F9-5870-95F2A2AF475A}"/>
                  </a:ext>
                </a:extLst>
              </p:cNvPr>
              <p:cNvSpPr txBox="1"/>
              <p:nvPr/>
            </p:nvSpPr>
            <p:spPr>
              <a:xfrm>
                <a:off x="1176948" y="2851408"/>
                <a:ext cx="6748053" cy="588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1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sz="1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sSub>
                      <m:sSubPr>
                        <m:ctrlP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sSub>
                          <m:sSubPr>
                            <m:ctrlPr>
                              <a:rPr lang="en-US" sz="1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a:rPr lang="en-US" sz="1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  <m:e>
                        <m:sSub>
                          <m:sSubPr>
                            <m:ctrlP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br>
                  <a:rPr lang="en-US" sz="1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r>
                  <a:rPr lang="en-US" sz="1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  <m:e>
                        <m:sSub>
                          <m:sSubPr>
                            <m:ctrlP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×⋯× </m:t>
                    </m:r>
                    <m:sSub>
                      <m:sSubPr>
                        <m:ctrlP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  <m:e>
                        <m:sSub>
                          <m:sSubPr>
                            <m:ctrlP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7DCCAA-4E25-19F9-5870-95F2A2AF4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948" y="2851408"/>
                <a:ext cx="6748053" cy="588623"/>
              </a:xfrm>
              <a:prstGeom prst="rect">
                <a:avLst/>
              </a:prstGeom>
              <a:blipFill>
                <a:blip r:embed="rId4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F813A5-8CF8-C3DE-AC32-F7513F4A68A9}"/>
                  </a:ext>
                </a:extLst>
              </p:cNvPr>
              <p:cNvSpPr txBox="1"/>
              <p:nvPr/>
            </p:nvSpPr>
            <p:spPr>
              <a:xfrm>
                <a:off x="2619648" y="2357509"/>
                <a:ext cx="152400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1200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200" i="1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1200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sz="1200" i="1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C40C67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F813A5-8CF8-C3DE-AC32-F7513F4A6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648" y="2357509"/>
                <a:ext cx="1524001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ABF33C-903C-A454-29AE-714D0D784CA2}"/>
                  </a:ext>
                </a:extLst>
              </p:cNvPr>
              <p:cNvSpPr txBox="1"/>
              <p:nvPr/>
            </p:nvSpPr>
            <p:spPr>
              <a:xfrm>
                <a:off x="6396293" y="2414466"/>
                <a:ext cx="1524001" cy="3061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1200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200" i="1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solidFill>
                                            <a:srgbClr val="C40C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solidFill>
                                            <a:srgbClr val="C40C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solidFill>
                                            <a:srgbClr val="C40C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  <m:r>
                            <a:rPr lang="en-US" sz="1200" i="1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sz="1200" i="1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C40C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C40C67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ABF33C-903C-A454-29AE-714D0D784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293" y="2414466"/>
                <a:ext cx="1524001" cy="3061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E97C9E-A7D4-C3F4-05C5-5AB37A3B57BB}"/>
                  </a:ext>
                </a:extLst>
              </p:cNvPr>
              <p:cNvSpPr txBox="1"/>
              <p:nvPr/>
            </p:nvSpPr>
            <p:spPr>
              <a:xfrm>
                <a:off x="6396293" y="2429020"/>
                <a:ext cx="4528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E97C9E-A7D4-C3F4-05C5-5AB37A3B5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293" y="2429020"/>
                <a:ext cx="452881" cy="276999"/>
              </a:xfrm>
              <a:prstGeom prst="rect">
                <a:avLst/>
              </a:prstGeom>
              <a:blipFill>
                <a:blip r:embed="rId7"/>
                <a:stretch>
                  <a:fillRect r="-2703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DEBB3C-B9CB-9AEC-6750-8299104FD2EB}"/>
              </a:ext>
            </a:extLst>
          </p:cNvPr>
          <p:cNvCxnSpPr>
            <a:cxnSpLocks/>
          </p:cNvCxnSpPr>
          <p:nvPr/>
        </p:nvCxnSpPr>
        <p:spPr>
          <a:xfrm>
            <a:off x="3405620" y="2644973"/>
            <a:ext cx="113290" cy="316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4DEFA5-BC8E-5093-3CC7-13A74D66F693}"/>
              </a:ext>
            </a:extLst>
          </p:cNvPr>
          <p:cNvCxnSpPr>
            <a:cxnSpLocks/>
          </p:cNvCxnSpPr>
          <p:nvPr/>
        </p:nvCxnSpPr>
        <p:spPr>
          <a:xfrm flipH="1">
            <a:off x="6557526" y="2727011"/>
            <a:ext cx="237667" cy="1560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4F84DFC-E101-27F8-162D-6A7449BA9C05}"/>
                  </a:ext>
                </a:extLst>
              </p:cNvPr>
              <p:cNvSpPr txBox="1"/>
              <p:nvPr/>
            </p:nvSpPr>
            <p:spPr>
              <a:xfrm>
                <a:off x="1697175" y="3518152"/>
                <a:ext cx="6748053" cy="1516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nary>
                                <m:naryPr>
                                  <m:chr m:val="∏"/>
                                  <m:limLoc m:val="subSup"/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d>
                                    <m:d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acc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en-US" sz="1400" dirty="0">
                                      <a:solidFill>
                                        <a:schemeClr val="tx1"/>
                                      </a:solidFill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acc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4F84DFC-E101-27F8-162D-6A7449BA9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175" y="3518152"/>
                <a:ext cx="6748053" cy="1516056"/>
              </a:xfrm>
              <a:prstGeom prst="rect">
                <a:avLst/>
              </a:prstGeom>
              <a:blipFill>
                <a:blip r:embed="rId8"/>
                <a:stretch>
                  <a:fillRect t="-34711" b="-68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28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9BD3E-29EA-6ADF-55C3-70926EC89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Glove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A8A5D-937C-EBD5-F192-D95B880016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8367942" cy="4908776"/>
          </a:xfrm>
        </p:spPr>
        <p:txBody>
          <a:bodyPr>
            <a:normAutofit/>
          </a:bodyPr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 err="1"/>
              <a:t>GloVe</a:t>
            </a:r>
            <a:r>
              <a:rPr lang="en-US" altLang="zh-CN" sz="1400" dirty="0"/>
              <a:t> (Global Vectors), created by Jeffrey Pennington, Richard Socher, and Christopher Manning from Stanford.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Traditionally, before neural-network models: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200" dirty="0"/>
              <a:t>Text-embeddings were based on co-occurrence counts. 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A co-occurrence count matrix was normally constructed 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200" dirty="0"/>
              <a:t>The output matrix is in the size of V x V, which is a high dimensional matrix.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200" dirty="0"/>
              <a:t>Decomposed using some matrix factorization approach to get lower-dimensional word embeddings.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Compare with word2vec: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200" dirty="0"/>
              <a:t>It is very fast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200" dirty="0"/>
              <a:t>Could capture some global statistics that word2vec misses.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000" dirty="0"/>
              <a:t>Word2Vec considers window within batches</a:t>
            </a:r>
          </a:p>
          <a:p>
            <a:pPr marL="1200128" lvl="3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000" dirty="0"/>
              <a:t>By counting all possible co-occurrence counts: can tell how words co-occur over an entire corpus.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200" dirty="0"/>
              <a:t>Besides these advantages, word2vec normally works better.</a:t>
            </a:r>
          </a:p>
        </p:txBody>
      </p:sp>
    </p:spTree>
    <p:extLst>
      <p:ext uri="{BB962C8B-B14F-4D97-AF65-F5344CB8AC3E}">
        <p14:creationId xmlns:p14="http://schemas.microsoft.com/office/powerpoint/2010/main" val="17041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F36B2-715B-2F3E-1FAC-9E95FD2A6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F19AEA-B404-CF7B-F182-791AFDC1EDB1}"/>
              </a:ext>
            </a:extLst>
          </p:cNvPr>
          <p:cNvSpPr/>
          <p:nvPr/>
        </p:nvSpPr>
        <p:spPr>
          <a:xfrm>
            <a:off x="5383071" y="3059668"/>
            <a:ext cx="914400" cy="458396"/>
          </a:xfrm>
          <a:prstGeom prst="rect">
            <a:avLst/>
          </a:prstGeom>
          <a:solidFill>
            <a:srgbClr val="FFD6D5">
              <a:alpha val="4862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A91165-9EEE-2DB8-BD94-0A5CB3F5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Glove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62EA84-8998-2208-0ACC-CCC62E00E8C6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altLang="zh-CN" sz="1400" dirty="0"/>
                  <a:t>Instead of using a neural network to build a language model, </a:t>
                </a:r>
                <a:r>
                  <a:rPr lang="en-US" altLang="zh-CN" sz="1400" dirty="0" err="1"/>
                  <a:t>GloVe</a:t>
                </a:r>
                <a:r>
                  <a:rPr lang="en-US" altLang="zh-CN" sz="1400" dirty="0"/>
                  <a:t> attempts to learn the co-occurrence statistics of words.</a:t>
                </a:r>
              </a:p>
              <a:p>
                <a:pPr marL="857237" lvl="2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altLang="zh-CN" sz="1200" dirty="0"/>
                  <a:t>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2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1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200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altLang="zh-CN" sz="1200" dirty="0"/>
                  <a:t> as the total number of times in a corpus that center word </a:t>
                </a:r>
                <a14:m>
                  <m:oMath xmlns:m="http://schemas.openxmlformats.org/officeDocument/2006/math">
                    <m:r>
                      <a:rPr lang="en-US" altLang="zh-CN" sz="12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sz="1200" dirty="0"/>
                  <a:t> occurs with context word </a:t>
                </a:r>
                <a14:m>
                  <m:oMath xmlns:m="http://schemas.openxmlformats.org/officeDocument/2006/math">
                    <m:r>
                      <a:rPr lang="en-US" altLang="zh-CN" sz="1200" i="1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altLang="zh-CN" sz="1200" dirty="0"/>
                  <a:t> in the same context window.</a:t>
                </a:r>
              </a:p>
              <a:p>
                <a:pPr marL="857237" lvl="2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altLang="zh-CN" sz="1200" dirty="0"/>
                  <a:t>Loss function: </a:t>
                </a:r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endParaRPr lang="en-US" altLang="zh-CN" sz="1400" dirty="0"/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endParaRPr lang="en-US" altLang="zh-CN" sz="1400" dirty="0"/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endParaRPr lang="en-US" altLang="zh-CN" sz="1400" dirty="0"/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endParaRPr lang="en-US" altLang="zh-CN" sz="1400" dirty="0"/>
              </a:p>
              <a:p>
                <a:pPr marL="514346" lvl="1" indent="-342900">
                  <a:lnSpc>
                    <a:spcPct val="140000"/>
                  </a:lnSpc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altLang="zh-CN" sz="1400" dirty="0"/>
                  <a:t>It outperformed many common Word2vec models on the word analogy task.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62EA84-8998-2208-0ACC-CCC62E00E8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4AD5BF-B1C9-5759-D287-F8C5DFA16CF0}"/>
                  </a:ext>
                </a:extLst>
              </p:cNvPr>
              <p:cNvSpPr txBox="1"/>
              <p:nvPr/>
            </p:nvSpPr>
            <p:spPr>
              <a:xfrm>
                <a:off x="1259886" y="3677072"/>
                <a:ext cx="6748053" cy="5511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1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1400" i="1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1400" i="1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  <m:r>
                                            <a:rPr lang="en-US" sz="1400" i="1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i="1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e>
                                      </m:d>
                                      <m:r>
                                        <a:rPr lang="en-US" sz="14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US" sz="1400" i="1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 dirty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 dirty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 dirty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  <m:r>
                                                <a:rPr lang="en-US" sz="1400" i="1" dirty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400" i="1" dirty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sz="1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4AD5BF-B1C9-5759-D287-F8C5DFA16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886" y="3677072"/>
                <a:ext cx="6748053" cy="551113"/>
              </a:xfrm>
              <a:prstGeom prst="rect">
                <a:avLst/>
              </a:prstGeom>
              <a:blipFill>
                <a:blip r:embed="rId3"/>
                <a:stretch>
                  <a:fillRect l="-564" t="-128889" b="-19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31797F-C44C-5587-EEBA-F45ACB78653E}"/>
                  </a:ext>
                </a:extLst>
              </p:cNvPr>
              <p:cNvSpPr txBox="1"/>
              <p:nvPr/>
            </p:nvSpPr>
            <p:spPr>
              <a:xfrm>
                <a:off x="4633912" y="3671370"/>
                <a:ext cx="3545559" cy="528726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>
                  <a:defRPr sz="1200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en-US" sz="1000" dirty="0"/>
                  <a:t>Utilize the co-occurrence count as the True values, try to minimize the difference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1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</m:oMath>
                </a14:m>
                <a:r>
                  <a:rPr lang="en-US" sz="1000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1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func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31797F-C44C-5587-EEBA-F45ACB786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912" y="3671370"/>
                <a:ext cx="3545559" cy="5287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2169AB-4744-D1C8-0DD0-B98423E94D93}"/>
                  </a:ext>
                </a:extLst>
              </p:cNvPr>
              <p:cNvSpPr txBox="1"/>
              <p:nvPr/>
            </p:nvSpPr>
            <p:spPr>
              <a:xfrm>
                <a:off x="2563671" y="3059668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18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8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</m:d>
                      <m:r>
                        <a:rPr lang="en-US" sz="18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8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r>
                        <a:rPr lang="en-US" sz="18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18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solidFill>
                                    <a:srgbClr val="C40C67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acc>
                      <m:r>
                        <a:rPr lang="en-US" sz="18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8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40C67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2169AB-4744-D1C8-0DD0-B98423E94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671" y="3059668"/>
                <a:ext cx="4572000" cy="369332"/>
              </a:xfrm>
              <a:prstGeom prst="rect">
                <a:avLst/>
              </a:prstGeom>
              <a:blipFill>
                <a:blip r:embed="rId5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958B4E-37D2-FB02-C25B-9E771BA3DFD9}"/>
              </a:ext>
            </a:extLst>
          </p:cNvPr>
          <p:cNvCxnSpPr>
            <a:cxnSpLocks/>
          </p:cNvCxnSpPr>
          <p:nvPr/>
        </p:nvCxnSpPr>
        <p:spPr>
          <a:xfrm flipV="1">
            <a:off x="3340636" y="3400226"/>
            <a:ext cx="466281" cy="4649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356ADBF-FBE7-EED3-36D1-921E00192EBE}"/>
              </a:ext>
            </a:extLst>
          </p:cNvPr>
          <p:cNvSpPr txBox="1"/>
          <p:nvPr/>
        </p:nvSpPr>
        <p:spPr>
          <a:xfrm>
            <a:off x="6293386" y="3011867"/>
            <a:ext cx="880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40C67"/>
                </a:solidFill>
              </a:rPr>
              <a:t>bias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011961-FB53-7AA9-F4BB-C4950B8294E5}"/>
                  </a:ext>
                </a:extLst>
              </p:cNvPr>
              <p:cNvSpPr txBox="1"/>
              <p:nvPr/>
            </p:nvSpPr>
            <p:spPr>
              <a:xfrm>
                <a:off x="1259886" y="4442466"/>
                <a:ext cx="6479081" cy="469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C40C67"/>
                    </a:solidFill>
                  </a:rPr>
                  <a:t>If the center word or context words appear frequently,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i="1" dirty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dirty="0">
                            <a:solidFill>
                              <a:srgbClr val="C40C67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1200" i="1" dirty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dirty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200" i="1" dirty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1200" i="1" dirty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i="1" dirty="0">
                                <a:solidFill>
                                  <a:srgbClr val="C40C67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1200" dirty="0">
                    <a:solidFill>
                      <a:srgbClr val="C40C67"/>
                    </a:solidFill>
                  </a:rPr>
                  <a:t> will dominate the loss function.</a:t>
                </a:r>
              </a:p>
              <a:p>
                <a:r>
                  <a:rPr lang="en-US" sz="1200" dirty="0">
                    <a:solidFill>
                      <a:srgbClr val="C40C67"/>
                    </a:solidFill>
                  </a:rPr>
                  <a:t>Leading to the introduction of bias parameters.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011961-FB53-7AA9-F4BB-C4950B829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886" y="4442466"/>
                <a:ext cx="6479081" cy="469872"/>
              </a:xfrm>
              <a:prstGeom prst="rect">
                <a:avLst/>
              </a:prstGeom>
              <a:blipFill>
                <a:blip r:embed="rId6"/>
                <a:stretch>
                  <a:fillRect t="-2632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24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/>
      <p:bldP spid="9" grpId="0"/>
      <p:bldP spid="11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D29D0-160C-F010-A0CA-94B74F2E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Glove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32188-AD4C-81D1-7B9D-46102EF17DF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We may not care about much about the rare word pairs.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/>
              <a:t>The word pairs with few counts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We can add a weigh function to the equation.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F3B915-4B62-AAAC-A4AD-53B9EFAFDDA2}"/>
                  </a:ext>
                </a:extLst>
              </p:cNvPr>
              <p:cNvSpPr txBox="1"/>
              <p:nvPr/>
            </p:nvSpPr>
            <p:spPr>
              <a:xfrm>
                <a:off x="973748" y="3012275"/>
                <a:ext cx="6748053" cy="5511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1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 dirty="0">
                              <a:solidFill>
                                <a:srgbClr val="C40C67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1400" b="0" i="1" dirty="0" smtClean="0">
                          <a:solidFill>
                            <a:srgbClr val="C40C67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1400" i="1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1400" i="1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  <m:r>
                                            <a:rPr lang="en-US" sz="1400" i="1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400" i="1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e>
                                      </m:d>
                                      <m:r>
                                        <a:rPr lang="en-US" sz="14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US" sz="1400" i="1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 dirty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 dirty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 dirty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  <m:r>
                                                <a:rPr lang="en-US" sz="1400" i="1" dirty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1400" i="1" dirty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sz="1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F3B915-4B62-AAAC-A4AD-53B9EFAFD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48" y="3012275"/>
                <a:ext cx="6748053" cy="551113"/>
              </a:xfrm>
              <a:prstGeom prst="rect">
                <a:avLst/>
              </a:prstGeom>
              <a:blipFill>
                <a:blip r:embed="rId2"/>
                <a:stretch>
                  <a:fillRect t="-131818" b="-20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C40DF49-B8E3-1E87-BF47-E7ABFFBFB7F7}"/>
              </a:ext>
            </a:extLst>
          </p:cNvPr>
          <p:cNvCxnSpPr>
            <a:cxnSpLocks/>
          </p:cNvCxnSpPr>
          <p:nvPr/>
        </p:nvCxnSpPr>
        <p:spPr>
          <a:xfrm flipH="1" flipV="1">
            <a:off x="1955800" y="3429000"/>
            <a:ext cx="101600" cy="508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1D408B-0BA7-F440-AA2C-52A4DAC130CA}"/>
              </a:ext>
            </a:extLst>
          </p:cNvPr>
          <p:cNvSpPr txBox="1"/>
          <p:nvPr/>
        </p:nvSpPr>
        <p:spPr>
          <a:xfrm>
            <a:off x="1557866" y="3937000"/>
            <a:ext cx="2726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40C67"/>
                </a:solidFill>
              </a:rPr>
              <a:t>weight function to weight a particular combinations based on the count</a:t>
            </a:r>
          </a:p>
        </p:txBody>
      </p:sp>
      <p:pic>
        <p:nvPicPr>
          <p:cNvPr id="21506" name="Picture 2" descr="GloVe, word representation | LOVIT x DATA SCIENCE">
            <a:extLst>
              <a:ext uri="{FF2B5EF4-FFF2-40B4-BE49-F238E27FC236}">
                <a16:creationId xmlns:a16="http://schemas.microsoft.com/office/drawing/2014/main" id="{9778659E-86C3-FAAD-2B60-D90A5418B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741" y="3563388"/>
            <a:ext cx="4576311" cy="254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C14E53-89AB-4629-CFD6-8A3065F42A95}"/>
                  </a:ext>
                </a:extLst>
              </p:cNvPr>
              <p:cNvSpPr txBox="1"/>
              <p:nvPr/>
            </p:nvSpPr>
            <p:spPr>
              <a:xfrm>
                <a:off x="-21025" y="4720911"/>
                <a:ext cx="4572000" cy="719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1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1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1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1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nor/>
                                                  </m:rPr>
                                                  <a:rPr lang="en-US" sz="11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max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0.75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1100" b="0" i="1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sz="1100" b="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100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100" b="0" i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sz="11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1100" b="0" i="1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100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1100" b="0" i="1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sz="1100" b="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100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100" b="0" i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en-US" sz="11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1100" b="0" i="1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1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C14E53-89AB-4629-CFD6-8A3065F42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025" y="4720911"/>
                <a:ext cx="4572000" cy="719108"/>
              </a:xfrm>
              <a:prstGeom prst="rect">
                <a:avLst/>
              </a:prstGeom>
              <a:blipFill>
                <a:blip r:embed="rId4"/>
                <a:stretch>
                  <a:fillRect t="-193103" b="-275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5364AB-E38D-9B27-BFB4-91B4EE122A41}"/>
                  </a:ext>
                </a:extLst>
              </p:cNvPr>
              <p:cNvSpPr txBox="1"/>
              <p:nvPr/>
            </p:nvSpPr>
            <p:spPr>
              <a:xfrm>
                <a:off x="1178478" y="5555428"/>
                <a:ext cx="19255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The paper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i="1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r>
                  <a:rPr lang="en-US" sz="1200" dirty="0"/>
                  <a:t>to 100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5364AB-E38D-9B27-BFB4-91B4EE122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478" y="5555428"/>
                <a:ext cx="1925592" cy="276999"/>
              </a:xfrm>
              <a:prstGeom prst="rect">
                <a:avLst/>
              </a:prstGeom>
              <a:blipFill>
                <a:blip r:embed="rId5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3">
            <a:extLst>
              <a:ext uri="{FF2B5EF4-FFF2-40B4-BE49-F238E27FC236}">
                <a16:creationId xmlns:a16="http://schemas.microsoft.com/office/drawing/2014/main" id="{D2B726DF-273F-F067-9C74-F7ACE9917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1904" y="1760757"/>
            <a:ext cx="3920068" cy="183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40C67"/>
                </a:solidFill>
                <a:effectLst/>
                <a:latin typeface="Arial" panose="020B0604020202020204" pitchFamily="34" charset="0"/>
              </a:rPr>
              <a:t>For rare pairs, the weight is low but non-zero, ensuring they contribute to the model without being ignored.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40C67"/>
                </a:solidFill>
                <a:effectLst/>
                <a:latin typeface="Arial" panose="020B0604020202020204" pitchFamily="34" charset="0"/>
              </a:rPr>
              <a:t>For frequent pairs, the weight grows sub-linearly, preventing overly common pairs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40C67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40C67"/>
                </a:solidFill>
                <a:effectLst/>
                <a:latin typeface="Arial" panose="020B0604020202020204" pitchFamily="34" charset="0"/>
              </a:rPr>
              <a:t>(e.g., stop words like "the" and "is") from dominating the loss.</a:t>
            </a:r>
          </a:p>
        </p:txBody>
      </p:sp>
    </p:spTree>
    <p:extLst>
      <p:ext uri="{BB962C8B-B14F-4D97-AF65-F5344CB8AC3E}">
        <p14:creationId xmlns:p14="http://schemas.microsoft.com/office/powerpoint/2010/main" val="57151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1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67A5-FA68-C64A-8E27-A2F5E961B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Word2vec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1DA73-A98D-1D0D-90FA-6CC705BC2F4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This is a word embedding for the word “king” (</a:t>
            </a:r>
            <a:r>
              <a:rPr lang="en-US" sz="1400" dirty="0" err="1"/>
              <a:t>GloVe</a:t>
            </a:r>
            <a:r>
              <a:rPr lang="en-US" sz="1400" dirty="0"/>
              <a:t> vector trained on Wikipedia):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>
                <a:solidFill>
                  <a:srgbClr val="222222"/>
                </a:solidFill>
                <a:latin typeface="Helvetica" panose="020B0604020202020204" pitchFamily="34" charset="0"/>
              </a:rPr>
              <a:t>It’s a list of 50 numbers. We can’t tell much by looking at the values. But let’s visualize it a bit so we can compare it other word vectors. Let’s put all these numbers in one row:</a:t>
            </a:r>
            <a:endParaRPr lang="en-US" sz="1400" dirty="0"/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168EB62-CD01-AB56-2EA2-1365FF06E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39" y="2077111"/>
            <a:ext cx="7880607" cy="116045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2D346D3-5EE3-F721-6922-9CC73692E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88" y="4092077"/>
            <a:ext cx="7880607" cy="59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2269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BF964-ED43-DF9B-2C44-C9D5DE579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338521-7321-D411-EF97-89D51489C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75" y="1571348"/>
            <a:ext cx="6229491" cy="48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9497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0CBA0-E043-7A3B-2894-B391E815B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Pre-process the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2AE18-8A70-FE8A-8808-5DD698BF4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08" y="1571348"/>
            <a:ext cx="6488725" cy="502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831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6E4BA-FBD7-E628-5B51-0D2D9C41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615452" cy="761478"/>
          </a:xfrm>
        </p:spPr>
        <p:txBody>
          <a:bodyPr>
            <a:normAutofit fontScale="90000"/>
          </a:bodyPr>
          <a:lstStyle/>
          <a:p>
            <a:r>
              <a:rPr lang="en-US" dirty="0"/>
              <a:t>Give ID to each unique word in the document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2C3AB2-F5E1-0A15-947B-35D5EB9E4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977"/>
          <a:stretch/>
        </p:blipFill>
        <p:spPr>
          <a:xfrm>
            <a:off x="367680" y="1537395"/>
            <a:ext cx="4876837" cy="4592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FC08E8-690D-AE92-1BAA-AA3DB9291C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53"/>
          <a:stretch/>
        </p:blipFill>
        <p:spPr>
          <a:xfrm>
            <a:off x="5329144" y="1571347"/>
            <a:ext cx="3281455" cy="455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63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6E4BA-FBD7-E628-5B51-0D2D9C41C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Represent each word in document sentence as word ID</a:t>
            </a: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71F61CB9-F191-81FB-A644-E3386399F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83" y="1870972"/>
            <a:ext cx="5856671" cy="13886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5D5D581-AD5A-9307-B2AD-E3CE135D8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82" y="3338031"/>
            <a:ext cx="4757117" cy="29857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7C0EF6-588C-0EBB-13DB-91E3860BF9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356"/>
          <a:stretch/>
        </p:blipFill>
        <p:spPr>
          <a:xfrm>
            <a:off x="3249903" y="4711178"/>
            <a:ext cx="5485721" cy="115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66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12AB5-5A05-29A3-3D99-100F26B85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of </a:t>
            </a:r>
            <a:r>
              <a:rPr lang="en-US" altLang="zh-CN" dirty="0" err="1"/>
              <a:t>Levenshtein</a:t>
            </a:r>
            <a:r>
              <a:rPr lang="en-US" altLang="zh-CN" dirty="0"/>
              <a:t> Distance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E5086-E83D-DE62-400C-89BC918F956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Operations: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>
                <a:solidFill>
                  <a:srgbClr val="C40C67"/>
                </a:solidFill>
              </a:rPr>
              <a:t>Replace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Insert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Delete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90E26A-822D-65E6-7706-534EE7373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899746"/>
              </p:ext>
            </p:extLst>
          </p:nvPr>
        </p:nvGraphicFramePr>
        <p:xfrm>
          <a:off x="2615681" y="2391468"/>
          <a:ext cx="1723053" cy="7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351">
                  <a:extLst>
                    <a:ext uri="{9D8B030D-6E8A-4147-A177-3AD203B41FA5}">
                      <a16:colId xmlns:a16="http://schemas.microsoft.com/office/drawing/2014/main" val="445501975"/>
                    </a:ext>
                  </a:extLst>
                </a:gridCol>
                <a:gridCol w="574351">
                  <a:extLst>
                    <a:ext uri="{9D8B030D-6E8A-4147-A177-3AD203B41FA5}">
                      <a16:colId xmlns:a16="http://schemas.microsoft.com/office/drawing/2014/main" val="2873854847"/>
                    </a:ext>
                  </a:extLst>
                </a:gridCol>
                <a:gridCol w="574351">
                  <a:extLst>
                    <a:ext uri="{9D8B030D-6E8A-4147-A177-3AD203B41FA5}">
                      <a16:colId xmlns:a16="http://schemas.microsoft.com/office/drawing/2014/main" val="1649146662"/>
                    </a:ext>
                  </a:extLst>
                </a:gridCol>
              </a:tblGrid>
              <a:tr h="3780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689992"/>
                  </a:ext>
                </a:extLst>
              </a:tr>
              <a:tr h="3935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34428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426D627-0095-6F67-9F65-740D52660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070654"/>
              </p:ext>
            </p:extLst>
          </p:nvPr>
        </p:nvGraphicFramePr>
        <p:xfrm>
          <a:off x="2615680" y="3481983"/>
          <a:ext cx="1723053" cy="7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351">
                  <a:extLst>
                    <a:ext uri="{9D8B030D-6E8A-4147-A177-3AD203B41FA5}">
                      <a16:colId xmlns:a16="http://schemas.microsoft.com/office/drawing/2014/main" val="445501975"/>
                    </a:ext>
                  </a:extLst>
                </a:gridCol>
                <a:gridCol w="574351">
                  <a:extLst>
                    <a:ext uri="{9D8B030D-6E8A-4147-A177-3AD203B41FA5}">
                      <a16:colId xmlns:a16="http://schemas.microsoft.com/office/drawing/2014/main" val="2873854847"/>
                    </a:ext>
                  </a:extLst>
                </a:gridCol>
                <a:gridCol w="574351">
                  <a:extLst>
                    <a:ext uri="{9D8B030D-6E8A-4147-A177-3AD203B41FA5}">
                      <a16:colId xmlns:a16="http://schemas.microsoft.com/office/drawing/2014/main" val="1649146662"/>
                    </a:ext>
                  </a:extLst>
                </a:gridCol>
              </a:tblGrid>
              <a:tr h="3780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689992"/>
                  </a:ext>
                </a:extLst>
              </a:tr>
              <a:tr h="3935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34428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E590A75-15E8-36BD-9C16-8B8C69358B26}"/>
              </a:ext>
            </a:extLst>
          </p:cNvPr>
          <p:cNvSpPr txBox="1"/>
          <p:nvPr/>
        </p:nvSpPr>
        <p:spPr>
          <a:xfrm>
            <a:off x="4721290" y="2962614"/>
            <a:ext cx="82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40C67"/>
                </a:solidFill>
              </a:rPr>
              <a:t>Match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EFD7ABE-7E41-8798-C185-9D7C8B7096A6}"/>
              </a:ext>
            </a:extLst>
          </p:cNvPr>
          <p:cNvCxnSpPr>
            <a:cxnSpLocks/>
          </p:cNvCxnSpPr>
          <p:nvPr/>
        </p:nvCxnSpPr>
        <p:spPr>
          <a:xfrm flipH="1" flipV="1">
            <a:off x="4226770" y="2580804"/>
            <a:ext cx="494520" cy="4164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871680B-211D-2ECC-4D3E-E0E7F269FD80}"/>
              </a:ext>
            </a:extLst>
          </p:cNvPr>
          <p:cNvCxnSpPr>
            <a:cxnSpLocks/>
          </p:cNvCxnSpPr>
          <p:nvPr/>
        </p:nvCxnSpPr>
        <p:spPr>
          <a:xfrm flipH="1">
            <a:off x="4226770" y="3297317"/>
            <a:ext cx="494520" cy="3976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79E4D92-9BC2-EFD5-BA93-BE3211DEF7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389521"/>
              </p:ext>
            </p:extLst>
          </p:nvPr>
        </p:nvGraphicFramePr>
        <p:xfrm>
          <a:off x="6029045" y="2060028"/>
          <a:ext cx="1148702" cy="7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351">
                  <a:extLst>
                    <a:ext uri="{9D8B030D-6E8A-4147-A177-3AD203B41FA5}">
                      <a16:colId xmlns:a16="http://schemas.microsoft.com/office/drawing/2014/main" val="445501975"/>
                    </a:ext>
                  </a:extLst>
                </a:gridCol>
                <a:gridCol w="574351">
                  <a:extLst>
                    <a:ext uri="{9D8B030D-6E8A-4147-A177-3AD203B41FA5}">
                      <a16:colId xmlns:a16="http://schemas.microsoft.com/office/drawing/2014/main" val="2873854847"/>
                    </a:ext>
                  </a:extLst>
                </a:gridCol>
              </a:tblGrid>
              <a:tr h="3780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689992"/>
                  </a:ext>
                </a:extLst>
              </a:tr>
              <a:tr h="3935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34428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6C86038-901B-71E1-1C7B-EC4137DEB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818286"/>
              </p:ext>
            </p:extLst>
          </p:nvPr>
        </p:nvGraphicFramePr>
        <p:xfrm>
          <a:off x="6029045" y="3481983"/>
          <a:ext cx="1148702" cy="7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351">
                  <a:extLst>
                    <a:ext uri="{9D8B030D-6E8A-4147-A177-3AD203B41FA5}">
                      <a16:colId xmlns:a16="http://schemas.microsoft.com/office/drawing/2014/main" val="445501975"/>
                    </a:ext>
                  </a:extLst>
                </a:gridCol>
                <a:gridCol w="574351">
                  <a:extLst>
                    <a:ext uri="{9D8B030D-6E8A-4147-A177-3AD203B41FA5}">
                      <a16:colId xmlns:a16="http://schemas.microsoft.com/office/drawing/2014/main" val="2873854847"/>
                    </a:ext>
                  </a:extLst>
                </a:gridCol>
              </a:tblGrid>
              <a:tr h="3780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689992"/>
                  </a:ext>
                </a:extLst>
              </a:tr>
              <a:tr h="3935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344285"/>
                  </a:ext>
                </a:extLst>
              </a:tr>
            </a:tbl>
          </a:graphicData>
        </a:graphic>
      </p:graphicFrame>
      <p:sp>
        <p:nvSpPr>
          <p:cNvPr id="20" name="Curved Up Arrow 19">
            <a:extLst>
              <a:ext uri="{FF2B5EF4-FFF2-40B4-BE49-F238E27FC236}">
                <a16:creationId xmlns:a16="http://schemas.microsoft.com/office/drawing/2014/main" id="{B1036259-BD59-56FD-41F9-A4B5ABAB0733}"/>
              </a:ext>
            </a:extLst>
          </p:cNvPr>
          <p:cNvSpPr/>
          <p:nvPr/>
        </p:nvSpPr>
        <p:spPr>
          <a:xfrm>
            <a:off x="3508310" y="4413380"/>
            <a:ext cx="2892490" cy="793102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C146CD-9229-A3DF-ED66-B0B41DF31E19}"/>
              </a:ext>
            </a:extLst>
          </p:cNvPr>
          <p:cNvSpPr txBox="1"/>
          <p:nvPr/>
        </p:nvSpPr>
        <p:spPr>
          <a:xfrm>
            <a:off x="3634866" y="5206482"/>
            <a:ext cx="2639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C40C67"/>
                </a:solidFill>
              </a:defRPr>
            </a:lvl1pPr>
          </a:lstStyle>
          <a:p>
            <a:r>
              <a:rPr lang="en-US" dirty="0"/>
              <a:t>Convert to sub-problem</a:t>
            </a:r>
          </a:p>
        </p:txBody>
      </p:sp>
      <p:sp>
        <p:nvSpPr>
          <p:cNvPr id="22" name="Left-right Arrow 21">
            <a:extLst>
              <a:ext uri="{FF2B5EF4-FFF2-40B4-BE49-F238E27FC236}">
                <a16:creationId xmlns:a16="http://schemas.microsoft.com/office/drawing/2014/main" id="{FAEFD4EF-287E-942E-2F47-65F332121551}"/>
              </a:ext>
            </a:extLst>
          </p:cNvPr>
          <p:cNvSpPr/>
          <p:nvPr/>
        </p:nvSpPr>
        <p:spPr>
          <a:xfrm rot="5400000">
            <a:off x="6361025" y="2970198"/>
            <a:ext cx="484742" cy="373224"/>
          </a:xfrm>
          <a:prstGeom prst="leftRightArrow">
            <a:avLst>
              <a:gd name="adj1" fmla="val 40000"/>
              <a:gd name="adj2" fmla="val 325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 animBg="1"/>
      <p:bldP spid="21" grpId="0"/>
      <p:bldP spid="2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DD08435-B87B-5044-0434-CC48E90E4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1" y="1529015"/>
            <a:ext cx="4710999" cy="49437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70DD0BA-2F07-BDB9-AF23-93D1676C6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Create training data with window size = </a:t>
            </a:r>
            <a:r>
              <a:rPr lang="en-HK" dirty="0">
                <a:latin typeface="Courier New" panose="02070309020205020404" pitchFamily="49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4392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A06E67E-6906-C6CF-B780-2B4612B7A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76" y="1571348"/>
            <a:ext cx="7648438" cy="262768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888E8A9-6935-0EFD-17E8-62D5BE2F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Training</a:t>
            </a:r>
          </a:p>
        </p:txBody>
      </p:sp>
    </p:spTree>
    <p:extLst>
      <p:ext uri="{BB962C8B-B14F-4D97-AF65-F5344CB8AC3E}">
        <p14:creationId xmlns:p14="http://schemas.microsoft.com/office/powerpoint/2010/main" val="169605471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013A4F8-3ADA-6A38-B19B-17B6AB691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04" y="1846550"/>
            <a:ext cx="5103835" cy="475663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2F5AD65-7ABF-E589-4DA9-83F5ED88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a class to wrap up the training for the word2vec, for later visualization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3605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EE826C9-6473-4215-03B2-27C2F380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1" y="1793944"/>
            <a:ext cx="6443663" cy="403621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CAB1C84-E99C-EDA7-BF37-ABB7B28CA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Visualize the results</a:t>
            </a:r>
          </a:p>
        </p:txBody>
      </p:sp>
    </p:spTree>
    <p:extLst>
      <p:ext uri="{BB962C8B-B14F-4D97-AF65-F5344CB8AC3E}">
        <p14:creationId xmlns:p14="http://schemas.microsoft.com/office/powerpoint/2010/main" val="24168283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67A5-FA68-C64A-8E27-A2F5E961B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Visualize the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0EBC0-FAF3-2FAE-1ED2-37DDD5D50CF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HK" sz="1400" dirty="0"/>
              <a:t>Let's look at the results from the 10th epoch. First, let's look at the words similar to </a:t>
            </a:r>
            <a:r>
              <a:rPr lang="en-HK" sz="1400" dirty="0">
                <a:solidFill>
                  <a:srgbClr val="C40C67"/>
                </a:solidFill>
              </a:rPr>
              <a:t>"king." </a:t>
            </a:r>
            <a:r>
              <a:rPr lang="en-HK" sz="1400" dirty="0"/>
              <a:t>This is a list of the nearest 10 words to "space" by cosine similarity.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B58043-CC34-0174-A05A-7B18D669F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04" y="2377959"/>
            <a:ext cx="7639514" cy="24797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59771F-BCEA-1927-B416-FCE0284CB0A6}"/>
              </a:ext>
            </a:extLst>
          </p:cNvPr>
          <p:cNvSpPr txBox="1"/>
          <p:nvPr/>
        </p:nvSpPr>
        <p:spPr>
          <a:xfrm>
            <a:off x="1694794" y="5381953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92227932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67A5-FA68-C64A-8E27-A2F5E961B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776319" cy="76147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Use Pre-trained Word Vector for 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1DA73-A98D-1D0D-90FA-6CC705BC2F4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Instead of training your own vector, you can use pre-trained model for data analysis. </a:t>
            </a:r>
          </a:p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These </a:t>
            </a:r>
            <a:r>
              <a:rPr lang="en-US" altLang="zh-CN" sz="1400" dirty="0">
                <a:solidFill>
                  <a:srgbClr val="C40C67"/>
                </a:solidFill>
              </a:rPr>
              <a:t>pre-trained models </a:t>
            </a:r>
            <a:r>
              <a:rPr lang="en-US" altLang="zh-CN" sz="1400" dirty="0"/>
              <a:t>are already trained by other people and share to public for freely-used.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AF6B53-EB6F-DBEC-D6C0-E29A9C48F5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3"/>
          <a:stretch/>
        </p:blipFill>
        <p:spPr>
          <a:xfrm>
            <a:off x="950912" y="2582333"/>
            <a:ext cx="7620182" cy="270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9498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6937D-6DC8-A3A4-0391-53108196A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1A81004-EECE-7E08-2A9B-EC780BEFFA0E}"/>
              </a:ext>
            </a:extLst>
          </p:cNvPr>
          <p:cNvSpPr txBox="1"/>
          <p:nvPr/>
        </p:nvSpPr>
        <p:spPr>
          <a:xfrm>
            <a:off x="4572000" y="3012544"/>
            <a:ext cx="3898380" cy="8329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defTabSz="685783">
              <a:spcBef>
                <a:spcPct val="0"/>
              </a:spcBef>
              <a:spcAft>
                <a:spcPts val="600"/>
              </a:spcAft>
            </a:pPr>
            <a:r>
              <a:rPr lang="en-US" altLang="ko-KR" sz="3600" b="1" kern="1200" dirty="0">
                <a:solidFill>
                  <a:schemeClr val="accent3"/>
                </a:solidFill>
                <a:latin typeface="+mn-lt"/>
                <a:ea typeface="+mj-ea"/>
                <a:cs typeface="+mj-cs"/>
              </a:rPr>
              <a:t>Any Questions?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67AB79-6593-33A4-E187-6EA97C879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9" y="1373479"/>
            <a:ext cx="4325112" cy="4325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6116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8C73C-32BB-DA8D-2C44-1B9CA382C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rved Up Arrow 15">
            <a:extLst>
              <a:ext uri="{FF2B5EF4-FFF2-40B4-BE49-F238E27FC236}">
                <a16:creationId xmlns:a16="http://schemas.microsoft.com/office/drawing/2014/main" id="{B5787660-FD6D-97C3-6E50-BBE621E0771B}"/>
              </a:ext>
            </a:extLst>
          </p:cNvPr>
          <p:cNvSpPr/>
          <p:nvPr/>
        </p:nvSpPr>
        <p:spPr>
          <a:xfrm>
            <a:off x="3510310" y="4230435"/>
            <a:ext cx="2892490" cy="1278031"/>
          </a:xfrm>
          <a:prstGeom prst="curvedUpArrow">
            <a:avLst>
              <a:gd name="adj1" fmla="val 25000"/>
              <a:gd name="adj2" fmla="val 66602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003BC6-B806-C29F-D59D-D1A28A43E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of </a:t>
            </a:r>
            <a:r>
              <a:rPr lang="en-US" altLang="zh-CN" dirty="0" err="1"/>
              <a:t>Levenshtein</a:t>
            </a:r>
            <a:r>
              <a:rPr lang="en-US" altLang="zh-CN" dirty="0"/>
              <a:t> Distance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41628-CE82-90EC-9943-322C597C54A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Operations: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>
                <a:solidFill>
                  <a:srgbClr val="C40C67"/>
                </a:solidFill>
              </a:rPr>
              <a:t>Replace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Insert</a:t>
            </a:r>
          </a:p>
          <a:p>
            <a:pPr marL="857237" lvl="2" indent="-34290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zh-CN" sz="1400" dirty="0"/>
              <a:t>Delete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AABEF66-7BFA-4D4F-E656-9CA28D1E5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481195"/>
              </p:ext>
            </p:extLst>
          </p:nvPr>
        </p:nvGraphicFramePr>
        <p:xfrm>
          <a:off x="2921952" y="1878284"/>
          <a:ext cx="1148702" cy="7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351">
                  <a:extLst>
                    <a:ext uri="{9D8B030D-6E8A-4147-A177-3AD203B41FA5}">
                      <a16:colId xmlns:a16="http://schemas.microsoft.com/office/drawing/2014/main" val="445501975"/>
                    </a:ext>
                  </a:extLst>
                </a:gridCol>
                <a:gridCol w="574351">
                  <a:extLst>
                    <a:ext uri="{9D8B030D-6E8A-4147-A177-3AD203B41FA5}">
                      <a16:colId xmlns:a16="http://schemas.microsoft.com/office/drawing/2014/main" val="2873854847"/>
                    </a:ext>
                  </a:extLst>
                </a:gridCol>
              </a:tblGrid>
              <a:tr h="3780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689992"/>
                  </a:ext>
                </a:extLst>
              </a:tr>
              <a:tr h="3935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34428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EB8270C-0845-1F06-0EFC-9068228C7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293151"/>
              </p:ext>
            </p:extLst>
          </p:nvPr>
        </p:nvGraphicFramePr>
        <p:xfrm>
          <a:off x="2921952" y="3779683"/>
          <a:ext cx="1148702" cy="7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351">
                  <a:extLst>
                    <a:ext uri="{9D8B030D-6E8A-4147-A177-3AD203B41FA5}">
                      <a16:colId xmlns:a16="http://schemas.microsoft.com/office/drawing/2014/main" val="445501975"/>
                    </a:ext>
                  </a:extLst>
                </a:gridCol>
                <a:gridCol w="574351">
                  <a:extLst>
                    <a:ext uri="{9D8B030D-6E8A-4147-A177-3AD203B41FA5}">
                      <a16:colId xmlns:a16="http://schemas.microsoft.com/office/drawing/2014/main" val="2873854847"/>
                    </a:ext>
                  </a:extLst>
                </a:gridCol>
              </a:tblGrid>
              <a:tr h="3780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689992"/>
                  </a:ext>
                </a:extLst>
              </a:tr>
              <a:tr h="3935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344285"/>
                  </a:ext>
                </a:extLst>
              </a:tr>
            </a:tbl>
          </a:graphicData>
        </a:graphic>
      </p:graphicFrame>
      <p:sp>
        <p:nvSpPr>
          <p:cNvPr id="4" name="Left-right Arrow 3">
            <a:extLst>
              <a:ext uri="{FF2B5EF4-FFF2-40B4-BE49-F238E27FC236}">
                <a16:creationId xmlns:a16="http://schemas.microsoft.com/office/drawing/2014/main" id="{7B11D914-3053-3122-DFF7-22A4518B4C8B}"/>
              </a:ext>
            </a:extLst>
          </p:cNvPr>
          <p:cNvSpPr/>
          <p:nvPr/>
        </p:nvSpPr>
        <p:spPr>
          <a:xfrm rot="5400000">
            <a:off x="3284376" y="3009371"/>
            <a:ext cx="936581" cy="373224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F5672E9-4463-3486-8C07-796C96B48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655872"/>
              </p:ext>
            </p:extLst>
          </p:nvPr>
        </p:nvGraphicFramePr>
        <p:xfrm>
          <a:off x="3496303" y="1878283"/>
          <a:ext cx="574351" cy="7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351">
                  <a:extLst>
                    <a:ext uri="{9D8B030D-6E8A-4147-A177-3AD203B41FA5}">
                      <a16:colId xmlns:a16="http://schemas.microsoft.com/office/drawing/2014/main" val="2873854847"/>
                    </a:ext>
                  </a:extLst>
                </a:gridCol>
              </a:tblGrid>
              <a:tr h="3780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689992"/>
                  </a:ext>
                </a:extLst>
              </a:tr>
              <a:tr h="3935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34428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77220C0-96E2-7016-7C9F-7B7CB1CE1A4C}"/>
              </a:ext>
            </a:extLst>
          </p:cNvPr>
          <p:cNvSpPr txBox="1"/>
          <p:nvPr/>
        </p:nvSpPr>
        <p:spPr>
          <a:xfrm>
            <a:off x="4387388" y="2002477"/>
            <a:ext cx="2015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40C67"/>
                </a:solidFill>
              </a:rPr>
              <a:t>Perform one operation of a replacement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02A2903-4372-F790-32A3-0A552984D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39538"/>
              </p:ext>
            </p:extLst>
          </p:nvPr>
        </p:nvGraphicFramePr>
        <p:xfrm>
          <a:off x="4956554" y="3233450"/>
          <a:ext cx="574351" cy="7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351">
                  <a:extLst>
                    <a:ext uri="{9D8B030D-6E8A-4147-A177-3AD203B41FA5}">
                      <a16:colId xmlns:a16="http://schemas.microsoft.com/office/drawing/2014/main" val="68782030"/>
                    </a:ext>
                  </a:extLst>
                </a:gridCol>
              </a:tblGrid>
              <a:tr h="3780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847535"/>
                  </a:ext>
                </a:extLst>
              </a:tr>
              <a:tr h="3935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8441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A874637-4264-9A31-F986-462CF95475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671222"/>
              </p:ext>
            </p:extLst>
          </p:nvPr>
        </p:nvGraphicFramePr>
        <p:xfrm>
          <a:off x="6397809" y="3233450"/>
          <a:ext cx="574351" cy="77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351">
                  <a:extLst>
                    <a:ext uri="{9D8B030D-6E8A-4147-A177-3AD203B41FA5}">
                      <a16:colId xmlns:a16="http://schemas.microsoft.com/office/drawing/2014/main" val="3831523087"/>
                    </a:ext>
                  </a:extLst>
                </a:gridCol>
              </a:tblGrid>
              <a:tr h="3780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410"/>
                  </a:ext>
                </a:extLst>
              </a:tr>
              <a:tr h="3935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435491"/>
                  </a:ext>
                </a:extLst>
              </a:tr>
            </a:tbl>
          </a:graphicData>
        </a:graphic>
      </p:graphicFrame>
      <p:sp>
        <p:nvSpPr>
          <p:cNvPr id="15" name="Left-right Arrow 14">
            <a:extLst>
              <a:ext uri="{FF2B5EF4-FFF2-40B4-BE49-F238E27FC236}">
                <a16:creationId xmlns:a16="http://schemas.microsoft.com/office/drawing/2014/main" id="{5A17DE53-B2BF-A108-64D8-9863124139D6}"/>
              </a:ext>
            </a:extLst>
          </p:cNvPr>
          <p:cNvSpPr/>
          <p:nvPr/>
        </p:nvSpPr>
        <p:spPr>
          <a:xfrm>
            <a:off x="5617029" y="3432642"/>
            <a:ext cx="665583" cy="373224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70E339-EE63-DF2E-FA4D-315F650108D8}"/>
              </a:ext>
            </a:extLst>
          </p:cNvPr>
          <p:cNvSpPr txBox="1"/>
          <p:nvPr/>
        </p:nvSpPr>
        <p:spPr>
          <a:xfrm>
            <a:off x="3196201" y="5508466"/>
            <a:ext cx="352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C40C67"/>
                </a:solidFill>
              </a:defRPr>
            </a:lvl1pPr>
          </a:lstStyle>
          <a:p>
            <a:r>
              <a:rPr lang="en-US" dirty="0"/>
              <a:t>Proceed to the next sub problem</a:t>
            </a:r>
          </a:p>
        </p:txBody>
      </p:sp>
    </p:spTree>
    <p:extLst>
      <p:ext uri="{BB962C8B-B14F-4D97-AF65-F5344CB8AC3E}">
        <p14:creationId xmlns:p14="http://schemas.microsoft.com/office/powerpoint/2010/main" val="18572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P spid="15" grpId="0" animBg="1"/>
      <p:bldP spid="17" grpId="0"/>
    </p:bldLst>
  </p:timing>
</p:sld>
</file>

<file path=ppt/theme/theme1.xml><?xml version="1.0" encoding="utf-8"?>
<a:theme xmlns:a="http://schemas.openxmlformats.org/drawingml/2006/main" name="powerpoint tutorial">
  <a:themeElements>
    <a:clrScheme name="Custom 27">
      <a:dk1>
        <a:srgbClr val="000000"/>
      </a:dk1>
      <a:lt1>
        <a:srgbClr val="FFFFFF"/>
      </a:lt1>
      <a:dk2>
        <a:srgbClr val="005F73"/>
      </a:dk2>
      <a:lt2>
        <a:srgbClr val="E7E6E6"/>
      </a:lt2>
      <a:accent1>
        <a:srgbClr val="6A205F"/>
      </a:accent1>
      <a:accent2>
        <a:srgbClr val="C74F66"/>
      </a:accent2>
      <a:accent3>
        <a:srgbClr val="C40C67"/>
      </a:accent3>
      <a:accent4>
        <a:srgbClr val="FF7675"/>
      </a:accent4>
      <a:accent5>
        <a:srgbClr val="0696D0"/>
      </a:accent5>
      <a:accent6>
        <a:srgbClr val="360070"/>
      </a:accent6>
      <a:hlink>
        <a:srgbClr val="0563C1"/>
      </a:hlink>
      <a:folHlink>
        <a:srgbClr val="954F72"/>
      </a:folHlink>
    </a:clrScheme>
    <a:fontScheme name="Custom 92">
      <a:majorFont>
        <a:latin typeface="Segoe UI Semibold"/>
        <a:ea typeface=""/>
        <a:cs typeface=""/>
      </a:majorFont>
      <a:minorFont>
        <a:latin typeface="Segoe UI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eling overwhelmed _Win32_CP_v13" id="{1F8CD036-E430-4435-85C3-9C882E43A90C}" vid="{161A3489-A5CE-4E5E-8AA9-B92631102B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3CF614-6894-4A97-80E5-9F658EA3AF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D100F2-74DD-462C-BBFE-2504278ADF72}">
  <ds:schemaRefs>
    <ds:schemaRef ds:uri="71af3243-3dd4-4a8d-8c0d-dd76da1f02a5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230e9df3-be65-4c73-a93b-d1236ebd677e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  <ds:schemaRef ds:uri="16c05727-aa75-4e4a-9b5f-8a80a116589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7D4A114-614A-4F21-A975-61444CD3CF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45581</TotalTime>
  <Words>6942</Words>
  <Application>Microsoft Macintosh PowerPoint</Application>
  <PresentationFormat>On-screen Show (4:3)</PresentationFormat>
  <Paragraphs>1048</Paragraphs>
  <Slides>86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6" baseType="lpstr">
      <vt:lpstr>DengXian</vt:lpstr>
      <vt:lpstr>Segoe UI </vt:lpstr>
      <vt:lpstr>Arial</vt:lpstr>
      <vt:lpstr>Calibri</vt:lpstr>
      <vt:lpstr>Cambria Math</vt:lpstr>
      <vt:lpstr>Courier New</vt:lpstr>
      <vt:lpstr>Helvetica</vt:lpstr>
      <vt:lpstr>Raleway</vt:lpstr>
      <vt:lpstr>Wingdings</vt:lpstr>
      <vt:lpstr>powerpoint tutorial</vt:lpstr>
      <vt:lpstr>PowerPoint Presentation</vt:lpstr>
      <vt:lpstr>Agenda</vt:lpstr>
      <vt:lpstr>Categories of Text Similarity Algorithms</vt:lpstr>
      <vt:lpstr>Edit-based Similarities</vt:lpstr>
      <vt:lpstr>Hamming Distance </vt:lpstr>
      <vt:lpstr>Hamming Distance </vt:lpstr>
      <vt:lpstr>Levenshtein Distance  </vt:lpstr>
      <vt:lpstr>Operations of Levenshtein Distance </vt:lpstr>
      <vt:lpstr>Operations of Levenshtein Distance </vt:lpstr>
      <vt:lpstr>Operations of Levenshtein Distance </vt:lpstr>
      <vt:lpstr>Operations of Levenshtein Distance </vt:lpstr>
      <vt:lpstr>DP table for BUT to ANT</vt:lpstr>
      <vt:lpstr>DP table for BUT to ANT</vt:lpstr>
      <vt:lpstr>DP table for BUT to ANT</vt:lpstr>
      <vt:lpstr>DP table for BUT to ANT</vt:lpstr>
      <vt:lpstr>Levenshtein Distance  </vt:lpstr>
      <vt:lpstr>Token-based Similarity </vt:lpstr>
      <vt:lpstr>Jaccard Index </vt:lpstr>
      <vt:lpstr>Jaccard Index Example</vt:lpstr>
      <vt:lpstr>Sørensen-Dice Coefficient  </vt:lpstr>
      <vt:lpstr>Sørensen-Dice Coefficient  </vt:lpstr>
      <vt:lpstr>Tversky Index   </vt:lpstr>
      <vt:lpstr>Tversky Index </vt:lpstr>
      <vt:lpstr>Overlap Coefficient   </vt:lpstr>
      <vt:lpstr>Overlap Coefficient </vt:lpstr>
      <vt:lpstr>Cosine Similarity   </vt:lpstr>
      <vt:lpstr>Cosine Similarity </vt:lpstr>
      <vt:lpstr>Hybrid Similarities </vt:lpstr>
      <vt:lpstr>Monge-Elkan </vt:lpstr>
      <vt:lpstr>What do words mean?</vt:lpstr>
      <vt:lpstr>Synonymy</vt:lpstr>
      <vt:lpstr>Similarity</vt:lpstr>
      <vt:lpstr>Antonymy</vt:lpstr>
      <vt:lpstr>Semantic Relationships Captured within Word</vt:lpstr>
      <vt:lpstr>Understanding word vectors</vt:lpstr>
      <vt:lpstr>Understanding word vectors</vt:lpstr>
      <vt:lpstr>Understanding word vectors</vt:lpstr>
      <vt:lpstr>Understanding word vectors</vt:lpstr>
      <vt:lpstr>Semantic Feature Space</vt:lpstr>
      <vt:lpstr>Semantic Feature Space</vt:lpstr>
      <vt:lpstr>Uses of Semantic Feature Vectors </vt:lpstr>
      <vt:lpstr>Analogies By Vector Arithmetic</vt:lpstr>
      <vt:lpstr>Understanding word vectors</vt:lpstr>
      <vt:lpstr>Understanding word vectors</vt:lpstr>
      <vt:lpstr>Cosine similarity</vt:lpstr>
      <vt:lpstr>Cosine similarity</vt:lpstr>
      <vt:lpstr>Word Embeddings</vt:lpstr>
      <vt:lpstr>Word Embeddings</vt:lpstr>
      <vt:lpstr>Motivation of Word Embedding</vt:lpstr>
      <vt:lpstr>Motivation of Word Embedding</vt:lpstr>
      <vt:lpstr>Intuitions: representing words by their context</vt:lpstr>
      <vt:lpstr>Motivation of Word Embedding</vt:lpstr>
      <vt:lpstr>Word Embeddings</vt:lpstr>
      <vt:lpstr>One-hot vectors</vt:lpstr>
      <vt:lpstr>Word2Vec</vt:lpstr>
      <vt:lpstr>Skip-gram</vt:lpstr>
      <vt:lpstr>Skip-gram</vt:lpstr>
      <vt:lpstr>Skip-gram</vt:lpstr>
      <vt:lpstr>Loss function</vt:lpstr>
      <vt:lpstr>Skip-gram Model Structure</vt:lpstr>
      <vt:lpstr>Skip-gram Model Structure</vt:lpstr>
      <vt:lpstr>Gradient Descent on Skip-gram Model </vt:lpstr>
      <vt:lpstr>Neural Network Vector Diagram</vt:lpstr>
      <vt:lpstr>High Level Neural Network Diagram</vt:lpstr>
      <vt:lpstr>Continuous bag-of-words (CBOW)</vt:lpstr>
      <vt:lpstr>Loss function</vt:lpstr>
      <vt:lpstr>Model Structure of CBOW</vt:lpstr>
      <vt:lpstr>CBOW Example</vt:lpstr>
      <vt:lpstr>Skip-gram with Negative Sampling (SGNS)</vt:lpstr>
      <vt:lpstr>Skip-gram with Negative Sampling (SGNS)</vt:lpstr>
      <vt:lpstr>Skip-gram with Negative Sampling (SGNS)</vt:lpstr>
      <vt:lpstr>The Glove Model</vt:lpstr>
      <vt:lpstr>The Glove Model</vt:lpstr>
      <vt:lpstr>The Glove Model</vt:lpstr>
      <vt:lpstr>Word2vec</vt:lpstr>
      <vt:lpstr>Import Text</vt:lpstr>
      <vt:lpstr>Pre-process the text</vt:lpstr>
      <vt:lpstr>Give ID to each unique word in the document</vt:lpstr>
      <vt:lpstr>Represent each word in document sentence as word ID</vt:lpstr>
      <vt:lpstr>Create training data with window size = 4</vt:lpstr>
      <vt:lpstr>Start Training</vt:lpstr>
      <vt:lpstr>Create a class to wrap up the training for the word2vec, for later visualization </vt:lpstr>
      <vt:lpstr>Visualize the results</vt:lpstr>
      <vt:lpstr>Visualize the results</vt:lpstr>
      <vt:lpstr>Use Pre-trained Word Vector for Data Analysis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Feeling overwhelmed</dc:title>
  <dc:creator/>
  <cp:lastModifiedBy>FONG, Chi Kit Ken [DSAI]</cp:lastModifiedBy>
  <cp:revision>88</cp:revision>
  <dcterms:created xsi:type="dcterms:W3CDTF">2022-08-24T19:45:33Z</dcterms:created>
  <dcterms:modified xsi:type="dcterms:W3CDTF">2026-03-10T03:38:11Z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