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92"/>
  </p:notesMasterIdLst>
  <p:handoutMasterIdLst>
    <p:handoutMasterId r:id="rId93"/>
  </p:handoutMasterIdLst>
  <p:sldIdLst>
    <p:sldId id="1938" r:id="rId5"/>
    <p:sldId id="269" r:id="rId6"/>
    <p:sldId id="2233" r:id="rId7"/>
    <p:sldId id="2234" r:id="rId8"/>
    <p:sldId id="2235" r:id="rId9"/>
    <p:sldId id="2223" r:id="rId10"/>
    <p:sldId id="2224" r:id="rId11"/>
    <p:sldId id="2226" r:id="rId12"/>
    <p:sldId id="2225" r:id="rId13"/>
    <p:sldId id="2227" r:id="rId14"/>
    <p:sldId id="2229" r:id="rId15"/>
    <p:sldId id="2228" r:id="rId16"/>
    <p:sldId id="2230" r:id="rId17"/>
    <p:sldId id="2247" r:id="rId18"/>
    <p:sldId id="2249" r:id="rId19"/>
    <p:sldId id="2251" r:id="rId20"/>
    <p:sldId id="2250" r:id="rId21"/>
    <p:sldId id="2232" r:id="rId22"/>
    <p:sldId id="2248" r:id="rId23"/>
    <p:sldId id="2258" r:id="rId24"/>
    <p:sldId id="2255" r:id="rId25"/>
    <p:sldId id="2254" r:id="rId26"/>
    <p:sldId id="2260" r:id="rId27"/>
    <p:sldId id="2259" r:id="rId28"/>
    <p:sldId id="2253" r:id="rId29"/>
    <p:sldId id="2252" r:id="rId30"/>
    <p:sldId id="2270" r:id="rId31"/>
    <p:sldId id="2271" r:id="rId32"/>
    <p:sldId id="2272" r:id="rId33"/>
    <p:sldId id="2261" r:id="rId34"/>
    <p:sldId id="2264" r:id="rId35"/>
    <p:sldId id="2265" r:id="rId36"/>
    <p:sldId id="2266" r:id="rId37"/>
    <p:sldId id="2237" r:id="rId38"/>
    <p:sldId id="2231" r:id="rId39"/>
    <p:sldId id="2215" r:id="rId40"/>
    <p:sldId id="2274" r:id="rId41"/>
    <p:sldId id="2279" r:id="rId42"/>
    <p:sldId id="2284" r:id="rId43"/>
    <p:sldId id="2190" r:id="rId44"/>
    <p:sldId id="2275" r:id="rId45"/>
    <p:sldId id="2288" r:id="rId46"/>
    <p:sldId id="2296" r:id="rId47"/>
    <p:sldId id="2297" r:id="rId48"/>
    <p:sldId id="2292" r:id="rId49"/>
    <p:sldId id="2287" r:id="rId50"/>
    <p:sldId id="2289" r:id="rId51"/>
    <p:sldId id="2290" r:id="rId52"/>
    <p:sldId id="2291" r:id="rId53"/>
    <p:sldId id="2283" r:id="rId54"/>
    <p:sldId id="2295" r:id="rId55"/>
    <p:sldId id="2318" r:id="rId56"/>
    <p:sldId id="2319" r:id="rId57"/>
    <p:sldId id="2301" r:id="rId58"/>
    <p:sldId id="2302" r:id="rId59"/>
    <p:sldId id="2304" r:id="rId60"/>
    <p:sldId id="2303" r:id="rId61"/>
    <p:sldId id="2196" r:id="rId62"/>
    <p:sldId id="2305" r:id="rId63"/>
    <p:sldId id="2306" r:id="rId64"/>
    <p:sldId id="2311" r:id="rId65"/>
    <p:sldId id="2307" r:id="rId66"/>
    <p:sldId id="2308" r:id="rId67"/>
    <p:sldId id="2309" r:id="rId68"/>
    <p:sldId id="2310" r:id="rId69"/>
    <p:sldId id="2195" r:id="rId70"/>
    <p:sldId id="2206" r:id="rId71"/>
    <p:sldId id="2207" r:id="rId72"/>
    <p:sldId id="2208" r:id="rId73"/>
    <p:sldId id="2209" r:id="rId74"/>
    <p:sldId id="2210" r:id="rId75"/>
    <p:sldId id="2298" r:id="rId76"/>
    <p:sldId id="2312" r:id="rId77"/>
    <p:sldId id="2192" r:id="rId78"/>
    <p:sldId id="2313" r:id="rId79"/>
    <p:sldId id="2299" r:id="rId80"/>
    <p:sldId id="2316" r:id="rId81"/>
    <p:sldId id="2315" r:id="rId82"/>
    <p:sldId id="2317" r:id="rId83"/>
    <p:sldId id="2314" r:id="rId84"/>
    <p:sldId id="2300" r:id="rId85"/>
    <p:sldId id="2320" r:id="rId86"/>
    <p:sldId id="2321" r:id="rId87"/>
    <p:sldId id="2322" r:id="rId88"/>
    <p:sldId id="2323" r:id="rId89"/>
    <p:sldId id="2324" r:id="rId90"/>
    <p:sldId id="2000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0BB4C471-A6B6-F449-9EF0-07CA812E16AB}">
          <p14:sldIdLst>
            <p14:sldId id="1938"/>
            <p14:sldId id="269"/>
          </p14:sldIdLst>
        </p14:section>
        <p14:section name="MapReduce and Its Challenges" id="{CEA8965A-2A06-7F45-9066-762F73006949}">
          <p14:sldIdLst>
            <p14:sldId id="2233"/>
            <p14:sldId id="2234"/>
            <p14:sldId id="2235"/>
            <p14:sldId id="2223"/>
            <p14:sldId id="2224"/>
            <p14:sldId id="2226"/>
            <p14:sldId id="2225"/>
            <p14:sldId id="2227"/>
            <p14:sldId id="2229"/>
          </p14:sldIdLst>
        </p14:section>
        <p14:section name="HIVE" id="{CB4DBA83-8122-804E-BEDB-B7CB3CF05289}">
          <p14:sldIdLst>
            <p14:sldId id="2228"/>
            <p14:sldId id="2230"/>
            <p14:sldId id="2247"/>
            <p14:sldId id="2249"/>
            <p14:sldId id="2251"/>
            <p14:sldId id="2250"/>
            <p14:sldId id="2232"/>
            <p14:sldId id="2248"/>
            <p14:sldId id="2258"/>
            <p14:sldId id="2255"/>
            <p14:sldId id="2254"/>
          </p14:sldIdLst>
        </p14:section>
        <p14:section name="Shark" id="{4957DAD6-B845-5140-9D4D-C03D847B8F31}">
          <p14:sldIdLst>
            <p14:sldId id="2260"/>
            <p14:sldId id="2259"/>
            <p14:sldId id="2253"/>
            <p14:sldId id="2252"/>
            <p14:sldId id="2270"/>
            <p14:sldId id="2271"/>
            <p14:sldId id="2272"/>
            <p14:sldId id="2261"/>
            <p14:sldId id="2264"/>
            <p14:sldId id="2265"/>
            <p14:sldId id="2266"/>
            <p14:sldId id="2237"/>
          </p14:sldIdLst>
        </p14:section>
        <p14:section name="Spark SQL (DataFrame API)" id="{1638EC09-80C7-FA46-A1DD-97212200840E}">
          <p14:sldIdLst>
            <p14:sldId id="2231"/>
            <p14:sldId id="2215"/>
            <p14:sldId id="2274"/>
            <p14:sldId id="2279"/>
            <p14:sldId id="2284"/>
            <p14:sldId id="2190"/>
            <p14:sldId id="2275"/>
            <p14:sldId id="2288"/>
            <p14:sldId id="2296"/>
            <p14:sldId id="2297"/>
            <p14:sldId id="2292"/>
            <p14:sldId id="2287"/>
            <p14:sldId id="2289"/>
            <p14:sldId id="2290"/>
            <p14:sldId id="2291"/>
            <p14:sldId id="2283"/>
            <p14:sldId id="2295"/>
            <p14:sldId id="2318"/>
            <p14:sldId id="2319"/>
            <p14:sldId id="2301"/>
            <p14:sldId id="2302"/>
            <p14:sldId id="2304"/>
            <p14:sldId id="2303"/>
            <p14:sldId id="2196"/>
            <p14:sldId id="2305"/>
            <p14:sldId id="2306"/>
            <p14:sldId id="2311"/>
            <p14:sldId id="2307"/>
            <p14:sldId id="2308"/>
            <p14:sldId id="2309"/>
            <p14:sldId id="2310"/>
            <p14:sldId id="2195"/>
            <p14:sldId id="2206"/>
            <p14:sldId id="2207"/>
            <p14:sldId id="2208"/>
            <p14:sldId id="2209"/>
            <p14:sldId id="2210"/>
          </p14:sldIdLst>
        </p14:section>
        <p14:section name="Spark SQL" id="{A165A35A-99D1-1942-AEC3-C49A1BD5FDFF}">
          <p14:sldIdLst>
            <p14:sldId id="2298"/>
            <p14:sldId id="2312"/>
            <p14:sldId id="2192"/>
            <p14:sldId id="2313"/>
            <p14:sldId id="2299"/>
            <p14:sldId id="2316"/>
            <p14:sldId id="2315"/>
            <p14:sldId id="2317"/>
            <p14:sldId id="2314"/>
            <p14:sldId id="2300"/>
            <p14:sldId id="2320"/>
            <p14:sldId id="2321"/>
            <p14:sldId id="2322"/>
            <p14:sldId id="2323"/>
            <p14:sldId id="2324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237900"/>
    <a:srgbClr val="006CA9"/>
    <a:srgbClr val="D30000"/>
    <a:srgbClr val="590F86"/>
    <a:srgbClr val="0064B3"/>
    <a:srgbClr val="D7E3FF"/>
    <a:srgbClr val="C1F2AB"/>
    <a:srgbClr val="AAB8FF"/>
    <a:srgbClr val="F4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71ED0-0F68-3F46-A3FB-7AC087C9D4B3}" v="21" dt="2026-02-24T01:39:48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830" autoAdjust="0"/>
  </p:normalViewPr>
  <p:slideViewPr>
    <p:cSldViewPr snapToGrid="0">
      <p:cViewPr varScale="1">
        <p:scale>
          <a:sx n="121" d="100"/>
          <a:sy n="121" d="100"/>
        </p:scale>
        <p:origin x="2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handoutMaster" Target="handoutMasters/handoutMaster1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undo redo custSel addSld delSld modSld sldOrd modMainMaster addSection delSection modSection">
      <pc:chgData name="FONG, Chi Kit Ken [DSAI]" userId="960785e9-9efa-43e3-981a-c495c07125dc" providerId="ADAL" clId="{0ACE0F11-CA0F-5A84-BFCB-F7A5E414E4DA}" dt="2026-02-24T01:39:57.605" v="54003" actId="20577"/>
      <pc:docMkLst>
        <pc:docMk/>
      </pc:docMkLst>
      <pc:sldChg chg="modSp mod">
        <pc:chgData name="FONG, Chi Kit Ken [DSAI]" userId="960785e9-9efa-43e3-981a-c495c07125dc" providerId="ADAL" clId="{0ACE0F11-CA0F-5A84-BFCB-F7A5E414E4DA}" dt="2026-02-24T01:39:45.458" v="53997" actId="21"/>
        <pc:sldMkLst>
          <pc:docMk/>
          <pc:sldMk cId="4026261415" sldId="2315"/>
        </pc:sldMkLst>
        <pc:spChg chg="mod">
          <ac:chgData name="FONG, Chi Kit Ken [DSAI]" userId="960785e9-9efa-43e3-981a-c495c07125dc" providerId="ADAL" clId="{0ACE0F11-CA0F-5A84-BFCB-F7A5E414E4DA}" dt="2026-02-24T01:39:45.458" v="53997" actId="21"/>
          <ac:spMkLst>
            <pc:docMk/>
            <pc:sldMk cId="4026261415" sldId="2315"/>
            <ac:spMk id="4" creationId="{6979039D-97F0-4716-022E-329AED2B95C3}"/>
          </ac:spMkLst>
        </pc:spChg>
      </pc:sldChg>
      <pc:sldChg chg="addSp modSp new mod modAnim">
        <pc:chgData name="FONG, Chi Kit Ken [DSAI]" userId="960785e9-9efa-43e3-981a-c495c07125dc" providerId="ADAL" clId="{0ACE0F11-CA0F-5A84-BFCB-F7A5E414E4DA}" dt="2026-02-24T01:38:46.534" v="53954" actId="20577"/>
        <pc:sldMkLst>
          <pc:docMk/>
          <pc:sldMk cId="1517826136" sldId="2316"/>
        </pc:sldMkLst>
        <pc:spChg chg="mod">
          <ac:chgData name="FONG, Chi Kit Ken [DSAI]" userId="960785e9-9efa-43e3-981a-c495c07125dc" providerId="ADAL" clId="{0ACE0F11-CA0F-5A84-BFCB-F7A5E414E4DA}" dt="2026-02-24T01:38:46.534" v="53954" actId="20577"/>
          <ac:spMkLst>
            <pc:docMk/>
            <pc:sldMk cId="1517826136" sldId="2316"/>
            <ac:spMk id="4" creationId="{90A9359E-974E-47A7-7762-EEA759A98891}"/>
          </ac:spMkLst>
        </pc:spChg>
        <pc:spChg chg="add mod">
          <ac:chgData name="FONG, Chi Kit Ken [DSAI]" userId="960785e9-9efa-43e3-981a-c495c07125dc" providerId="ADAL" clId="{0ACE0F11-CA0F-5A84-BFCB-F7A5E414E4DA}" dt="2026-02-24T01:37:28.754" v="53946" actId="20577"/>
          <ac:spMkLst>
            <pc:docMk/>
            <pc:sldMk cId="1517826136" sldId="2316"/>
            <ac:spMk id="5" creationId="{BDC1BBA9-0E46-8075-47BE-A9806BDCE38C}"/>
          </ac:spMkLst>
        </pc:spChg>
      </pc:sldChg>
      <pc:sldChg chg="modSp mod">
        <pc:chgData name="FONG, Chi Kit Ken [DSAI]" userId="960785e9-9efa-43e3-981a-c495c07125dc" providerId="ADAL" clId="{0ACE0F11-CA0F-5A84-BFCB-F7A5E414E4DA}" dt="2026-02-24T01:39:57.605" v="54003" actId="20577"/>
        <pc:sldMkLst>
          <pc:docMk/>
          <pc:sldMk cId="4274226806" sldId="2317"/>
        </pc:sldMkLst>
        <pc:spChg chg="mod">
          <ac:chgData name="FONG, Chi Kit Ken [DSAI]" userId="960785e9-9efa-43e3-981a-c495c07125dc" providerId="ADAL" clId="{0ACE0F11-CA0F-5A84-BFCB-F7A5E414E4DA}" dt="2026-02-24T01:39:57.605" v="54003" actId="20577"/>
          <ac:spMkLst>
            <pc:docMk/>
            <pc:sldMk cId="4274226806" sldId="2317"/>
            <ac:spMk id="5" creationId="{C91D30E3-9297-667B-5913-CED00F0A1C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2/24/26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5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0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D6FA2-6009-31C6-4C97-B16E7E36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B4800-2E4B-10B8-530B-716929B47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39113-7819-76C2-AD4E-8ADF30E76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E694-3C1F-E518-FC91-5053FF465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8B2C0-BB72-9F13-6541-91AB31E38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AD5E4-E9E0-C4AD-7D1F-CC3E25F9C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8B9F6-091F-792A-7EB1-36A03E4C5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686DA-57F4-3191-8986-1F2508E8F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6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2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77B0F-F291-3E05-C899-439B09CD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DCDCD-909A-EB67-1C24-A132A3081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D327F-928B-0EEA-7078-3C09B5A71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CC1E-C745-C2F8-78A7-809E43876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9907-7461-434D-83FC-70EB7261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21525-C660-6946-8A5F-6F07F062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35B3-07EF-0641-91C1-CCD1FF90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CDC1-D783-2047-9C81-86501503983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B56C-AFCE-774B-830D-EF1BC9C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4809-0674-6340-854A-10C4E23C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AFC-A93F-7E4A-8C56-984B0794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400"/>
            </a:lvl1pPr>
            <a:lvl2pPr marL="171446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41" indent="-285750">
              <a:lnSpc>
                <a:spcPct val="100000"/>
              </a:lnSpc>
              <a:spcBef>
                <a:spcPts val="0"/>
              </a:spcBef>
              <a:buClr>
                <a:srgbClr val="FF9300"/>
              </a:buClr>
              <a:buFont typeface="Courier New" panose="02070309020205020404" pitchFamily="49" charset="0"/>
              <a:buChar char="o"/>
              <a:defRPr sz="1400"/>
            </a:lvl3pPr>
            <a:lvl4pPr marL="857228" indent="-171446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200"/>
            </a:lvl4pPr>
            <a:lvl5pPr marL="1200120" indent="-171446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050"/>
            </a:lvl5pPr>
          </a:lstStyle>
          <a:p>
            <a:pPr marL="514346" lvl="1" indent="-342900" algn="l" defTabSz="68578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61887F-914C-4E0C-4C2E-7F9AAAEF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5" r:id="rId15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ortonworks.com/wp-content/uploads/2016/05/Hortonworks.CheatSheet.SQLtoHiv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localhost:8891/notebooks/pyspark-tutorial-main/07-DataFrame-Operations.ipynb#Join:-Combine-multiple-DataFrames-based-on-specified-columns.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3252341"/>
            <a:ext cx="5038749" cy="952014"/>
          </a:xfrm>
        </p:spPr>
        <p:txBody>
          <a:bodyPr>
            <a:noAutofit/>
          </a:bodyPr>
          <a:lstStyle/>
          <a:p>
            <a:r>
              <a:rPr lang="en-US" sz="2800" dirty="0"/>
              <a:t>Lecture 4: </a:t>
            </a:r>
            <a:br>
              <a:rPr lang="en-US" sz="2800" dirty="0"/>
            </a:br>
            <a:r>
              <a:rPr lang="en-HK" sz="2800" dirty="0"/>
              <a:t>Exploring Hive, Shark, and SparkSQL in Big Data Systems</a:t>
            </a:r>
          </a:p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BF59ED5-66B9-83A2-1FC4-283F25C57007}"/>
              </a:ext>
            </a:extLst>
          </p:cNvPr>
          <p:cNvSpPr txBox="1">
            <a:spLocks/>
          </p:cNvSpPr>
          <p:nvPr/>
        </p:nvSpPr>
        <p:spPr>
          <a:xfrm>
            <a:off x="4029837" y="2638389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800" dirty="0"/>
              <a:t>DSAI4205 Big Data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B39C9-547E-2299-C8E5-86B83C4C9AE0}"/>
              </a:ext>
            </a:extLst>
          </p:cNvPr>
          <p:cNvSpPr txBox="1"/>
          <p:nvPr/>
        </p:nvSpPr>
        <p:spPr>
          <a:xfrm>
            <a:off x="4095824" y="4594745"/>
            <a:ext cx="5048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  <p:pic>
        <p:nvPicPr>
          <p:cNvPr id="16386" name="Picture 2" descr="Most important SPARK SQL concepts as a Data Engineer must practice! | by R.  Ganesh | Medium">
            <a:extLst>
              <a:ext uri="{FF2B5EF4-FFF2-40B4-BE49-F238E27FC236}">
                <a16:creationId xmlns:a16="http://schemas.microsoft.com/office/drawing/2014/main" id="{53CC6FB1-9616-6DDB-2740-8B6CCBCB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6" y="3429000"/>
            <a:ext cx="2540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sterixDB">
            <a:extLst>
              <a:ext uri="{FF2B5EF4-FFF2-40B4-BE49-F238E27FC236}">
                <a16:creationId xmlns:a16="http://schemas.microsoft.com/office/drawing/2014/main" id="{2BEFDB3A-68B2-180A-3558-3CADE540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" y="2205019"/>
            <a:ext cx="1777109" cy="17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hark: SQL and Rich Analytics at Scale | AMPLab – UC Berkeley">
            <a:extLst>
              <a:ext uri="{FF2B5EF4-FFF2-40B4-BE49-F238E27FC236}">
                <a16:creationId xmlns:a16="http://schemas.microsoft.com/office/drawing/2014/main" id="{52D91BAD-DF3A-96EB-BAB1-1D5FF41D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57" y="2638389"/>
            <a:ext cx="211666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C70121-DAF4-2EBB-7321-06C7527D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/>
              <a:t>Phase 2: Find Top 2 URLs per Category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B665F-7A9A-557D-45C1-792A82DBF046}"/>
              </a:ext>
            </a:extLst>
          </p:cNvPr>
          <p:cNvSpPr txBox="1"/>
          <p:nvPr/>
        </p:nvSpPr>
        <p:spPr>
          <a:xfrm>
            <a:off x="282840" y="183075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HK" sz="1200" dirty="0">
                <a:solidFill>
                  <a:srgbClr val="C40C67"/>
                </a:solidFill>
                <a:effectLst/>
              </a:rPr>
              <a:t>MapReduce groups by key (category), so the reducer receives: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74EF6-FC7D-B36F-199A-E136EC32BAA1}"/>
              </a:ext>
            </a:extLst>
          </p:cNvPr>
          <p:cNvSpPr txBox="1"/>
          <p:nvPr/>
        </p:nvSpPr>
        <p:spPr>
          <a:xfrm>
            <a:off x="433669" y="2107755"/>
            <a:ext cx="4270342" cy="6386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Ecommerce: [(</a:t>
            </a:r>
            <a:r>
              <a:rPr lang="en-HK" dirty="0" err="1"/>
              <a:t>amazon.com</a:t>
            </a:r>
            <a:r>
              <a:rPr lang="en-HK" dirty="0"/>
              <a:t>, 2)] </a:t>
            </a:r>
          </a:p>
          <a:p>
            <a:r>
              <a:rPr lang="en-HK" dirty="0"/>
              <a:t>Social Network: [(</a:t>
            </a:r>
            <a:r>
              <a:rPr lang="en-HK" dirty="0" err="1"/>
              <a:t>facebook.com</a:t>
            </a:r>
            <a:r>
              <a:rPr lang="en-HK" dirty="0"/>
              <a:t>, 1), (</a:t>
            </a:r>
            <a:r>
              <a:rPr lang="en-HK" dirty="0" err="1"/>
              <a:t>twitter.com</a:t>
            </a:r>
            <a:r>
              <a:rPr lang="en-HK" dirty="0"/>
              <a:t>, 2)] Sports: [(</a:t>
            </a:r>
            <a:r>
              <a:rPr lang="en-HK" dirty="0" err="1"/>
              <a:t>espn.com</a:t>
            </a:r>
            <a:r>
              <a:rPr lang="en-HK" dirty="0"/>
              <a:t>, 1)]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6970A-9721-8F39-F100-6559104B5483}"/>
              </a:ext>
            </a:extLst>
          </p:cNvPr>
          <p:cNvSpPr txBox="1"/>
          <p:nvPr/>
        </p:nvSpPr>
        <p:spPr>
          <a:xfrm>
            <a:off x="433669" y="2935444"/>
            <a:ext cx="4873622" cy="23814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1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/>
              <a:t>Reducer: </a:t>
            </a:r>
          </a:p>
          <a:p>
            <a:r>
              <a:rPr lang="en-HK" sz="1000" dirty="0"/>
              <a:t>Input: key = category, values = list of (URL, </a:t>
            </a:r>
            <a:r>
              <a:rPr lang="en-HK" sz="1000" dirty="0" err="1"/>
              <a:t>visit_count</a:t>
            </a:r>
            <a:r>
              <a:rPr lang="en-HK" sz="1000" dirty="0"/>
              <a:t>) Output: </a:t>
            </a:r>
          </a:p>
          <a:p>
            <a:r>
              <a:rPr lang="en-HK" sz="1000" dirty="0"/>
              <a:t>Collect all (URL, </a:t>
            </a:r>
            <a:r>
              <a:rPr lang="en-HK" sz="1000" dirty="0" err="1"/>
              <a:t>visit_count</a:t>
            </a:r>
            <a:r>
              <a:rPr lang="en-HK" sz="1000" dirty="0"/>
              <a:t>) into a list </a:t>
            </a:r>
          </a:p>
          <a:p>
            <a:r>
              <a:rPr lang="en-HK" sz="1000" dirty="0"/>
              <a:t>Sort the list in descending order by </a:t>
            </a:r>
            <a:r>
              <a:rPr lang="en-HK" sz="1000" dirty="0" err="1"/>
              <a:t>visit_count</a:t>
            </a:r>
            <a:r>
              <a:rPr lang="en-HK" sz="1000" dirty="0"/>
              <a:t> </a:t>
            </a:r>
          </a:p>
          <a:p>
            <a:r>
              <a:rPr lang="en-HK" sz="1000" dirty="0"/>
              <a:t>Select the top 2 entries</a:t>
            </a:r>
          </a:p>
          <a:p>
            <a:r>
              <a:rPr lang="en-HK" sz="1000" dirty="0"/>
              <a:t>For each of the top 2 (in order): </a:t>
            </a:r>
          </a:p>
          <a:p>
            <a:r>
              <a:rPr lang="en-HK" sz="1000" dirty="0"/>
              <a:t>    Emit key: (category, rank)</a:t>
            </a:r>
          </a:p>
          <a:p>
            <a:r>
              <a:rPr lang="en-HK" sz="1000" dirty="0"/>
              <a:t>    Emit value: (URL, </a:t>
            </a:r>
            <a:r>
              <a:rPr lang="en-HK" sz="1000" dirty="0" err="1"/>
              <a:t>visit_count</a:t>
            </a:r>
            <a:r>
              <a:rPr lang="en-HK" sz="1000" dirty="0"/>
              <a:t>)</a:t>
            </a:r>
          </a:p>
          <a:p>
            <a:endParaRPr lang="en-HK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C0302-C520-AD54-D1DE-AC9AFE9AF10D}"/>
              </a:ext>
            </a:extLst>
          </p:cNvPr>
          <p:cNvSpPr txBox="1"/>
          <p:nvPr/>
        </p:nvSpPr>
        <p:spPr>
          <a:xfrm>
            <a:off x="3667360" y="4258883"/>
            <a:ext cx="5143879" cy="211596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For Ecommerce: [(</a:t>
            </a:r>
            <a:r>
              <a:rPr lang="en-HK" dirty="0" err="1"/>
              <a:t>amazon.com</a:t>
            </a:r>
            <a:r>
              <a:rPr lang="en-HK" dirty="0"/>
              <a:t>, 2)] → top 2: </a:t>
            </a:r>
          </a:p>
          <a:p>
            <a:r>
              <a:rPr lang="en-HK" dirty="0"/>
              <a:t>    [(</a:t>
            </a:r>
            <a:r>
              <a:rPr lang="en-HK" dirty="0" err="1"/>
              <a:t>amazon.com</a:t>
            </a:r>
            <a:r>
              <a:rPr lang="en-HK" dirty="0"/>
              <a:t>, 2)] (only 1 URL) </a:t>
            </a:r>
          </a:p>
          <a:p>
            <a:r>
              <a:rPr lang="en-HK" dirty="0"/>
              <a:t>    Emit: (Ecommerce, 1), (</a:t>
            </a:r>
            <a:r>
              <a:rPr lang="en-HK" dirty="0" err="1"/>
              <a:t>amazon.com</a:t>
            </a:r>
            <a:r>
              <a:rPr lang="en-HK" dirty="0"/>
              <a:t>, 2)</a:t>
            </a:r>
          </a:p>
          <a:p>
            <a:r>
              <a:rPr lang="en-HK" dirty="0"/>
              <a:t>For Social Network: [(</a:t>
            </a:r>
            <a:r>
              <a:rPr lang="en-HK" dirty="0" err="1"/>
              <a:t>facebook.com</a:t>
            </a:r>
            <a:r>
              <a:rPr lang="en-HK" dirty="0"/>
              <a:t>, 1), (</a:t>
            </a:r>
            <a:r>
              <a:rPr lang="en-HK" dirty="0" err="1"/>
              <a:t>twitter.com</a:t>
            </a:r>
            <a:r>
              <a:rPr lang="en-HK" dirty="0"/>
              <a:t>, 2)] → </a:t>
            </a:r>
          </a:p>
          <a:p>
            <a:r>
              <a:rPr lang="en-HK" dirty="0"/>
              <a:t>    sort by visit count: [(</a:t>
            </a:r>
            <a:r>
              <a:rPr lang="en-HK" dirty="0" err="1"/>
              <a:t>twitter.com</a:t>
            </a:r>
            <a:r>
              <a:rPr lang="en-HK" dirty="0"/>
              <a:t>, 2), (</a:t>
            </a:r>
            <a:r>
              <a:rPr lang="en-HK" dirty="0" err="1"/>
              <a:t>facebook.com</a:t>
            </a:r>
            <a:r>
              <a:rPr lang="en-HK" dirty="0"/>
              <a:t>, 1)] → </a:t>
            </a:r>
          </a:p>
          <a:p>
            <a:r>
              <a:rPr lang="en-HK" dirty="0"/>
              <a:t>    top 2: Emit: (Social Network, 1), (</a:t>
            </a:r>
            <a:r>
              <a:rPr lang="en-HK" dirty="0" err="1"/>
              <a:t>twitter.com</a:t>
            </a:r>
            <a:r>
              <a:rPr lang="en-HK" dirty="0"/>
              <a:t>, 2)</a:t>
            </a:r>
          </a:p>
          <a:p>
            <a:r>
              <a:rPr lang="en-HK" dirty="0"/>
              <a:t>    Emit: (Social Network, 2), (</a:t>
            </a:r>
            <a:r>
              <a:rPr lang="en-HK" dirty="0" err="1"/>
              <a:t>facebook.com</a:t>
            </a:r>
            <a:r>
              <a:rPr lang="en-HK" dirty="0"/>
              <a:t>, 1)</a:t>
            </a:r>
          </a:p>
          <a:p>
            <a:r>
              <a:rPr lang="en-HK" dirty="0"/>
              <a:t>For Sports: [(</a:t>
            </a:r>
            <a:r>
              <a:rPr lang="en-HK" dirty="0" err="1"/>
              <a:t>espn.com</a:t>
            </a:r>
            <a:r>
              <a:rPr lang="en-HK" dirty="0"/>
              <a:t>, 1)] → </a:t>
            </a:r>
          </a:p>
          <a:p>
            <a:r>
              <a:rPr lang="en-HK" dirty="0"/>
              <a:t>    top 2: [(</a:t>
            </a:r>
            <a:r>
              <a:rPr lang="en-HK" dirty="0" err="1"/>
              <a:t>espn.com</a:t>
            </a:r>
            <a:r>
              <a:rPr lang="en-HK" dirty="0"/>
              <a:t>, 1)] (only 1 URL) </a:t>
            </a:r>
          </a:p>
          <a:p>
            <a:r>
              <a:rPr lang="en-HK" dirty="0"/>
              <a:t>    Emit: (Sports, 1), (</a:t>
            </a:r>
            <a:r>
              <a:rPr lang="en-HK" dirty="0" err="1"/>
              <a:t>espn.com</a:t>
            </a:r>
            <a:r>
              <a:rPr lang="en-HK" dirty="0"/>
              <a:t>, 1)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AE53E-2708-8324-1269-52DE8EB74490}"/>
              </a:ext>
            </a:extLst>
          </p:cNvPr>
          <p:cNvSpPr txBox="1"/>
          <p:nvPr/>
        </p:nvSpPr>
        <p:spPr>
          <a:xfrm>
            <a:off x="5055591" y="3156389"/>
            <a:ext cx="3755648" cy="100796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((Ecommerce, 1), (</a:t>
            </a:r>
            <a:r>
              <a:rPr lang="en-US" dirty="0" err="1"/>
              <a:t>amazon.com</a:t>
            </a:r>
            <a:r>
              <a:rPr lang="en-US" dirty="0"/>
              <a:t>, 2)) </a:t>
            </a:r>
          </a:p>
          <a:p>
            <a:r>
              <a:rPr lang="en-US" dirty="0"/>
              <a:t>((Social Network, 1), (</a:t>
            </a:r>
            <a:r>
              <a:rPr lang="en-US" dirty="0" err="1"/>
              <a:t>twitter.com</a:t>
            </a:r>
            <a:r>
              <a:rPr lang="en-US" dirty="0"/>
              <a:t>, 2)) </a:t>
            </a:r>
          </a:p>
          <a:p>
            <a:r>
              <a:rPr lang="en-US" dirty="0"/>
              <a:t>((Social Network, 2), (</a:t>
            </a:r>
            <a:r>
              <a:rPr lang="en-US" dirty="0" err="1"/>
              <a:t>facebook.com</a:t>
            </a:r>
            <a:r>
              <a:rPr lang="en-US" dirty="0"/>
              <a:t>, 1)) </a:t>
            </a:r>
          </a:p>
          <a:p>
            <a:r>
              <a:rPr lang="en-US" dirty="0"/>
              <a:t>((Sports, 1), (</a:t>
            </a:r>
            <a:r>
              <a:rPr lang="en-US" dirty="0" err="1"/>
              <a:t>espn.com</a:t>
            </a:r>
            <a:r>
              <a:rPr lang="en-US" dirty="0"/>
              <a:t>, 1))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B6598-5B13-C384-84EB-19D62D49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The Map Reduce API is too low-level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69659-8903-D1D8-EA39-0635D55389F6}"/>
              </a:ext>
            </a:extLst>
          </p:cNvPr>
          <p:cNvSpPr txBox="1"/>
          <p:nvPr/>
        </p:nvSpPr>
        <p:spPr>
          <a:xfrm>
            <a:off x="1048185" y="4028149"/>
            <a:ext cx="3337089" cy="765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1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/>
              <a:t>Map Reduce Job 1: </a:t>
            </a:r>
          </a:p>
          <a:p>
            <a:r>
              <a:rPr lang="en-HK" sz="1000" dirty="0"/>
              <a:t>Group by URL, compute the count, and join with </a:t>
            </a:r>
            <a:r>
              <a:rPr lang="en-HK" sz="1000" dirty="0" err="1"/>
              <a:t>URLInfo</a:t>
            </a:r>
            <a:r>
              <a:rPr lang="en-HK" sz="1000" dirty="0"/>
              <a:t>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7DCC8-155A-7F5A-6974-3C8A43403F2A}"/>
              </a:ext>
            </a:extLst>
          </p:cNvPr>
          <p:cNvSpPr txBox="1"/>
          <p:nvPr/>
        </p:nvSpPr>
        <p:spPr>
          <a:xfrm>
            <a:off x="1048185" y="5513368"/>
            <a:ext cx="3337089" cy="534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1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/>
              <a:t>Map Reduce Job 2: </a:t>
            </a:r>
          </a:p>
          <a:p>
            <a:r>
              <a:rPr lang="en-HK" sz="1000" dirty="0"/>
              <a:t>Group by category and compute the count</a:t>
            </a:r>
          </a:p>
        </p:txBody>
      </p: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132B5F0F-B4A9-E2B0-E5BA-8F27B7D7383E}"/>
              </a:ext>
            </a:extLst>
          </p:cNvPr>
          <p:cNvSpPr/>
          <p:nvPr/>
        </p:nvSpPr>
        <p:spPr>
          <a:xfrm rot="5400000">
            <a:off x="2505342" y="4923942"/>
            <a:ext cx="422771" cy="485837"/>
          </a:xfrm>
          <a:prstGeom prst="stripedRightArrow">
            <a:avLst>
              <a:gd name="adj1" fmla="val 50000"/>
              <a:gd name="adj2" fmla="val 38851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BE2CC-7339-51A4-EB77-0C2CD737AD27}"/>
              </a:ext>
            </a:extLst>
          </p:cNvPr>
          <p:cNvSpPr txBox="1"/>
          <p:nvPr/>
        </p:nvSpPr>
        <p:spPr>
          <a:xfrm>
            <a:off x="5838573" y="4003424"/>
            <a:ext cx="2897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solidFill>
                  <a:srgbClr val="C40C67"/>
                </a:solidFill>
              </a:rPr>
              <a:t>Common Operations are coded manually: </a:t>
            </a:r>
          </a:p>
          <a:p>
            <a:pPr marL="285750" indent="-285750">
              <a:buFontTx/>
              <a:buChar char="-"/>
            </a:pPr>
            <a:r>
              <a:rPr lang="en-US" sz="1050" dirty="0">
                <a:solidFill>
                  <a:srgbClr val="C40C67"/>
                </a:solidFill>
              </a:rPr>
              <a:t>join</a:t>
            </a:r>
          </a:p>
          <a:p>
            <a:pPr marL="285750" indent="-285750">
              <a:buFontTx/>
              <a:buChar char="-"/>
            </a:pPr>
            <a:r>
              <a:rPr lang="en-US" sz="1050" dirty="0">
                <a:solidFill>
                  <a:srgbClr val="C40C67"/>
                </a:solidFill>
              </a:rPr>
              <a:t>selects</a:t>
            </a:r>
          </a:p>
          <a:p>
            <a:pPr marL="285750" indent="-285750">
              <a:buFontTx/>
              <a:buChar char="-"/>
            </a:pPr>
            <a:r>
              <a:rPr lang="en-US" sz="1050" dirty="0">
                <a:solidFill>
                  <a:srgbClr val="C40C67"/>
                </a:solidFill>
              </a:rPr>
              <a:t>projection,</a:t>
            </a:r>
          </a:p>
          <a:p>
            <a:pPr marL="285750" indent="-285750">
              <a:buFontTx/>
              <a:buChar char="-"/>
            </a:pPr>
            <a:r>
              <a:rPr lang="en-US" sz="1050" dirty="0">
                <a:solidFill>
                  <a:srgbClr val="C40C67"/>
                </a:solidFill>
              </a:rPr>
              <a:t>aggregates</a:t>
            </a:r>
          </a:p>
          <a:p>
            <a:pPr marL="285750" indent="-285750">
              <a:buFontTx/>
              <a:buChar char="-"/>
            </a:pPr>
            <a:r>
              <a:rPr lang="en-US" sz="1050" dirty="0">
                <a:solidFill>
                  <a:srgbClr val="C40C67"/>
                </a:solidFill>
              </a:rPr>
              <a:t>sorting</a:t>
            </a:r>
          </a:p>
          <a:p>
            <a:pPr marL="285750" indent="-285750">
              <a:buFontTx/>
              <a:buChar char="-"/>
            </a:pPr>
            <a:r>
              <a:rPr lang="en-US" sz="1050" dirty="0">
                <a:solidFill>
                  <a:srgbClr val="C40C67"/>
                </a:solidFill>
              </a:rPr>
              <a:t>distinct</a:t>
            </a:r>
          </a:p>
          <a:p>
            <a:endParaRPr lang="en-US" sz="1050" dirty="0">
              <a:solidFill>
                <a:srgbClr val="C40C67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D6FBA8-09BA-7061-C033-04AB99C18E50}"/>
              </a:ext>
            </a:extLst>
          </p:cNvPr>
          <p:cNvCxnSpPr/>
          <p:nvPr/>
        </p:nvCxnSpPr>
        <p:spPr>
          <a:xfrm flipH="1" flipV="1">
            <a:off x="4537674" y="4283229"/>
            <a:ext cx="1300899" cy="285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AB36A9-422D-39C0-5AE6-CC4771A90C4B}"/>
              </a:ext>
            </a:extLst>
          </p:cNvPr>
          <p:cNvCxnSpPr>
            <a:cxnSpLocks/>
          </p:cNvCxnSpPr>
          <p:nvPr/>
        </p:nvCxnSpPr>
        <p:spPr>
          <a:xfrm flipH="1">
            <a:off x="4537674" y="4719219"/>
            <a:ext cx="1300899" cy="895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513EE887-C1A7-01E9-27CE-2C91FA5BA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79"/>
              </p:ext>
            </p:extLst>
          </p:nvPr>
        </p:nvGraphicFramePr>
        <p:xfrm>
          <a:off x="1341516" y="1722120"/>
          <a:ext cx="2204403" cy="1706880"/>
        </p:xfrm>
        <a:graphic>
          <a:graphicData uri="http://schemas.openxmlformats.org/drawingml/2006/table">
            <a:tbl>
              <a:tblPr/>
              <a:tblGrid>
                <a:gridCol w="68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2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Url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amazon.com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8:00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facebook.com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10:00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twitter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.com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10:05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amazon.com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12:00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Kenneth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espn.com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21:00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03040"/>
                  </a:ext>
                </a:extLst>
              </a:tr>
              <a:tr h="144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Janice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twitter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.com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08:44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57844"/>
                  </a:ext>
                </a:extLst>
              </a:tr>
            </a:tbl>
          </a:graphicData>
        </a:graphic>
      </p:graphicFrame>
      <p:graphicFrame>
        <p:nvGraphicFramePr>
          <p:cNvPr id="24" name="Content Placeholder 4">
            <a:extLst>
              <a:ext uri="{FF2B5EF4-FFF2-40B4-BE49-F238E27FC236}">
                <a16:creationId xmlns:a16="http://schemas.microsoft.com/office/drawing/2014/main" id="{7532B9C6-303E-011D-4ADA-CD58BD975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14299"/>
              </p:ext>
            </p:extLst>
          </p:nvPr>
        </p:nvGraphicFramePr>
        <p:xfrm>
          <a:off x="3840860" y="2100447"/>
          <a:ext cx="2791777" cy="1284798"/>
        </p:xfrm>
        <a:graphic>
          <a:graphicData uri="http://schemas.openxmlformats.org/drawingml/2006/table">
            <a:tbl>
              <a:tblPr/>
              <a:tblGrid>
                <a:gridCol w="100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Url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PageRank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amazon.com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Ecommerce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facebook.com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Social Network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twitter.com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facebook.com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espn.com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Sports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id="{26A58862-A5B6-0403-E83A-610F98C238D8}"/>
              </a:ext>
            </a:extLst>
          </p:cNvPr>
          <p:cNvSpPr/>
          <p:nvPr/>
        </p:nvSpPr>
        <p:spPr>
          <a:xfrm rot="5400000">
            <a:off x="2475250" y="3506284"/>
            <a:ext cx="422771" cy="485837"/>
          </a:xfrm>
          <a:prstGeom prst="stripedRightArrow">
            <a:avLst>
              <a:gd name="adj1" fmla="val 50000"/>
              <a:gd name="adj2" fmla="val 38851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iped Right Arrow 26">
            <a:extLst>
              <a:ext uri="{FF2B5EF4-FFF2-40B4-BE49-F238E27FC236}">
                <a16:creationId xmlns:a16="http://schemas.microsoft.com/office/drawing/2014/main" id="{DD09632F-51CF-C921-FF3A-40C1BD673A5C}"/>
              </a:ext>
            </a:extLst>
          </p:cNvPr>
          <p:cNvSpPr/>
          <p:nvPr/>
        </p:nvSpPr>
        <p:spPr>
          <a:xfrm rot="772604">
            <a:off x="4547341" y="5843056"/>
            <a:ext cx="422771" cy="485837"/>
          </a:xfrm>
          <a:prstGeom prst="stripedRightArrow">
            <a:avLst>
              <a:gd name="adj1" fmla="val 50000"/>
              <a:gd name="adj2" fmla="val 38851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id="{DF12EB35-7AB0-9E5C-3F8D-11FDF97759F1}"/>
              </a:ext>
            </a:extLst>
          </p:cNvPr>
          <p:cNvSpPr/>
          <p:nvPr/>
        </p:nvSpPr>
        <p:spPr>
          <a:xfrm rot="7676480">
            <a:off x="3928788" y="3483624"/>
            <a:ext cx="422771" cy="485837"/>
          </a:xfrm>
          <a:prstGeom prst="stripedRightArrow">
            <a:avLst>
              <a:gd name="adj1" fmla="val 50000"/>
              <a:gd name="adj2" fmla="val 38851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46A65B-8ED2-E335-0E99-3D47BB28EB6C}"/>
              </a:ext>
            </a:extLst>
          </p:cNvPr>
          <p:cNvSpPr txBox="1"/>
          <p:nvPr/>
        </p:nvSpPr>
        <p:spPr>
          <a:xfrm>
            <a:off x="5132179" y="5513368"/>
            <a:ext cx="3755648" cy="100796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((Ecommerce, 1), (</a:t>
            </a:r>
            <a:r>
              <a:rPr lang="en-US" dirty="0" err="1"/>
              <a:t>amazon.com</a:t>
            </a:r>
            <a:r>
              <a:rPr lang="en-US" dirty="0"/>
              <a:t>, 2)) </a:t>
            </a:r>
          </a:p>
          <a:p>
            <a:r>
              <a:rPr lang="en-US" dirty="0"/>
              <a:t>((Social Network, 1), (</a:t>
            </a:r>
            <a:r>
              <a:rPr lang="en-US" dirty="0" err="1"/>
              <a:t>twitter.com</a:t>
            </a:r>
            <a:r>
              <a:rPr lang="en-US" dirty="0"/>
              <a:t>, 2)) </a:t>
            </a:r>
          </a:p>
          <a:p>
            <a:r>
              <a:rPr lang="en-US" dirty="0"/>
              <a:t>((Social Network, 2), (</a:t>
            </a:r>
            <a:r>
              <a:rPr lang="en-US" dirty="0" err="1"/>
              <a:t>facebook.com</a:t>
            </a:r>
            <a:r>
              <a:rPr lang="en-US" dirty="0"/>
              <a:t>, 1)) </a:t>
            </a:r>
          </a:p>
          <a:p>
            <a:r>
              <a:rPr lang="en-US" dirty="0"/>
              <a:t>((Sports, 1), (</a:t>
            </a:r>
            <a:r>
              <a:rPr lang="en-US" dirty="0" err="1"/>
              <a:t>espn.com</a:t>
            </a:r>
            <a:r>
              <a:rPr lang="en-US" dirty="0"/>
              <a:t>, 1))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32440-7D1A-6CE4-3720-90B986AA8EF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Programmers are unfamiliar with map and reduce functions.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They prefer using operations like </a:t>
            </a:r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joins</a:t>
            </a:r>
            <a:r>
              <a:rPr lang="en-US" dirty="0"/>
              <a:t>, </a:t>
            </a:r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filters</a:t>
            </a:r>
            <a:r>
              <a:rPr lang="en-US" dirty="0"/>
              <a:t>, </a:t>
            </a:r>
            <a:r>
              <a:rPr lang="en-US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groupBy</a:t>
            </a:r>
            <a:r>
              <a:rPr lang="en-US" dirty="0"/>
              <a:t>, and </a:t>
            </a:r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dirty="0"/>
              <a:t>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Solution: 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High-level languages/systems that compile to Map Reduce with HDFS.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EBEC1-8203-F64D-86B1-2B3EF5E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Language</a:t>
            </a:r>
          </a:p>
        </p:txBody>
      </p:sp>
      <p:pic>
        <p:nvPicPr>
          <p:cNvPr id="4" name="Picture 2" descr="AsterixDB">
            <a:extLst>
              <a:ext uri="{FF2B5EF4-FFF2-40B4-BE49-F238E27FC236}">
                <a16:creationId xmlns:a16="http://schemas.microsoft.com/office/drawing/2014/main" id="{112BF063-158B-06E1-3EA3-AF7ED720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8" y="3519397"/>
            <a:ext cx="2132881" cy="20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02CB6-B0FD-C47B-DB06-298FF0CD4054}"/>
              </a:ext>
            </a:extLst>
          </p:cNvPr>
          <p:cNvSpPr txBox="1"/>
          <p:nvPr/>
        </p:nvSpPr>
        <p:spPr>
          <a:xfrm>
            <a:off x="2872434" y="3519397"/>
            <a:ext cx="5648437" cy="18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40C67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Initially Developed by Facebook</a:t>
            </a:r>
          </a:p>
          <a:p>
            <a:pPr marL="285750" indent="-285750">
              <a:lnSpc>
                <a:spcPct val="150000"/>
              </a:lnSpc>
              <a:buClr>
                <a:srgbClr val="C40C67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Put structure/schema onto HDFS data</a:t>
            </a:r>
          </a:p>
          <a:p>
            <a:pPr marL="285750" indent="-285750">
              <a:lnSpc>
                <a:spcPct val="150000"/>
              </a:lnSpc>
              <a:buClr>
                <a:srgbClr val="C40C67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Compile HiveQL queries into MapReduce jobs</a:t>
            </a:r>
          </a:p>
          <a:p>
            <a:pPr marL="285750" indent="-285750">
              <a:lnSpc>
                <a:spcPct val="150000"/>
              </a:lnSpc>
              <a:buClr>
                <a:srgbClr val="C40C67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Popular: more than 90% of Facebook MapReduce jobs generated by Hive</a:t>
            </a:r>
          </a:p>
        </p:txBody>
      </p:sp>
    </p:spTree>
    <p:extLst>
      <p:ext uri="{BB962C8B-B14F-4D97-AF65-F5344CB8AC3E}">
        <p14:creationId xmlns:p14="http://schemas.microsoft.com/office/powerpoint/2010/main" val="36785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7F9049-C35E-BB0E-7090-5319FFDA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HiveQL 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544DF-96C6-9B35-B4A6-606A74BA8E90}"/>
              </a:ext>
            </a:extLst>
          </p:cNvPr>
          <p:cNvSpPr txBox="1"/>
          <p:nvPr/>
        </p:nvSpPr>
        <p:spPr>
          <a:xfrm>
            <a:off x="480802" y="1571348"/>
            <a:ext cx="6241273" cy="23564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100" dirty="0"/>
              <a:t>SELECT category, </a:t>
            </a:r>
            <a:r>
              <a:rPr lang="en-US" sz="1100" dirty="0" err="1"/>
              <a:t>url</a:t>
            </a:r>
            <a:r>
              <a:rPr lang="en-US" sz="1100" dirty="0"/>
              <a:t>, </a:t>
            </a:r>
            <a:r>
              <a:rPr lang="en-US" sz="1100" dirty="0" err="1"/>
              <a:t>visit_count</a:t>
            </a:r>
            <a:r>
              <a:rPr lang="en-US" sz="1100" dirty="0"/>
              <a:t>, rank FROM </a:t>
            </a:r>
          </a:p>
          <a:p>
            <a:r>
              <a:rPr lang="en-US" sz="1100" dirty="0"/>
              <a:t>( </a:t>
            </a:r>
          </a:p>
          <a:p>
            <a:r>
              <a:rPr lang="en-US" sz="1100" dirty="0"/>
              <a:t>    SELECT </a:t>
            </a:r>
            <a:r>
              <a:rPr lang="en-US" sz="1100" dirty="0" err="1"/>
              <a:t>u.category</a:t>
            </a:r>
            <a:r>
              <a:rPr lang="en-US" sz="1100" dirty="0"/>
              <a:t>, </a:t>
            </a:r>
            <a:r>
              <a:rPr lang="en-US" sz="1100" dirty="0" err="1"/>
              <a:t>v.url</a:t>
            </a:r>
            <a:r>
              <a:rPr lang="en-US" sz="1100" dirty="0"/>
              <a:t>, COUNT(*) as </a:t>
            </a:r>
            <a:r>
              <a:rPr lang="en-US" sz="1100" dirty="0" err="1"/>
              <a:t>visit_count</a:t>
            </a:r>
            <a:r>
              <a:rPr lang="en-US" sz="1100" dirty="0"/>
              <a:t>, RANK() OVER </a:t>
            </a:r>
          </a:p>
          <a:p>
            <a:r>
              <a:rPr lang="en-US" sz="1100" dirty="0"/>
              <a:t>    (PARTITION BY </a:t>
            </a:r>
            <a:r>
              <a:rPr lang="en-US" sz="1100" dirty="0" err="1"/>
              <a:t>u.category</a:t>
            </a:r>
            <a:r>
              <a:rPr lang="en-US" sz="1100" dirty="0"/>
              <a:t> ORDER BY COUNT(*) DESC, </a:t>
            </a:r>
            <a:r>
              <a:rPr lang="en-US" sz="1100" dirty="0" err="1"/>
              <a:t>v.url</a:t>
            </a:r>
            <a:r>
              <a:rPr lang="en-US" sz="1100" dirty="0"/>
              <a:t> ASC) as rank </a:t>
            </a:r>
          </a:p>
          <a:p>
            <a:r>
              <a:rPr lang="en-US" sz="1100" dirty="0"/>
              <a:t>    FROM Visits v JOIN </a:t>
            </a:r>
            <a:r>
              <a:rPr lang="en-US" sz="1100" dirty="0" err="1"/>
              <a:t>URLInfo</a:t>
            </a:r>
            <a:r>
              <a:rPr lang="en-US" sz="1100" dirty="0"/>
              <a:t> u ON </a:t>
            </a:r>
            <a:r>
              <a:rPr lang="en-US" sz="1100" dirty="0" err="1"/>
              <a:t>v.url</a:t>
            </a:r>
            <a:r>
              <a:rPr lang="en-US" sz="1100" dirty="0"/>
              <a:t> = </a:t>
            </a:r>
            <a:r>
              <a:rPr lang="en-US" sz="1100" dirty="0" err="1"/>
              <a:t>u.url</a:t>
            </a:r>
            <a:r>
              <a:rPr lang="en-US" sz="1100" dirty="0"/>
              <a:t> </a:t>
            </a:r>
          </a:p>
          <a:p>
            <a:r>
              <a:rPr lang="en-US" sz="1100" dirty="0"/>
              <a:t>    GROUP BY </a:t>
            </a:r>
            <a:r>
              <a:rPr lang="en-US" sz="1100" dirty="0" err="1"/>
              <a:t>u.category</a:t>
            </a:r>
            <a:r>
              <a:rPr lang="en-US" sz="1100" dirty="0"/>
              <a:t>, </a:t>
            </a:r>
            <a:r>
              <a:rPr lang="en-US" sz="1100" dirty="0" err="1"/>
              <a:t>v.url</a:t>
            </a:r>
            <a:r>
              <a:rPr lang="en-US" sz="1100" dirty="0"/>
              <a:t> </a:t>
            </a:r>
          </a:p>
          <a:p>
            <a:r>
              <a:rPr lang="en-US" sz="1100" dirty="0"/>
              <a:t>) ranked </a:t>
            </a:r>
          </a:p>
          <a:p>
            <a:r>
              <a:rPr lang="en-US" sz="1100" dirty="0"/>
              <a:t>WHERE rank &lt;= 2 </a:t>
            </a:r>
          </a:p>
          <a:p>
            <a:r>
              <a:rPr lang="en-US" sz="1100" dirty="0"/>
              <a:t>ORDER BY category, rank;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F6A4C-7F2D-BB69-60C5-676E8589EE69}"/>
              </a:ext>
            </a:extLst>
          </p:cNvPr>
          <p:cNvSpPr txBox="1"/>
          <p:nvPr/>
        </p:nvSpPr>
        <p:spPr>
          <a:xfrm>
            <a:off x="6511407" y="4158767"/>
            <a:ext cx="2362458" cy="16677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2pPr marL="514346" lvl="1" indent="-342900">
              <a:lnSpc>
                <a:spcPct val="120000"/>
              </a:lnSpc>
              <a:spcAft>
                <a:spcPts val="900"/>
              </a:spcAft>
              <a:defRPr sz="1200"/>
            </a:lvl2pPr>
          </a:lstStyle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HK" b="1" u="sng" dirty="0"/>
              <a:t>Partitioning and Bucketing</a:t>
            </a:r>
          </a:p>
          <a:p>
            <a:pPr marL="171446" lvl="1" indent="0"/>
            <a:r>
              <a:rPr lang="en-HK" sz="1100" b="1" dirty="0"/>
              <a:t>PARTITIONED BY: </a:t>
            </a:r>
            <a:br>
              <a:rPr lang="en-HK" sz="1100" dirty="0"/>
            </a:br>
            <a:r>
              <a:rPr lang="en-HK" sz="1100" dirty="0"/>
              <a:t>Defines partitions for a table during creation</a:t>
            </a:r>
          </a:p>
          <a:p>
            <a:pPr marL="171446" lvl="1" indent="0"/>
            <a:r>
              <a:rPr lang="en-HK" sz="1100" b="1" dirty="0"/>
              <a:t>CLUSTERED BY: </a:t>
            </a:r>
            <a:br>
              <a:rPr lang="en-HK" sz="1100" dirty="0"/>
            </a:br>
            <a:r>
              <a:rPr lang="en-HK" sz="1100" dirty="0"/>
              <a:t>Defines bucketing for a table during creation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A4B74-F986-AA35-EB01-43C8B9BDD2EE}"/>
              </a:ext>
            </a:extLst>
          </p:cNvPr>
          <p:cNvSpPr txBox="1"/>
          <p:nvPr/>
        </p:nvSpPr>
        <p:spPr>
          <a:xfrm>
            <a:off x="270135" y="4144195"/>
            <a:ext cx="3349793" cy="12507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sz="1200" b="1" u="sng" dirty="0"/>
              <a:t>Data Definition Language (DDL)</a:t>
            </a:r>
          </a:p>
          <a:p>
            <a:pPr marL="171446" lvl="1">
              <a:lnSpc>
                <a:spcPct val="120000"/>
              </a:lnSpc>
              <a:spcAft>
                <a:spcPts val="900"/>
              </a:spcAft>
            </a:pPr>
            <a:r>
              <a:rPr lang="en-HK" sz="1100" b="1" dirty="0"/>
              <a:t>Table Operations: </a:t>
            </a:r>
            <a:r>
              <a:rPr lang="en-HK" sz="1100" dirty="0"/>
              <a:t>Create, Drop, Alter</a:t>
            </a:r>
          </a:p>
          <a:p>
            <a:pPr marL="171446" lvl="1">
              <a:lnSpc>
                <a:spcPct val="120000"/>
              </a:lnSpc>
              <a:spcAft>
                <a:spcPts val="900"/>
              </a:spcAft>
            </a:pPr>
            <a:r>
              <a:rPr lang="en-HK" sz="1100" b="1" dirty="0"/>
              <a:t>Database Operations: </a:t>
            </a:r>
            <a:r>
              <a:rPr lang="en-HK" sz="1100" dirty="0"/>
              <a:t>Create, Drop</a:t>
            </a:r>
          </a:p>
          <a:p>
            <a:pPr marL="171446" lvl="1">
              <a:lnSpc>
                <a:spcPct val="120000"/>
              </a:lnSpc>
              <a:spcAft>
                <a:spcPts val="900"/>
              </a:spcAft>
            </a:pPr>
            <a:r>
              <a:rPr lang="en-HK" sz="1100" b="1" dirty="0"/>
              <a:t>View Operations: </a:t>
            </a:r>
            <a:r>
              <a:rPr lang="en-HK" sz="1100" dirty="0"/>
              <a:t>Create, Drop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0972E-756B-BEE6-8AC9-B51686965D84}"/>
              </a:ext>
            </a:extLst>
          </p:cNvPr>
          <p:cNvSpPr txBox="1"/>
          <p:nvPr/>
        </p:nvSpPr>
        <p:spPr>
          <a:xfrm>
            <a:off x="276870" y="5391125"/>
            <a:ext cx="3349793" cy="113531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2pPr marL="514346" lvl="1" indent="-342900">
              <a:lnSpc>
                <a:spcPct val="120000"/>
              </a:lnSpc>
              <a:spcAft>
                <a:spcPts val="900"/>
              </a:spcAft>
              <a:defRPr sz="1200"/>
            </a:lvl2pPr>
          </a:lstStyle>
          <a:p>
            <a:pPr lvl="1"/>
            <a:r>
              <a:rPr lang="en-HK" b="1" u="sng" dirty="0"/>
              <a:t>Data Manipulation Language (DML)</a:t>
            </a:r>
          </a:p>
          <a:p>
            <a:pPr marL="171446" lvl="1" indent="0"/>
            <a:r>
              <a:rPr lang="en-HK" sz="1100" dirty="0"/>
              <a:t>Operations: INSERT, SELECT, UPDATE, DELETE</a:t>
            </a:r>
          </a:p>
          <a:p>
            <a:pPr marL="171446" lvl="1" indent="0"/>
            <a:r>
              <a:rPr lang="en-HK" sz="1100" dirty="0"/>
              <a:t>Load Data: Load data from local or HDFS storage into a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5E49D-3CE4-CA4C-7395-7CD0D9137363}"/>
              </a:ext>
            </a:extLst>
          </p:cNvPr>
          <p:cNvSpPr txBox="1"/>
          <p:nvPr/>
        </p:nvSpPr>
        <p:spPr>
          <a:xfrm>
            <a:off x="3619928" y="4154870"/>
            <a:ext cx="2891480" cy="23693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2pPr marL="514346" lvl="1" indent="-342900">
              <a:lnSpc>
                <a:spcPct val="120000"/>
              </a:lnSpc>
              <a:spcAft>
                <a:spcPts val="900"/>
              </a:spcAft>
              <a:defRPr sz="1200"/>
            </a:lvl2pPr>
          </a:lstStyle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HK" b="1" u="sng" dirty="0"/>
              <a:t>Querying Data: </a:t>
            </a:r>
          </a:p>
          <a:p>
            <a:pPr lvl="1">
              <a:spcAft>
                <a:spcPts val="0"/>
              </a:spcAft>
            </a:pPr>
            <a:r>
              <a:rPr lang="en-HK" sz="1100" dirty="0"/>
              <a:t>SELECT / FROM / WHERE / GROUP BY /  </a:t>
            </a:r>
          </a:p>
          <a:p>
            <a:pPr lvl="1">
              <a:spcAft>
                <a:spcPts val="0"/>
              </a:spcAft>
            </a:pPr>
            <a:r>
              <a:rPr lang="en-HK" sz="1100" dirty="0"/>
              <a:t>HAVING / ORDER BY / LIMIT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HK" b="1" u="sng" dirty="0"/>
              <a:t>Joins</a:t>
            </a:r>
          </a:p>
          <a:p>
            <a:pPr lvl="1">
              <a:spcAft>
                <a:spcPts val="0"/>
              </a:spcAft>
            </a:pPr>
            <a:r>
              <a:rPr lang="en-HK" sz="1100" dirty="0"/>
              <a:t>INNER JOIN, LEFT JOIN, RIGHT JOIN, </a:t>
            </a:r>
          </a:p>
          <a:p>
            <a:pPr lvl="1">
              <a:spcAft>
                <a:spcPts val="0"/>
              </a:spcAft>
            </a:pPr>
            <a:r>
              <a:rPr lang="en-HK" sz="1100" dirty="0"/>
              <a:t>FULL OUTER JOIN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HK" b="1" u="sng" dirty="0"/>
              <a:t>Functions: </a:t>
            </a:r>
          </a:p>
          <a:p>
            <a:pPr lvl="1">
              <a:spcAft>
                <a:spcPts val="0"/>
              </a:spcAft>
            </a:pPr>
            <a:r>
              <a:rPr lang="en-HK" sz="1100" dirty="0"/>
              <a:t>Aggregate Functions / String Functions /</a:t>
            </a:r>
          </a:p>
          <a:p>
            <a:pPr lvl="1">
              <a:spcAft>
                <a:spcPts val="0"/>
              </a:spcAft>
            </a:pPr>
            <a:r>
              <a:rPr lang="en-HK" sz="1100" dirty="0"/>
              <a:t>Date Functions /Window Functions</a:t>
            </a:r>
          </a:p>
          <a:p>
            <a:pPr lvl="1">
              <a:spcAft>
                <a:spcPts val="0"/>
              </a:spcAft>
            </a:pP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255D0-E5DA-A352-26CF-F98419D5BE36}"/>
              </a:ext>
            </a:extLst>
          </p:cNvPr>
          <p:cNvSpPr txBox="1"/>
          <p:nvPr/>
        </p:nvSpPr>
        <p:spPr>
          <a:xfrm>
            <a:off x="5475244" y="3467228"/>
            <a:ext cx="3260380" cy="307777"/>
          </a:xfrm>
          <a:prstGeom prst="rect">
            <a:avLst/>
          </a:prstGeom>
          <a:solidFill>
            <a:srgbClr val="C40C67"/>
          </a:solidFill>
        </p:spPr>
        <p:txBody>
          <a:bodyPr wrap="none" rtlCol="0">
            <a:spAutoFit/>
          </a:bodyPr>
          <a:lstStyle/>
          <a:p>
            <a:r>
              <a:rPr lang="en-HK" sz="1400" dirty="0">
                <a:solidFill>
                  <a:schemeClr val="bg1"/>
                </a:solidFill>
              </a:rPr>
              <a:t>HIVE provides a limited version of SQL.</a:t>
            </a:r>
          </a:p>
        </p:txBody>
      </p:sp>
    </p:spTree>
    <p:extLst>
      <p:ext uri="{BB962C8B-B14F-4D97-AF65-F5344CB8AC3E}">
        <p14:creationId xmlns:p14="http://schemas.microsoft.com/office/powerpoint/2010/main" val="4520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9D9BD-81E6-F377-DF57-4269C4F0C47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The difference between HiveQL and SQL can be found here. 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http://hortonworks.com/wp-content/uploads/2016/05/Hortonworks.CheatSheet.SQLtoHive.pdf</a:t>
            </a:r>
            <a:endParaRPr lang="en-US" dirty="0"/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C24C6-212F-EA6A-AA4F-4AAD9F2A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HiveQL Commands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AA695-5C8A-7862-0889-50A525C83F52}"/>
              </a:ext>
            </a:extLst>
          </p:cNvPr>
          <p:cNvSpPr txBox="1"/>
          <p:nvPr/>
        </p:nvSpPr>
        <p:spPr>
          <a:xfrm>
            <a:off x="1008703" y="3429000"/>
            <a:ext cx="6241273" cy="1086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100" dirty="0"/>
              <a:t>LOAD Data Local </a:t>
            </a:r>
            <a:r>
              <a:rPr lang="en-US" sz="1100" dirty="0" err="1"/>
              <a:t>INPath</a:t>
            </a:r>
            <a:r>
              <a:rPr lang="en-US" sz="1100" dirty="0"/>
              <a:t> ‘./</a:t>
            </a:r>
            <a:r>
              <a:rPr lang="en-US" sz="1100" dirty="0" err="1"/>
              <a:t>textData.txt</a:t>
            </a:r>
            <a:r>
              <a:rPr lang="en-US" sz="1100" dirty="0"/>
              <a:t>’ OVERWRITE INTO TABLE </a:t>
            </a:r>
            <a:r>
              <a:rPr lang="en-US" sz="1100" dirty="0" err="1"/>
              <a:t>textData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LOAD DATA INPATH ‘/</a:t>
            </a:r>
            <a:r>
              <a:rPr lang="en-US" sz="1100" dirty="0" err="1"/>
              <a:t>tmp</a:t>
            </a:r>
            <a:r>
              <a:rPr lang="en-US" sz="1100" dirty="0"/>
              <a:t>/</a:t>
            </a:r>
            <a:r>
              <a:rPr lang="en-US" sz="1100" dirty="0" err="1"/>
              <a:t>textData.txt</a:t>
            </a:r>
            <a:r>
              <a:rPr lang="en-US" sz="1100" dirty="0"/>
              <a:t>’ INTO TABLE </a:t>
            </a:r>
            <a:r>
              <a:rPr lang="en-US" sz="1100" dirty="0" err="1"/>
              <a:t>partitioned_sample</a:t>
            </a:r>
            <a:r>
              <a:rPr lang="en-US" sz="1100" dirty="0"/>
              <a:t> PARTITION (ds=‘2025-09-16’);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B560-31DA-12E0-AA10-2EF7707F0827}"/>
              </a:ext>
            </a:extLst>
          </p:cNvPr>
          <p:cNvSpPr txBox="1"/>
          <p:nvPr/>
        </p:nvSpPr>
        <p:spPr>
          <a:xfrm>
            <a:off x="367004" y="2909630"/>
            <a:ext cx="2330574" cy="276999"/>
          </a:xfrm>
          <a:prstGeom prst="rect">
            <a:avLst/>
          </a:prstGeom>
          <a:solidFill>
            <a:srgbClr val="C40C67"/>
          </a:solidFill>
        </p:spPr>
        <p:txBody>
          <a:bodyPr wrap="none" rtlCol="0">
            <a:spAutoFit/>
          </a:bodyPr>
          <a:lstStyle/>
          <a:p>
            <a:r>
              <a:rPr lang="en-HK" sz="1200" dirty="0">
                <a:solidFill>
                  <a:schemeClr val="bg1"/>
                </a:solidFill>
              </a:rPr>
              <a:t>Load data from local file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DE5AA-33CD-4D0E-3377-BA514DD0E483}"/>
              </a:ext>
            </a:extLst>
          </p:cNvPr>
          <p:cNvSpPr txBox="1"/>
          <p:nvPr/>
        </p:nvSpPr>
        <p:spPr>
          <a:xfrm>
            <a:off x="409054" y="4805761"/>
            <a:ext cx="1634037" cy="276999"/>
          </a:xfrm>
          <a:prstGeom prst="rect">
            <a:avLst/>
          </a:prstGeom>
          <a:solidFill>
            <a:srgbClr val="C40C67"/>
          </a:solidFill>
        </p:spPr>
        <p:txBody>
          <a:bodyPr wrap="none" rtlCol="0">
            <a:spAutoFit/>
          </a:bodyPr>
          <a:lstStyle/>
          <a:p>
            <a:r>
              <a:rPr lang="en-HK" sz="1200" dirty="0">
                <a:solidFill>
                  <a:schemeClr val="bg1"/>
                </a:solidFill>
              </a:rPr>
              <a:t>Load data from HDFS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E5346-980C-F9C0-2679-F46C9B11F0D5}"/>
              </a:ext>
            </a:extLst>
          </p:cNvPr>
          <p:cNvSpPr txBox="1"/>
          <p:nvPr/>
        </p:nvSpPr>
        <p:spPr>
          <a:xfrm>
            <a:off x="4950575" y="2917228"/>
            <a:ext cx="2635145" cy="276999"/>
          </a:xfrm>
          <a:prstGeom prst="rect">
            <a:avLst/>
          </a:prstGeom>
          <a:solidFill>
            <a:srgbClr val="C40C67"/>
          </a:solidFill>
        </p:spPr>
        <p:txBody>
          <a:bodyPr wrap="none" rtlCol="0">
            <a:spAutoFit/>
          </a:bodyPr>
          <a:lstStyle/>
          <a:p>
            <a:r>
              <a:rPr lang="en-HK" sz="1200" dirty="0">
                <a:solidFill>
                  <a:schemeClr val="bg1"/>
                </a:solidFill>
              </a:rPr>
              <a:t>Delete previous data from that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E9108-E96D-52EB-0EEB-5FB84BCC2EAB}"/>
              </a:ext>
            </a:extLst>
          </p:cNvPr>
          <p:cNvSpPr txBox="1"/>
          <p:nvPr/>
        </p:nvSpPr>
        <p:spPr>
          <a:xfrm>
            <a:off x="4767695" y="4727429"/>
            <a:ext cx="3313279" cy="276999"/>
          </a:xfrm>
          <a:prstGeom prst="rect">
            <a:avLst/>
          </a:prstGeom>
          <a:solidFill>
            <a:srgbClr val="C40C67"/>
          </a:solidFill>
        </p:spPr>
        <p:txBody>
          <a:bodyPr wrap="none" rtlCol="0">
            <a:spAutoFit/>
          </a:bodyPr>
          <a:lstStyle/>
          <a:p>
            <a:r>
              <a:rPr lang="en-HK" sz="1200" dirty="0">
                <a:solidFill>
                  <a:schemeClr val="bg1"/>
                </a:solidFill>
              </a:rPr>
              <a:t>loading or inserting data into an existing table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A493AB-9180-1205-B24F-57ED4127A115}"/>
              </a:ext>
            </a:extLst>
          </p:cNvPr>
          <p:cNvCxnSpPr>
            <a:cxnSpLocks/>
          </p:cNvCxnSpPr>
          <p:nvPr/>
        </p:nvCxnSpPr>
        <p:spPr>
          <a:xfrm flipH="1">
            <a:off x="5138296" y="3217407"/>
            <a:ext cx="319228" cy="334315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2242BE-79DB-B738-C788-93AC2F09B9E3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4196615"/>
            <a:ext cx="378575" cy="530800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6A813D-A836-6507-715F-B0F48F48C23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226073" y="4196601"/>
            <a:ext cx="458348" cy="609160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80D831-938C-D20C-2E56-F75D31CF13D6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32291" y="3186629"/>
            <a:ext cx="140862" cy="365093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10E019-ACA3-67B3-C2A2-C7A9915BB841}"/>
              </a:ext>
            </a:extLst>
          </p:cNvPr>
          <p:cNvSpPr txBox="1"/>
          <p:nvPr/>
        </p:nvSpPr>
        <p:spPr>
          <a:xfrm>
            <a:off x="2024343" y="5264197"/>
            <a:ext cx="5053263" cy="461665"/>
          </a:xfrm>
          <a:prstGeom prst="rect">
            <a:avLst/>
          </a:prstGeom>
          <a:solidFill>
            <a:srgbClr val="C40C6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HK" dirty="0"/>
              <a:t>If the table is partitioned, you must specify the partition(s) where the data should be loaded, as shown in your original command.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F86CE5-C567-41EC-52C8-01FDC8DE76C6}"/>
              </a:ext>
            </a:extLst>
          </p:cNvPr>
          <p:cNvCxnSpPr>
            <a:cxnSpLocks/>
          </p:cNvCxnSpPr>
          <p:nvPr/>
        </p:nvCxnSpPr>
        <p:spPr>
          <a:xfrm flipH="1" flipV="1">
            <a:off x="2085141" y="4473855"/>
            <a:ext cx="416299" cy="790342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CB6F4-D9ED-CFC2-924E-315159A5BB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40286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Hive deals with Structured Data of different types in </a:t>
            </a:r>
            <a:r>
              <a:rPr lang="en-HK" dirty="0">
                <a:solidFill>
                  <a:srgbClr val="C40C67"/>
                </a:solidFill>
              </a:rPr>
              <a:t>THREE levels</a:t>
            </a:r>
            <a:r>
              <a:rPr lang="en-HK" dirty="0"/>
              <a:t>:</a:t>
            </a:r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A00C6-AF67-FB3B-5896-007AC14C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for Hive</a:t>
            </a:r>
          </a:p>
        </p:txBody>
      </p:sp>
      <p:pic>
        <p:nvPicPr>
          <p:cNvPr id="8202" name="Picture 10" descr="Data_File_Partitioning_1.">
            <a:extLst>
              <a:ext uri="{FF2B5EF4-FFF2-40B4-BE49-F238E27FC236}">
                <a16:creationId xmlns:a16="http://schemas.microsoft.com/office/drawing/2014/main" id="{2A2D67FE-FB26-CC8F-A675-6BAA575F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3" y="2288981"/>
            <a:ext cx="7849563" cy="28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6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9D74F-5B36-DC78-D832-E9C9687E9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849575-A64D-F2BA-9139-A5835F342B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40286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Hive deals with Structured Data of different types in THREE levels: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Table: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Typed columns (int, float, string, Boolean)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Similar to Tables in RDBMS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Each table has a corresponding directory in HDFS</a:t>
            </a:r>
          </a:p>
          <a:p>
            <a:pPr marL="1543020" lvl="4" indent="-342900">
              <a:lnSpc>
                <a:spcPct val="120000"/>
              </a:lnSpc>
            </a:pPr>
            <a:r>
              <a:rPr lang="en-HK" dirty="0"/>
              <a:t>Data serialized and stored as files within that directory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Supports the map data type, which allows users to store JSON-like data structure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Partitions: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To determine the distribution of data within a Table</a:t>
            </a:r>
          </a:p>
          <a:p>
            <a:pPr marL="1543020" lvl="4" indent="-342900">
              <a:lnSpc>
                <a:spcPct val="120000"/>
              </a:lnSpc>
            </a:pPr>
            <a:r>
              <a:rPr lang="en-HK" dirty="0"/>
              <a:t>E.g. range-partition tables by date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Each partition is a sub-directory of the main directory in HDFS</a:t>
            </a:r>
          </a:p>
          <a:p>
            <a:pPr marL="1200128" lvl="3" indent="-342900">
              <a:lnSpc>
                <a:spcPct val="120000"/>
              </a:lnSpc>
            </a:pPr>
            <a:endParaRPr lang="en-HK" dirty="0"/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1A528-7B48-423D-EDB4-69570A14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for Hive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0A1B5-B130-B2B0-CAFB-D287DB122DD3}"/>
              </a:ext>
            </a:extLst>
          </p:cNvPr>
          <p:cNvSpPr txBox="1"/>
          <p:nvPr/>
        </p:nvSpPr>
        <p:spPr>
          <a:xfrm>
            <a:off x="5280177" y="3007621"/>
            <a:ext cx="2034479" cy="707886"/>
          </a:xfrm>
          <a:prstGeom prst="rect">
            <a:avLst/>
          </a:prstGeom>
          <a:solidFill>
            <a:srgbClr val="C40C6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000" dirty="0"/>
              <a:t>Converting an object or data structure into a format that can be easily stored or transmitted and then reconstructed later.</a:t>
            </a:r>
            <a:endParaRPr lang="en-US" sz="1000" dirty="0"/>
          </a:p>
        </p:txBody>
      </p:sp>
      <p:pic>
        <p:nvPicPr>
          <p:cNvPr id="9218" name="Picture 2" descr="Hive Table">
            <a:extLst>
              <a:ext uri="{FF2B5EF4-FFF2-40B4-BE49-F238E27FC236}">
                <a16:creationId xmlns:a16="http://schemas.microsoft.com/office/drawing/2014/main" id="{5322DBBC-2E2A-1E03-4FC5-B51BB1356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67" y="816648"/>
            <a:ext cx="2428754" cy="28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ive Data Models">
            <a:extLst>
              <a:ext uri="{FF2B5EF4-FFF2-40B4-BE49-F238E27FC236}">
                <a16:creationId xmlns:a16="http://schemas.microsoft.com/office/drawing/2014/main" id="{25F1CEE7-1099-BE50-0FD1-EE00BB86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31" y="3961020"/>
            <a:ext cx="3485669" cy="16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F7876-06B7-BDF9-12A2-C47AFC55C6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331152" cy="4519510"/>
          </a:xfrm>
        </p:spPr>
        <p:txBody>
          <a:bodyPr/>
          <a:lstStyle/>
          <a:p>
            <a:pPr marL="971541" lvl="2" indent="-342900">
              <a:lnSpc>
                <a:spcPct val="120000"/>
              </a:lnSpc>
            </a:pPr>
            <a:r>
              <a:rPr lang="en-HK" dirty="0"/>
              <a:t>Bucket: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Partitions can be subdivided into buckets.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Each bucket is saved as a file within the directory.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For example, to split the partitions into 𝑛 buckets, create 𝑛 files in each of your partition directories.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B7B88D-FDEB-25E4-B866-6D82EA0E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for Hive</a:t>
            </a:r>
          </a:p>
        </p:txBody>
      </p:sp>
      <p:pic>
        <p:nvPicPr>
          <p:cNvPr id="10242" name="Picture 2" descr="Hive Data Models">
            <a:extLst>
              <a:ext uri="{FF2B5EF4-FFF2-40B4-BE49-F238E27FC236}">
                <a16:creationId xmlns:a16="http://schemas.microsoft.com/office/drawing/2014/main" id="{A8FBDDFC-FFEC-757A-34FB-A1F30EA5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94" y="1490178"/>
            <a:ext cx="3730072" cy="18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19F2A570-B924-0AF6-DBA0-88BD6951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13" y="3379514"/>
            <a:ext cx="4982691" cy="30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D21336-B342-8F94-3998-1C99AC35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Hive Architecture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414879C-1C02-DE20-C5B8-4563085A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4" y="1835928"/>
            <a:ext cx="5683992" cy="3186144"/>
          </a:xfrm>
          <a:prstGeom prst="rect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43046-D6EB-5BAA-78B8-DF088DF14E04}"/>
              </a:ext>
            </a:extLst>
          </p:cNvPr>
          <p:cNvSpPr txBox="1"/>
          <p:nvPr/>
        </p:nvSpPr>
        <p:spPr>
          <a:xfrm>
            <a:off x="980424" y="5081774"/>
            <a:ext cx="2149275" cy="986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1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>
                <a:latin typeface="+mn-lt"/>
              </a:rPr>
              <a:t>Stores metadata about Hive tables, including their schema, location, partitioning information, and other </a:t>
            </a:r>
            <a:r>
              <a:rPr lang="en-HK" sz="1000" dirty="0" err="1">
                <a:latin typeface="+mn-lt"/>
              </a:rPr>
              <a:t>propertie</a:t>
            </a:r>
            <a:endParaRPr lang="en-US" sz="1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7FBF3-8AAC-AE52-2FFE-A845028DCB61}"/>
              </a:ext>
            </a:extLst>
          </p:cNvPr>
          <p:cNvSpPr txBox="1"/>
          <p:nvPr/>
        </p:nvSpPr>
        <p:spPr>
          <a:xfrm>
            <a:off x="5356784" y="1219745"/>
            <a:ext cx="2648932" cy="525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Managing the lifecycle of a HiveQL query, from parsing to execution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A95E8-1E2E-A8EF-3B8B-F335FA15B77C}"/>
              </a:ext>
            </a:extLst>
          </p:cNvPr>
          <p:cNvSpPr txBox="1"/>
          <p:nvPr/>
        </p:nvSpPr>
        <p:spPr>
          <a:xfrm>
            <a:off x="3301740" y="5081774"/>
            <a:ext cx="1883003" cy="75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Takes HiveQL statements as input and generates a parse tree.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B31DF-F12A-4102-A949-E807C005C4D7}"/>
              </a:ext>
            </a:extLst>
          </p:cNvPr>
          <p:cNvSpPr txBox="1"/>
          <p:nvPr/>
        </p:nvSpPr>
        <p:spPr>
          <a:xfrm>
            <a:off x="5356784" y="5081774"/>
            <a:ext cx="2669955" cy="75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Executing the optimized query plan. </a:t>
            </a:r>
            <a:br>
              <a:rPr lang="en-HK" dirty="0"/>
            </a:br>
            <a:r>
              <a:rPr lang="en-HK" dirty="0"/>
              <a:t>It translates the execution plan into MapReduce that run on the Hadoop cluster.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357E0C-6904-E71F-5B18-DF55A2E39B29}"/>
              </a:ext>
            </a:extLst>
          </p:cNvPr>
          <p:cNvCxnSpPr>
            <a:stCxn id="8" idx="0"/>
          </p:cNvCxnSpPr>
          <p:nvPr/>
        </p:nvCxnSpPr>
        <p:spPr>
          <a:xfrm flipV="1">
            <a:off x="2055062" y="3525625"/>
            <a:ext cx="301639" cy="1556149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91B958-9C9A-A009-6730-BFDEEEB4F551}"/>
              </a:ext>
            </a:extLst>
          </p:cNvPr>
          <p:cNvCxnSpPr>
            <a:cxnSpLocks/>
          </p:cNvCxnSpPr>
          <p:nvPr/>
        </p:nvCxnSpPr>
        <p:spPr>
          <a:xfrm flipH="1" flipV="1">
            <a:off x="3978111" y="3817856"/>
            <a:ext cx="226226" cy="1263918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959771-290B-88EF-4441-DE8ACFCEB374}"/>
              </a:ext>
            </a:extLst>
          </p:cNvPr>
          <p:cNvCxnSpPr>
            <a:cxnSpLocks/>
          </p:cNvCxnSpPr>
          <p:nvPr/>
        </p:nvCxnSpPr>
        <p:spPr>
          <a:xfrm flipH="1" flipV="1">
            <a:off x="6033155" y="3817856"/>
            <a:ext cx="18818" cy="1263918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57EF20-CB28-7582-8C56-8B693ED7C6FA}"/>
              </a:ext>
            </a:extLst>
          </p:cNvPr>
          <p:cNvCxnSpPr>
            <a:cxnSpLocks/>
          </p:cNvCxnSpPr>
          <p:nvPr/>
        </p:nvCxnSpPr>
        <p:spPr>
          <a:xfrm flipH="1">
            <a:off x="5458120" y="1745017"/>
            <a:ext cx="867266" cy="856781"/>
          </a:xfrm>
          <a:prstGeom prst="straightConnector1">
            <a:avLst/>
          </a:prstGeom>
          <a:ln w="19050">
            <a:solidFill>
              <a:srgbClr val="C40C6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F8A9A5-F494-4064-B005-FE53F1F46DF4}"/>
              </a:ext>
            </a:extLst>
          </p:cNvPr>
          <p:cNvSpPr txBox="1"/>
          <p:nvPr/>
        </p:nvSpPr>
        <p:spPr>
          <a:xfrm>
            <a:off x="12613064" y="3440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AF093-C36B-FE5F-D43F-B651686B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Steps in compilation of Hive Programs</a:t>
            </a:r>
            <a:endParaRPr lang="en-US" dirty="0"/>
          </a:p>
        </p:txBody>
      </p:sp>
      <p:pic>
        <p:nvPicPr>
          <p:cNvPr id="7170" name="Picture 2" descr="Programming Icon Vector Art, Icons, and Graphics for Free ...">
            <a:extLst>
              <a:ext uri="{FF2B5EF4-FFF2-40B4-BE49-F238E27FC236}">
                <a16:creationId xmlns:a16="http://schemas.microsoft.com/office/drawing/2014/main" id="{6982A143-7D46-AB33-F4D1-A1280FDE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5" y="1762812"/>
            <a:ext cx="887773" cy="8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02336-CA23-10F8-4050-B2F63E6238AC}"/>
              </a:ext>
            </a:extLst>
          </p:cNvPr>
          <p:cNvSpPr txBox="1"/>
          <p:nvPr/>
        </p:nvSpPr>
        <p:spPr>
          <a:xfrm>
            <a:off x="647925" y="2494985"/>
            <a:ext cx="755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HiveQL</a:t>
            </a:r>
          </a:p>
        </p:txBody>
      </p:sp>
      <p:pic>
        <p:nvPicPr>
          <p:cNvPr id="7172" name="Picture 4" descr="38+ Thousand Architect Plan Icon Royalty-Free Images, Stock Photos &amp;  Pictures | Shutterstock">
            <a:extLst>
              <a:ext uri="{FF2B5EF4-FFF2-40B4-BE49-F238E27FC236}">
                <a16:creationId xmlns:a16="http://schemas.microsoft.com/office/drawing/2014/main" id="{F0E8FD66-F9E2-078E-C40C-96702FFB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20" y="4734070"/>
            <a:ext cx="752485" cy="7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3DA792-2BD9-40D9-53A2-101CE2DCEA22}"/>
              </a:ext>
            </a:extLst>
          </p:cNvPr>
          <p:cNvSpPr txBox="1"/>
          <p:nvPr/>
        </p:nvSpPr>
        <p:spPr>
          <a:xfrm>
            <a:off x="2008279" y="5348056"/>
            <a:ext cx="125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40C67"/>
                </a:solidFill>
              </a:defRPr>
            </a:lvl1pPr>
          </a:lstStyle>
          <a:p>
            <a:pPr algn="ctr"/>
            <a:r>
              <a:rPr lang="en-US" sz="1200" dirty="0"/>
              <a:t>Logical Plan Generator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62F18-1D27-C247-CF57-3FEE516044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629" y="1815852"/>
            <a:ext cx="908302" cy="869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1CD009-4361-19A0-F398-1C8F1C271DC3}"/>
              </a:ext>
            </a:extLst>
          </p:cNvPr>
          <p:cNvSpPr txBox="1"/>
          <p:nvPr/>
        </p:nvSpPr>
        <p:spPr>
          <a:xfrm>
            <a:off x="2008280" y="2547207"/>
            <a:ext cx="1253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40C67"/>
                </a:solidFill>
              </a:defRPr>
            </a:lvl1pPr>
          </a:lstStyle>
          <a:p>
            <a:pPr algn="ctr"/>
            <a:r>
              <a:rPr lang="en-US" sz="1200" dirty="0"/>
              <a:t>Parser</a:t>
            </a:r>
          </a:p>
        </p:txBody>
      </p:sp>
      <p:pic>
        <p:nvPicPr>
          <p:cNvPr id="7174" name="Picture 6" descr="Optimize Icons - Free SVG &amp; PNG Optimize Images - Noun Project">
            <a:extLst>
              <a:ext uri="{FF2B5EF4-FFF2-40B4-BE49-F238E27FC236}">
                <a16:creationId xmlns:a16="http://schemas.microsoft.com/office/drawing/2014/main" id="{23B6DC54-B596-1A9E-D844-AABC73AF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45" y="4879073"/>
            <a:ext cx="607482" cy="6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FB848E-7298-2D62-AA85-54966FA684F5}"/>
              </a:ext>
            </a:extLst>
          </p:cNvPr>
          <p:cNvSpPr txBox="1"/>
          <p:nvPr/>
        </p:nvSpPr>
        <p:spPr>
          <a:xfrm>
            <a:off x="4323708" y="5442221"/>
            <a:ext cx="1253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40C67"/>
                </a:solidFill>
              </a:defRPr>
            </a:lvl1pPr>
          </a:lstStyle>
          <a:p>
            <a:pPr algn="ctr"/>
            <a:r>
              <a:rPr lang="en-US" sz="1200" dirty="0"/>
              <a:t>Optimizer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D9791-18D5-69A5-337F-57B8947CA9F1}"/>
              </a:ext>
            </a:extLst>
          </p:cNvPr>
          <p:cNvSpPr txBox="1"/>
          <p:nvPr/>
        </p:nvSpPr>
        <p:spPr>
          <a:xfrm>
            <a:off x="3370727" y="1947042"/>
            <a:ext cx="2966362" cy="738664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050" dirty="0"/>
              <a:t>The HiveQL statement is parsed to </a:t>
            </a:r>
          </a:p>
          <a:p>
            <a:r>
              <a:rPr lang="en-HK" sz="1050" dirty="0"/>
              <a:t>- check for syntax errors.</a:t>
            </a:r>
          </a:p>
          <a:p>
            <a:r>
              <a:rPr lang="en-HK" sz="1050" dirty="0"/>
              <a:t>- generate a parse tree which represents the structure of the query.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611EE-9F31-AE8A-FB4E-3CF23E7451AA}"/>
              </a:ext>
            </a:extLst>
          </p:cNvPr>
          <p:cNvSpPr txBox="1"/>
          <p:nvPr/>
        </p:nvSpPr>
        <p:spPr>
          <a:xfrm>
            <a:off x="3370727" y="3135938"/>
            <a:ext cx="2966362" cy="1169551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000" dirty="0"/>
              <a:t>The parse tree undergoes semantic analysis to </a:t>
            </a:r>
          </a:p>
          <a:p>
            <a:pPr marL="171450" indent="-171450">
              <a:buFontTx/>
              <a:buChar char="-"/>
            </a:pPr>
            <a:r>
              <a:rPr lang="en-HK" sz="1000" dirty="0"/>
              <a:t>Retrieve the schema</a:t>
            </a:r>
          </a:p>
          <a:p>
            <a:pPr marL="171450" indent="-171450">
              <a:buFontTx/>
              <a:buChar char="-"/>
            </a:pPr>
            <a:r>
              <a:rPr lang="en-HK" sz="1000" dirty="0"/>
              <a:t>Validate the query's logic</a:t>
            </a:r>
          </a:p>
          <a:p>
            <a:pPr marL="171450" indent="-171450">
              <a:buFontTx/>
              <a:buChar char="-"/>
            </a:pPr>
            <a:endParaRPr lang="en-HK" sz="1000" dirty="0"/>
          </a:p>
          <a:p>
            <a:r>
              <a:rPr lang="en-HK" sz="1000" dirty="0"/>
              <a:t>This step checks for the existence of tables, columns, and data types, ensuring that the query is semantically correct.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B2BFA-C574-CC25-1CBD-045694C9C1DB}"/>
              </a:ext>
            </a:extLst>
          </p:cNvPr>
          <p:cNvSpPr txBox="1"/>
          <p:nvPr/>
        </p:nvSpPr>
        <p:spPr>
          <a:xfrm>
            <a:off x="1690850" y="5870921"/>
            <a:ext cx="2044439" cy="4001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000" dirty="0"/>
              <a:t>A logical plan is created from the validated HiveQL statement.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D71A63-0684-A6EC-0A0C-09C5D6683C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5906" y="3196936"/>
            <a:ext cx="843554" cy="702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421E72-3FC9-2018-F346-3913B90603C0}"/>
              </a:ext>
            </a:extLst>
          </p:cNvPr>
          <p:cNvSpPr txBox="1"/>
          <p:nvPr/>
        </p:nvSpPr>
        <p:spPr>
          <a:xfrm>
            <a:off x="1904639" y="3822134"/>
            <a:ext cx="1530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40C67"/>
                </a:solidFill>
              </a:defRPr>
            </a:lvl1pPr>
          </a:lstStyle>
          <a:p>
            <a:pPr algn="ctr"/>
            <a:r>
              <a:rPr lang="en-US" sz="1200" dirty="0"/>
              <a:t>Semantic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222FD9-61BA-C545-73DC-1A3817A9D5BE}"/>
              </a:ext>
            </a:extLst>
          </p:cNvPr>
          <p:cNvSpPr txBox="1"/>
          <p:nvPr/>
        </p:nvSpPr>
        <p:spPr>
          <a:xfrm>
            <a:off x="4124734" y="5871764"/>
            <a:ext cx="1904215" cy="4001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HK" dirty="0"/>
              <a:t>The logical plan is optimized to improve performance.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AA6C57-944F-16E9-95BE-F2CB87183C35}"/>
              </a:ext>
            </a:extLst>
          </p:cNvPr>
          <p:cNvSpPr txBox="1"/>
          <p:nvPr/>
        </p:nvSpPr>
        <p:spPr>
          <a:xfrm>
            <a:off x="6885080" y="5348056"/>
            <a:ext cx="125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40C67"/>
                </a:solidFill>
              </a:defRPr>
            </a:lvl1pPr>
          </a:lstStyle>
          <a:p>
            <a:pPr algn="ctr"/>
            <a:r>
              <a:rPr lang="en-US" sz="1200" dirty="0"/>
              <a:t>Physical Plan Generator</a:t>
            </a:r>
          </a:p>
        </p:txBody>
      </p:sp>
      <p:pic>
        <p:nvPicPr>
          <p:cNvPr id="19" name="Picture 4" descr="38+ Thousand Architect Plan Icon Royalty-Free Images, Stock Photos &amp;  Pictures | Shutterstock">
            <a:extLst>
              <a:ext uri="{FF2B5EF4-FFF2-40B4-BE49-F238E27FC236}">
                <a16:creationId xmlns:a16="http://schemas.microsoft.com/office/drawing/2014/main" id="{F0CC3C51-C702-7463-A715-E4ABEDEE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19" y="4734070"/>
            <a:ext cx="752485" cy="7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AD8F780D-BD03-4159-01C6-6E7A99C7E9F5}"/>
              </a:ext>
            </a:extLst>
          </p:cNvPr>
          <p:cNvSpPr/>
          <p:nvPr/>
        </p:nvSpPr>
        <p:spPr>
          <a:xfrm rot="5400000">
            <a:off x="2496092" y="2873241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5F407A8C-6A7C-6C1C-CD88-36FEA40926AA}"/>
              </a:ext>
            </a:extLst>
          </p:cNvPr>
          <p:cNvSpPr/>
          <p:nvPr/>
        </p:nvSpPr>
        <p:spPr>
          <a:xfrm rot="5400000">
            <a:off x="2463473" y="4353045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0904CC4F-E9D6-6A91-A9B1-41B9B11AA976}"/>
              </a:ext>
            </a:extLst>
          </p:cNvPr>
          <p:cNvSpPr/>
          <p:nvPr/>
        </p:nvSpPr>
        <p:spPr>
          <a:xfrm>
            <a:off x="3735289" y="5103943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>
            <a:extLst>
              <a:ext uri="{FF2B5EF4-FFF2-40B4-BE49-F238E27FC236}">
                <a16:creationId xmlns:a16="http://schemas.microsoft.com/office/drawing/2014/main" id="{A268D506-C3B7-E32E-275B-D9908A8169D6}"/>
              </a:ext>
            </a:extLst>
          </p:cNvPr>
          <p:cNvSpPr/>
          <p:nvPr/>
        </p:nvSpPr>
        <p:spPr>
          <a:xfrm>
            <a:off x="6291063" y="5077543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5EA563-15D3-E17E-30EC-9F53C44AC9C2}"/>
              </a:ext>
            </a:extLst>
          </p:cNvPr>
          <p:cNvSpPr txBox="1"/>
          <p:nvPr/>
        </p:nvSpPr>
        <p:spPr>
          <a:xfrm>
            <a:off x="6634439" y="5858499"/>
            <a:ext cx="1904215" cy="553998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HK" dirty="0"/>
              <a:t>The logical plan is converted into a physical plan </a:t>
            </a:r>
            <a:br>
              <a:rPr lang="en-HK" dirty="0"/>
            </a:br>
            <a:r>
              <a:rPr lang="en-HK" dirty="0"/>
              <a:t>(DAG of Map Reduce Jobs)</a:t>
            </a:r>
          </a:p>
        </p:txBody>
      </p:sp>
      <p:sp>
        <p:nvSpPr>
          <p:cNvPr id="25" name="Striped Right Arrow 24">
            <a:extLst>
              <a:ext uri="{FF2B5EF4-FFF2-40B4-BE49-F238E27FC236}">
                <a16:creationId xmlns:a16="http://schemas.microsoft.com/office/drawing/2014/main" id="{4C71B2DF-1BA3-9FD8-A1EA-CB8A6B6F173D}"/>
              </a:ext>
            </a:extLst>
          </p:cNvPr>
          <p:cNvSpPr/>
          <p:nvPr/>
        </p:nvSpPr>
        <p:spPr>
          <a:xfrm rot="16200000">
            <a:off x="7340273" y="4039578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Execution Icon&quot; Images – Browse 90 Stock Photos, Vectors, and Video | Adobe  Stock">
            <a:extLst>
              <a:ext uri="{FF2B5EF4-FFF2-40B4-BE49-F238E27FC236}">
                <a16:creationId xmlns:a16="http://schemas.microsoft.com/office/drawing/2014/main" id="{820B0C2C-8BE8-4628-1765-91DD1B0DB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t="12495" r="22856" b="32599"/>
          <a:stretch>
            <a:fillRect/>
          </a:stretch>
        </p:blipFill>
        <p:spPr bwMode="auto">
          <a:xfrm>
            <a:off x="7099766" y="2702203"/>
            <a:ext cx="801731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95D16C-7AAC-37A3-15D9-4C8A207896BC}"/>
              </a:ext>
            </a:extLst>
          </p:cNvPr>
          <p:cNvSpPr txBox="1"/>
          <p:nvPr/>
        </p:nvSpPr>
        <p:spPr>
          <a:xfrm>
            <a:off x="6973197" y="3524679"/>
            <a:ext cx="1104114" cy="246221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HK" dirty="0"/>
              <a:t>Execution !</a:t>
            </a:r>
          </a:p>
        </p:txBody>
      </p:sp>
      <p:sp>
        <p:nvSpPr>
          <p:cNvPr id="27" name="Striped Right Arrow 26">
            <a:extLst>
              <a:ext uri="{FF2B5EF4-FFF2-40B4-BE49-F238E27FC236}">
                <a16:creationId xmlns:a16="http://schemas.microsoft.com/office/drawing/2014/main" id="{DAAF766F-FFAF-22EA-E981-F86A38207C42}"/>
              </a:ext>
            </a:extLst>
          </p:cNvPr>
          <p:cNvSpPr/>
          <p:nvPr/>
        </p:nvSpPr>
        <p:spPr>
          <a:xfrm>
            <a:off x="1648855" y="2082601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869128" cy="4939430"/>
          </a:xfrm>
          <a:noFill/>
        </p:spPr>
        <p:txBody>
          <a:bodyPr>
            <a:normAutofit/>
          </a:bodyPr>
          <a:lstStyle/>
          <a:p>
            <a:pPr marL="228600" indent="-228600" algn="l">
              <a:buAutoNum type="arabicPeriod"/>
            </a:pPr>
            <a:r>
              <a:rPr lang="en-US" dirty="0"/>
              <a:t>Recall </a:t>
            </a:r>
            <a:r>
              <a:rPr lang="en-US" dirty="0">
                <a:solidFill>
                  <a:srgbClr val="C40C67"/>
                </a:solidFill>
              </a:rPr>
              <a:t>map reduce </a:t>
            </a:r>
            <a:r>
              <a:rPr lang="en-US" dirty="0"/>
              <a:t>and explore its </a:t>
            </a:r>
            <a:r>
              <a:rPr lang="en-US" dirty="0">
                <a:solidFill>
                  <a:srgbClr val="C40C67"/>
                </a:solidFill>
              </a:rPr>
              <a:t>challenge</a:t>
            </a:r>
            <a:r>
              <a:rPr lang="en-US" dirty="0"/>
              <a:t> for programmers</a:t>
            </a:r>
          </a:p>
          <a:p>
            <a:pPr marL="228600" indent="-228600" algn="l">
              <a:buAutoNum type="arabicPeriod"/>
            </a:pPr>
            <a:r>
              <a:rPr lang="en-US" dirty="0"/>
              <a:t>Structured data with </a:t>
            </a:r>
            <a:r>
              <a:rPr lang="en-US" dirty="0">
                <a:solidFill>
                  <a:srgbClr val="C40C67"/>
                </a:solidFill>
              </a:rPr>
              <a:t>hive</a:t>
            </a:r>
            <a:r>
              <a:rPr lang="en-US" dirty="0"/>
              <a:t> and </a:t>
            </a:r>
            <a:r>
              <a:rPr lang="en-US" dirty="0">
                <a:solidFill>
                  <a:srgbClr val="C40C67"/>
                </a:solidFill>
              </a:rPr>
              <a:t>shark</a:t>
            </a:r>
          </a:p>
          <a:p>
            <a:pPr marL="228600" indent="-228600" algn="l">
              <a:buAutoNum type="arabicPeriod"/>
            </a:pPr>
            <a:r>
              <a:rPr lang="en-US" dirty="0"/>
              <a:t>intro to </a:t>
            </a:r>
            <a:r>
              <a:rPr lang="en-US" dirty="0" err="1">
                <a:solidFill>
                  <a:srgbClr val="C40C67"/>
                </a:solidFill>
              </a:rPr>
              <a:t>sparksql</a:t>
            </a:r>
            <a:endParaRPr lang="en-US" dirty="0">
              <a:solidFill>
                <a:srgbClr val="C40C67"/>
              </a:solidFill>
            </a:endParaRPr>
          </a:p>
          <a:p>
            <a:pPr algn="l"/>
            <a:r>
              <a:rPr lang="en-US" dirty="0"/>
              <a:t>    3.1 DataFrame </a:t>
            </a:r>
            <a:r>
              <a:rPr lang="en-US" dirty="0" err="1"/>
              <a:t>api</a:t>
            </a:r>
            <a:endParaRPr lang="en-US" dirty="0"/>
          </a:p>
          <a:p>
            <a:pPr algn="l"/>
            <a:r>
              <a:rPr lang="en-HK" dirty="0"/>
              <a:t>    3.2 DataFrame operations with examples</a:t>
            </a:r>
          </a:p>
          <a:p>
            <a:pPr algn="l"/>
            <a:r>
              <a:rPr lang="en-HK" dirty="0"/>
              <a:t>    3.3 extend </a:t>
            </a:r>
            <a:r>
              <a:rPr lang="en-HK" dirty="0" err="1"/>
              <a:t>rdds</a:t>
            </a:r>
            <a:r>
              <a:rPr lang="en-HK" dirty="0"/>
              <a:t> with </a:t>
            </a:r>
            <a:r>
              <a:rPr lang="en-HK" dirty="0">
                <a:solidFill>
                  <a:srgbClr val="C40C67"/>
                </a:solidFill>
              </a:rPr>
              <a:t>relational operations</a:t>
            </a:r>
          </a:p>
          <a:p>
            <a:pPr algn="l"/>
            <a:r>
              <a:rPr lang="en-HK" dirty="0"/>
              <a:t>    3.4 load data from external source: </a:t>
            </a:r>
            <a:r>
              <a:rPr lang="en-US" dirty="0">
                <a:solidFill>
                  <a:srgbClr val="C40C67"/>
                </a:solidFill>
              </a:rPr>
              <a:t>CSV, JSON, </a:t>
            </a:r>
            <a:br>
              <a:rPr lang="en-US" dirty="0">
                <a:solidFill>
                  <a:srgbClr val="C40C67"/>
                </a:solidFill>
              </a:rPr>
            </a:br>
            <a:r>
              <a:rPr lang="en-US" dirty="0">
                <a:solidFill>
                  <a:srgbClr val="C40C67"/>
                </a:solidFill>
              </a:rPr>
              <a:t>         Parquet</a:t>
            </a:r>
            <a:endParaRPr lang="en-HK" dirty="0">
              <a:solidFill>
                <a:srgbClr val="C40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C4D49-D73B-6863-FB20-10F04E3453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3" y="1686757"/>
            <a:ext cx="8584491" cy="4723668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Hive is an open source peta-byte scale data warehousing framework based on MapReduce and HDFS.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Hive is NOT for Online Transaction Processing (OLTP)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Focuses on </a:t>
            </a:r>
            <a:r>
              <a:rPr lang="en-US" dirty="0">
                <a:solidFill>
                  <a:srgbClr val="C40C67"/>
                </a:solidFill>
              </a:rPr>
              <a:t>scalability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extensibility</a:t>
            </a:r>
            <a:r>
              <a:rPr lang="en-US" dirty="0"/>
              <a:t> for data warehouses / online analytical processing (OLAP)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C9B2D9-80DD-A84D-462B-91BED146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 of Hive</a:t>
            </a:r>
          </a:p>
        </p:txBody>
      </p:sp>
      <p:pic>
        <p:nvPicPr>
          <p:cNvPr id="4" name="Picture 2" descr="Data Warehouse Architecture: Types, Components, &amp; Concepts">
            <a:extLst>
              <a:ext uri="{FF2B5EF4-FFF2-40B4-BE49-F238E27FC236}">
                <a16:creationId xmlns:a16="http://schemas.microsoft.com/office/drawing/2014/main" id="{61AED1FA-8DF9-B50A-D89F-9AA057EB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0" y="2447005"/>
            <a:ext cx="3917098" cy="19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fference between OLAP and OLTP in DBMS - GeeksforGeeks">
            <a:extLst>
              <a:ext uri="{FF2B5EF4-FFF2-40B4-BE49-F238E27FC236}">
                <a16:creationId xmlns:a16="http://schemas.microsoft.com/office/drawing/2014/main" id="{D5C6B8F4-469E-95E8-D933-1D84D10C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4" y="2110269"/>
            <a:ext cx="3408336" cy="21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92786-DFAA-4078-7403-EEE225B46069}"/>
              </a:ext>
            </a:extLst>
          </p:cNvPr>
          <p:cNvSpPr txBox="1"/>
          <p:nvPr/>
        </p:nvSpPr>
        <p:spPr>
          <a:xfrm>
            <a:off x="856650" y="5460003"/>
            <a:ext cx="3917098" cy="78483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Run as a client library on top of MapReduce with HDFS: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50" dirty="0"/>
              <a:t>It is fault-tolerant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50" dirty="0"/>
              <a:t>Massively scale-out on commodity hardware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50" dirty="0"/>
              <a:t>Able to handle petabyte of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D5415-53C7-C433-47AE-48B052AF9918}"/>
              </a:ext>
            </a:extLst>
          </p:cNvPr>
          <p:cNvSpPr txBox="1"/>
          <p:nvPr/>
        </p:nvSpPr>
        <p:spPr>
          <a:xfrm>
            <a:off x="4904072" y="5451120"/>
            <a:ext cx="3917098" cy="1084912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Flexible and Extensible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50" dirty="0"/>
              <a:t>Support for nested data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50" dirty="0"/>
              <a:t>Allow user define functions easily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50" dirty="0"/>
              <a:t>Allow users to write custom mapper and reducer to use it with HiveQL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50" dirty="0"/>
              <a:t>Serialize/Deserialize: Convert inputs into structured format.</a:t>
            </a:r>
          </a:p>
        </p:txBody>
      </p:sp>
    </p:spTree>
    <p:extLst>
      <p:ext uri="{BB962C8B-B14F-4D97-AF65-F5344CB8AC3E}">
        <p14:creationId xmlns:p14="http://schemas.microsoft.com/office/powerpoint/2010/main" val="6058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0B8C86-B462-B873-6ABA-66DBF4B1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 of Hive</a:t>
            </a:r>
          </a:p>
        </p:txBody>
      </p:sp>
      <p:pic>
        <p:nvPicPr>
          <p:cNvPr id="4" name="Picture 2" descr="AsterixDB">
            <a:extLst>
              <a:ext uri="{FF2B5EF4-FFF2-40B4-BE49-F238E27FC236}">
                <a16:creationId xmlns:a16="http://schemas.microsoft.com/office/drawing/2014/main" id="{3A1797E4-41A9-780D-733C-DB870838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85" y="2792020"/>
            <a:ext cx="1549850" cy="14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03747-1FA9-0C14-CED7-6B8BAFEAF74A}"/>
              </a:ext>
            </a:extLst>
          </p:cNvPr>
          <p:cNvSpPr txBox="1"/>
          <p:nvPr/>
        </p:nvSpPr>
        <p:spPr>
          <a:xfrm>
            <a:off x="1225745" y="2200347"/>
            <a:ext cx="1740288" cy="461665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200" dirty="0"/>
              <a:t>Define SQL-Like Query Language: HiveQL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0B900-E109-E8E9-EC67-B80420626A6D}"/>
              </a:ext>
            </a:extLst>
          </p:cNvPr>
          <p:cNvSpPr txBox="1"/>
          <p:nvPr/>
        </p:nvSpPr>
        <p:spPr>
          <a:xfrm>
            <a:off x="1193533" y="4728482"/>
            <a:ext cx="2291416" cy="461665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200" dirty="0"/>
              <a:t>Allow programmers to plug-in custom mapper and reducers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FEB01-2BDC-138E-38FA-32C09433C1B3}"/>
              </a:ext>
            </a:extLst>
          </p:cNvPr>
          <p:cNvSpPr txBox="1"/>
          <p:nvPr/>
        </p:nvSpPr>
        <p:spPr>
          <a:xfrm>
            <a:off x="5844978" y="2191727"/>
            <a:ext cx="1731307" cy="461665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200" dirty="0"/>
              <a:t>Data Warehousing Infrastructure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B75FB-37DF-F1EE-A2DC-2C4C9A4D6701}"/>
              </a:ext>
            </a:extLst>
          </p:cNvPr>
          <p:cNvSpPr txBox="1"/>
          <p:nvPr/>
        </p:nvSpPr>
        <p:spPr>
          <a:xfrm>
            <a:off x="5537631" y="4728482"/>
            <a:ext cx="2509089" cy="461665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HK" sz="1200" dirty="0"/>
              <a:t>Provide tools to enable easy data ETL (Extract, Transform, Load)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BE1C8058-29A7-A31C-6D60-7135F971FABA}"/>
              </a:ext>
            </a:extLst>
          </p:cNvPr>
          <p:cNvSpPr/>
          <p:nvPr/>
        </p:nvSpPr>
        <p:spPr>
          <a:xfrm rot="12600000">
            <a:off x="3088571" y="2514177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DD2E1D8-DF2C-7064-48FF-8B16AD758442}"/>
              </a:ext>
            </a:extLst>
          </p:cNvPr>
          <p:cNvSpPr/>
          <p:nvPr/>
        </p:nvSpPr>
        <p:spPr>
          <a:xfrm rot="8100000">
            <a:off x="3084374" y="4280837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D851C1A5-0147-98A1-0454-9C3BD1A71C07}"/>
              </a:ext>
            </a:extLst>
          </p:cNvPr>
          <p:cNvSpPr/>
          <p:nvPr/>
        </p:nvSpPr>
        <p:spPr>
          <a:xfrm rot="2700000">
            <a:off x="5393269" y="4280837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7A96E995-E0F2-99E0-AFE2-3B050E6CE59B}"/>
              </a:ext>
            </a:extLst>
          </p:cNvPr>
          <p:cNvSpPr/>
          <p:nvPr/>
        </p:nvSpPr>
        <p:spPr>
          <a:xfrm rot="19800000">
            <a:off x="5358929" y="2510004"/>
            <a:ext cx="343376" cy="304014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9887EE-F49F-0FD6-F2E3-4F7C20B2E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High </a:t>
            </a:r>
            <a:r>
              <a:rPr lang="en-HK" dirty="0">
                <a:solidFill>
                  <a:srgbClr val="C40C67"/>
                </a:solidFill>
              </a:rPr>
              <a:t>Latency</a:t>
            </a:r>
            <a:r>
              <a:rPr lang="en-HK" dirty="0"/>
              <a:t>: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Hive uses MapReduce, resulting in high latency for query execution, often taking minutes for small queries.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Limited Support </a:t>
            </a:r>
            <a:r>
              <a:rPr lang="en-HK" dirty="0"/>
              <a:t>for </a:t>
            </a:r>
            <a:r>
              <a:rPr lang="en-HK" dirty="0">
                <a:solidFill>
                  <a:srgbClr val="C40C67"/>
                </a:solidFill>
              </a:rPr>
              <a:t>Interactive Analytics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Hive is optimized for batch processing, not interactive or ad-hoc queries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Complex Query Performance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Complex queries with multiple joins or subqueries are slow due to MapReduce’s disk-based processing.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No Native Support </a:t>
            </a:r>
            <a:r>
              <a:rPr lang="en-HK" dirty="0"/>
              <a:t>for Advanced Analytics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Hive lacks built-in support for machine learning or iterative algorithms.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72765-ED76-21B1-6F4D-F942AE7A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Hive</a:t>
            </a:r>
          </a:p>
        </p:txBody>
      </p:sp>
    </p:spTree>
    <p:extLst>
      <p:ext uri="{BB962C8B-B14F-4D97-AF65-F5344CB8AC3E}">
        <p14:creationId xmlns:p14="http://schemas.microsoft.com/office/powerpoint/2010/main" val="2335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74FCC2-C0FD-D283-6257-B46F0909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8" y="2815303"/>
            <a:ext cx="3702189" cy="331019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E3E5C-5DCA-F107-0214-2DEC312623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Can in-memory computation be beneficial for Hive in the context of managing petabyte-scale data warehouses?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How do you fit a petabyte into memory?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CBD43-3471-DAC9-87B9-6D4BAC15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Shark 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FE56E-6443-2372-1D8B-6F32F1CB44B5}"/>
              </a:ext>
            </a:extLst>
          </p:cNvPr>
          <p:cNvSpPr txBox="1"/>
          <p:nvPr/>
        </p:nvSpPr>
        <p:spPr>
          <a:xfrm>
            <a:off x="3531617" y="5171243"/>
            <a:ext cx="5134503" cy="461665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HK" dirty="0"/>
              <a:t>Most of their queries don't operate on the petabyte warehouse directly. Instead, they target smaller, specific data windows, such as daily visit logs.</a:t>
            </a:r>
          </a:p>
        </p:txBody>
      </p:sp>
    </p:spTree>
    <p:extLst>
      <p:ext uri="{BB962C8B-B14F-4D97-AF65-F5344CB8AC3E}">
        <p14:creationId xmlns:p14="http://schemas.microsoft.com/office/powerpoint/2010/main" val="4777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E27B34-A94C-8356-2870-E95542D5DF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Data warehouses exhibit a huge amount of temporal locality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90% of Facebook queries could be served in Main Memory 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/>
              <a:t>The next question is whether we can: 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Keep the benefits of Hive (</a:t>
            </a:r>
            <a:r>
              <a:rPr lang="en-US" dirty="0">
                <a:solidFill>
                  <a:srgbClr val="C40C67"/>
                </a:solidFill>
              </a:rPr>
              <a:t>Scalability</a:t>
            </a:r>
            <a:r>
              <a:rPr lang="en-US" dirty="0"/>
              <a:t> and </a:t>
            </a:r>
            <a:r>
              <a:rPr lang="en-US" dirty="0">
                <a:solidFill>
                  <a:srgbClr val="C40C67"/>
                </a:solidFill>
              </a:rPr>
              <a:t>Extensibility</a:t>
            </a:r>
            <a:r>
              <a:rPr lang="en-US" dirty="0"/>
              <a:t>)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Leverage</a:t>
            </a:r>
            <a:r>
              <a:rPr lang="en-US" dirty="0"/>
              <a:t> the temporal locality 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54270-8543-9E10-1E1A-D2552728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Shark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B733D-D218-3CA7-E643-899540A3489E}"/>
              </a:ext>
            </a:extLst>
          </p:cNvPr>
          <p:cNvSpPr txBox="1"/>
          <p:nvPr/>
        </p:nvSpPr>
        <p:spPr>
          <a:xfrm>
            <a:off x="6448925" y="1571348"/>
            <a:ext cx="2425568" cy="600164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HK" sz="1100" dirty="0"/>
              <a:t>data or resources recently accessed are likely to be accessed again in the near future.</a:t>
            </a:r>
          </a:p>
        </p:txBody>
      </p:sp>
      <p:pic>
        <p:nvPicPr>
          <p:cNvPr id="12290" name="Picture 2" descr="Shark: SQL and Rich Analytics at Scale | AMPLab – UC Berkeley">
            <a:extLst>
              <a:ext uri="{FF2B5EF4-FFF2-40B4-BE49-F238E27FC236}">
                <a16:creationId xmlns:a16="http://schemas.microsoft.com/office/drawing/2014/main" id="{2C5CC639-0F41-F172-A52E-B114D2FE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49" y="2321882"/>
            <a:ext cx="2790525" cy="26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370F8A-3625-D629-878A-99BA9E60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" y="3512048"/>
            <a:ext cx="5566828" cy="312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FAD74D-0889-8060-FED8-1E38EA8A9868}"/>
              </a:ext>
            </a:extLst>
          </p:cNvPr>
          <p:cNvSpPr/>
          <p:nvPr/>
        </p:nvSpPr>
        <p:spPr>
          <a:xfrm>
            <a:off x="2107501" y="5689944"/>
            <a:ext cx="3995873" cy="374017"/>
          </a:xfrm>
          <a:prstGeom prst="rect">
            <a:avLst/>
          </a:prstGeom>
          <a:solidFill>
            <a:srgbClr val="C1F2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Raleway" pitchFamily="2" charset="77"/>
              </a:rPr>
              <a:t>Spark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42C9A-A75A-8D9E-CCE7-DE489F15E0E6}"/>
              </a:ext>
            </a:extLst>
          </p:cNvPr>
          <p:cNvSpPr/>
          <p:nvPr/>
        </p:nvSpPr>
        <p:spPr>
          <a:xfrm>
            <a:off x="4502315" y="4109267"/>
            <a:ext cx="1408281" cy="455673"/>
          </a:xfrm>
          <a:prstGeom prst="rect">
            <a:avLst/>
          </a:prstGeom>
          <a:solidFill>
            <a:srgbClr val="C1F2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Raleway" pitchFamily="2" charset="77"/>
              </a:rPr>
              <a:t>Cache Manager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98D41-7F80-9E16-0597-EC062C7806A5}"/>
              </a:ext>
            </a:extLst>
          </p:cNvPr>
          <p:cNvSpPr txBox="1"/>
          <p:nvPr/>
        </p:nvSpPr>
        <p:spPr>
          <a:xfrm>
            <a:off x="6228502" y="3946512"/>
            <a:ext cx="2610042" cy="2167196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171450" indent="-1714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50" dirty="0"/>
              <a:t>Swap out the physical plan generation execution engine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050" dirty="0"/>
              <a:t>Adding a cache manager </a:t>
            </a:r>
            <a:r>
              <a:rPr lang="en-HK" sz="1050" dirty="0"/>
              <a:t>and made tweaks to the query optimizer as part of its architecture to improve performance over Hive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HK" sz="1050" dirty="0"/>
              <a:t>Replace Hive's MapReduce-based physical planning and execution with Spark's RDD-based execution engine for faster in-memory processing.</a:t>
            </a:r>
          </a:p>
        </p:txBody>
      </p:sp>
    </p:spTree>
    <p:extLst>
      <p:ext uri="{BB962C8B-B14F-4D97-AF65-F5344CB8AC3E}">
        <p14:creationId xmlns:p14="http://schemas.microsoft.com/office/powerpoint/2010/main" val="17596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C4B54E-4809-820A-E424-854726F8A96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Data warehouse system compatible with Hive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Supports HiveQL, UDFs, Serialize/Deserialize, scripts, type.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However, Shark </a:t>
            </a:r>
            <a:r>
              <a:rPr lang="en-US" dirty="0">
                <a:solidFill>
                  <a:srgbClr val="C40C67"/>
                </a:solidFill>
              </a:rPr>
              <a:t>not support</a:t>
            </a:r>
            <a:r>
              <a:rPr lang="en-US" dirty="0"/>
              <a:t>: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b="1" dirty="0"/>
              <a:t>Bucketing</a:t>
            </a:r>
            <a:r>
              <a:rPr lang="en-HK" dirty="0"/>
              <a:t>:  does not support hash-based bucketing for tables, limiting efficient sampling and joins.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b="1" dirty="0"/>
              <a:t>Heterogeneous Partition Formats</a:t>
            </a:r>
            <a:r>
              <a:rPr lang="en-HK" dirty="0"/>
              <a:t>: All partitions must use the same input format.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b="1" dirty="0"/>
              <a:t>Result File Merging:  </a:t>
            </a:r>
            <a:r>
              <a:rPr lang="en-HK" dirty="0"/>
              <a:t>No merging of small output files, potentially causing HDFS fragmentation.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b="1" dirty="0"/>
              <a:t>Automatic Join Optimization</a:t>
            </a:r>
            <a:r>
              <a:rPr lang="en-HK" dirty="0"/>
              <a:t>: Lacks auto-conversion to map-side joins; requires manual tuning.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73357-8BA5-44A2-D940-1354DFC3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Shark</a:t>
            </a:r>
          </a:p>
        </p:txBody>
      </p:sp>
    </p:spTree>
    <p:extLst>
      <p:ext uri="{BB962C8B-B14F-4D97-AF65-F5344CB8AC3E}">
        <p14:creationId xmlns:p14="http://schemas.microsoft.com/office/powerpoint/2010/main" val="10097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BE1F3-2E2F-4029-D636-53BE713327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79514"/>
          </a:xfrm>
        </p:spPr>
        <p:txBody>
          <a:bodyPr>
            <a:normAutofit fontScale="92500" lnSpcReduction="10000"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In-Memory Table </a:t>
            </a:r>
            <a:r>
              <a:rPr lang="en-HK" dirty="0">
                <a:solidFill>
                  <a:srgbClr val="C40C67"/>
                </a:solidFill>
              </a:rPr>
              <a:t>Caching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Allow </a:t>
            </a:r>
            <a:r>
              <a:rPr lang="en-HK" dirty="0">
                <a:solidFill>
                  <a:srgbClr val="C40C67"/>
                </a:solidFill>
              </a:rPr>
              <a:t>caching data </a:t>
            </a:r>
            <a:r>
              <a:rPr lang="en-HK" dirty="0"/>
              <a:t>in a </a:t>
            </a:r>
            <a:r>
              <a:rPr lang="en-HK" dirty="0">
                <a:solidFill>
                  <a:srgbClr val="C40C67"/>
                </a:solidFill>
              </a:rPr>
              <a:t>cluster’s memory</a:t>
            </a:r>
          </a:p>
          <a:p>
            <a:pPr marL="971541" lvl="2" indent="-342900">
              <a:lnSpc>
                <a:spcPct val="120000"/>
              </a:lnSpc>
            </a:pPr>
            <a:endParaRPr lang="en-HK" dirty="0"/>
          </a:p>
          <a:p>
            <a:pPr marL="971541" lvl="2" indent="-342900">
              <a:lnSpc>
                <a:spcPct val="120000"/>
              </a:lnSpc>
            </a:pPr>
            <a:endParaRPr lang="en-HK" dirty="0"/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Create a table cached in a cluster’s memory using </a:t>
            </a:r>
            <a:r>
              <a:rPr lang="en-US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RDD.cache</a:t>
            </a:r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HK" dirty="0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Optimization throughout the query execution process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Data </a:t>
            </a:r>
            <a:r>
              <a:rPr lang="en-HK" dirty="0">
                <a:solidFill>
                  <a:srgbClr val="C40C67"/>
                </a:solidFill>
              </a:rPr>
              <a:t>Co-partitioning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Ensuring that </a:t>
            </a:r>
            <a:r>
              <a:rPr lang="en-HK" dirty="0">
                <a:solidFill>
                  <a:srgbClr val="C40C67"/>
                </a:solidFill>
              </a:rPr>
              <a:t>records with the same join key are placed in the same partition </a:t>
            </a:r>
            <a:r>
              <a:rPr lang="en-HK" dirty="0"/>
              <a:t>for faster joins in subsequent queries.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Cost Based Query Optimizer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Utilizes a cost-based optimizer that </a:t>
            </a:r>
            <a:r>
              <a:rPr lang="en-HK" dirty="0">
                <a:solidFill>
                  <a:srgbClr val="C40C67"/>
                </a:solidFill>
              </a:rPr>
              <a:t>considers various execution strategies and estimates their costs</a:t>
            </a:r>
            <a:r>
              <a:rPr lang="en-HK" dirty="0"/>
              <a:t>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To </a:t>
            </a:r>
            <a:r>
              <a:rPr lang="en-HK" dirty="0">
                <a:solidFill>
                  <a:srgbClr val="C40C67"/>
                </a:solidFill>
              </a:rPr>
              <a:t>choose better join orders or execution strategies</a:t>
            </a:r>
            <a:r>
              <a:rPr lang="en-HK" dirty="0"/>
              <a:t>, to generate the initial execution plan.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Partial DAG Execution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Columnar Memory Store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…</a:t>
            </a:r>
          </a:p>
          <a:p>
            <a:pPr marL="971541" lvl="2" indent="-342900">
              <a:lnSpc>
                <a:spcPct val="120000"/>
              </a:lnSpc>
            </a:pPr>
            <a:endParaRPr lang="en-HK" dirty="0"/>
          </a:p>
          <a:p>
            <a:pPr marL="514346" lvl="1" indent="-342900">
              <a:lnSpc>
                <a:spcPct val="120000"/>
              </a:lnSpc>
            </a:pPr>
            <a:endParaRPr lang="en-US" dirty="0"/>
          </a:p>
          <a:p>
            <a:pPr lvl="1" indent="0">
              <a:lnSpc>
                <a:spcPct val="12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CB12F-9593-482C-0361-5F46B1E2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 fontScale="90000"/>
          </a:bodyPr>
          <a:lstStyle/>
          <a:p>
            <a:r>
              <a:rPr lang="en-HK" dirty="0"/>
              <a:t>Engine Extensions and Features in Shark</a:t>
            </a:r>
            <a:endParaRPr lang="en-HK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5461E-5AF9-0229-7D34-07B597316D83}"/>
              </a:ext>
            </a:extLst>
          </p:cNvPr>
          <p:cNvSpPr txBox="1"/>
          <p:nvPr/>
        </p:nvSpPr>
        <p:spPr>
          <a:xfrm>
            <a:off x="1402202" y="2376948"/>
            <a:ext cx="3808895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200" dirty="0"/>
              <a:t>CREATE TABLE </a:t>
            </a:r>
            <a:r>
              <a:rPr lang="en-US" sz="1200" dirty="0" err="1"/>
              <a:t>mytable</a:t>
            </a:r>
            <a:r>
              <a:rPr lang="en-US" sz="1200" b="1" dirty="0" err="1"/>
              <a:t>_cached</a:t>
            </a:r>
            <a:r>
              <a:rPr lang="en-US" sz="1200" b="1" dirty="0"/>
              <a:t> </a:t>
            </a:r>
            <a:r>
              <a:rPr lang="en-US" sz="1200" dirty="0"/>
              <a:t>AS </a:t>
            </a:r>
            <a:br>
              <a:rPr lang="en-US" sz="1200" dirty="0"/>
            </a:br>
            <a:r>
              <a:rPr lang="en-US" sz="1200" dirty="0"/>
              <a:t>SELECT * FROM </a:t>
            </a:r>
            <a:r>
              <a:rPr lang="en-US" sz="1200" dirty="0" err="1"/>
              <a:t>mytable</a:t>
            </a:r>
            <a:r>
              <a:rPr lang="en-US" sz="1200" dirty="0"/>
              <a:t> where count &gt; 10</a:t>
            </a:r>
          </a:p>
        </p:txBody>
      </p:sp>
    </p:spTree>
    <p:extLst>
      <p:ext uri="{BB962C8B-B14F-4D97-AF65-F5344CB8AC3E}">
        <p14:creationId xmlns:p14="http://schemas.microsoft.com/office/powerpoint/2010/main" val="28090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C53D8-A1A8-C1A3-9ABE-3D7A7942F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5009011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</a:pPr>
            <a:r>
              <a:rPr lang="en-HK" dirty="0"/>
              <a:t>To support </a:t>
            </a:r>
            <a:r>
              <a:rPr lang="en-HK" dirty="0">
                <a:solidFill>
                  <a:srgbClr val="C40C67"/>
                </a:solidFill>
              </a:rPr>
              <a:t>dynamic query optimization </a:t>
            </a:r>
            <a:r>
              <a:rPr lang="en-HK" dirty="0"/>
              <a:t>in a distributed setting, allows </a:t>
            </a:r>
            <a:r>
              <a:rPr lang="en-HK" dirty="0">
                <a:solidFill>
                  <a:srgbClr val="C40C67"/>
                </a:solidFill>
              </a:rPr>
              <a:t>dynamic alteration of query plans</a:t>
            </a:r>
            <a:r>
              <a:rPr lang="en-HK" dirty="0"/>
              <a:t> based on data statistics collected at run-time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Mechanism: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Step 1: </a:t>
            </a:r>
            <a:r>
              <a:rPr lang="en-US" dirty="0">
                <a:solidFill>
                  <a:srgbClr val="C40C67"/>
                </a:solidFill>
              </a:rPr>
              <a:t>gathers customizable statistics </a:t>
            </a:r>
            <a:r>
              <a:rPr lang="en-US" dirty="0"/>
              <a:t>at </a:t>
            </a:r>
            <a:r>
              <a:rPr lang="en-US" dirty="0">
                <a:solidFill>
                  <a:srgbClr val="C40C67"/>
                </a:solidFill>
              </a:rPr>
              <a:t>global</a:t>
            </a:r>
            <a:r>
              <a:rPr lang="en-US" dirty="0"/>
              <a:t> and p</a:t>
            </a:r>
            <a:r>
              <a:rPr lang="en-US" dirty="0">
                <a:solidFill>
                  <a:srgbClr val="C40C67"/>
                </a:solidFill>
              </a:rPr>
              <a:t>er-partition</a:t>
            </a:r>
            <a:r>
              <a:rPr lang="en-US" dirty="0"/>
              <a:t> granularities while generating map outputs.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Step 2: </a:t>
            </a:r>
            <a:r>
              <a:rPr lang="en-HK" dirty="0">
                <a:solidFill>
                  <a:srgbClr val="C40C67"/>
                </a:solidFill>
              </a:rPr>
              <a:t>allows the DAG to be altered based on these statistics</a:t>
            </a:r>
            <a:r>
              <a:rPr lang="en-HK" dirty="0"/>
              <a:t>, either by choosing different operators or altering their parameters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Statistics</a:t>
            </a:r>
            <a:r>
              <a:rPr lang="en-HK" dirty="0"/>
              <a:t>: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Partition sizes and record counts, which can be used to detect skew.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Lists of “heavy hitters,” i.e., items that occur frequently in the dataset.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Approximate histograms, which can be used to estimate partitions’ data distributions.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These statistics are </a:t>
            </a:r>
            <a:r>
              <a:rPr lang="en-HK" dirty="0">
                <a:solidFill>
                  <a:srgbClr val="C40C67"/>
                </a:solidFill>
              </a:rPr>
              <a:t>sent by each worker to the master</a:t>
            </a:r>
            <a:r>
              <a:rPr lang="en-HK" dirty="0"/>
              <a:t>, where they are </a:t>
            </a:r>
            <a:r>
              <a:rPr lang="en-HK" dirty="0">
                <a:solidFill>
                  <a:srgbClr val="C40C67"/>
                </a:solidFill>
              </a:rPr>
              <a:t>aggregated and presented to the optimizer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The master can then use these statistics to perform various </a:t>
            </a:r>
            <a:r>
              <a:rPr lang="en-HK" dirty="0">
                <a:solidFill>
                  <a:srgbClr val="C40C67"/>
                </a:solidFill>
              </a:rPr>
              <a:t>run-time optimizations</a:t>
            </a:r>
            <a:endParaRPr lang="en-US" dirty="0">
              <a:solidFill>
                <a:srgbClr val="C40C67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53CA34-56D6-13FB-B7FE-12DB2C6F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Partial DAG Execution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3AAB0-7F11-4C67-FF5D-E8F751BF00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200"/>
              </a:spcAft>
            </a:pPr>
            <a:r>
              <a:rPr lang="en-HK" dirty="0"/>
              <a:t>Consider the scenario:</a:t>
            </a:r>
          </a:p>
          <a:p>
            <a:pPr marL="971541" lvl="2" indent="-342900">
              <a:lnSpc>
                <a:spcPct val="120000"/>
              </a:lnSpc>
              <a:spcAft>
                <a:spcPts val="800"/>
              </a:spcAft>
            </a:pPr>
            <a:r>
              <a:rPr lang="en-HK" dirty="0"/>
              <a:t>Analyzing e-commerce data: </a:t>
            </a:r>
          </a:p>
          <a:p>
            <a:pPr marL="1200128" lvl="3" indent="-342900">
              <a:lnSpc>
                <a:spcPct val="120000"/>
              </a:lnSpc>
              <a:spcAft>
                <a:spcPts val="800"/>
              </a:spcAft>
            </a:pPr>
            <a:r>
              <a:rPr lang="en-HK" dirty="0"/>
              <a:t>joining a large </a:t>
            </a:r>
            <a:r>
              <a:rPr lang="en-HK" dirty="0">
                <a:solidFill>
                  <a:srgbClr val="C40C67"/>
                </a:solidFill>
              </a:rPr>
              <a:t>orders</a:t>
            </a:r>
            <a:r>
              <a:rPr lang="en-HK" dirty="0"/>
              <a:t> table (millions of rows) with a </a:t>
            </a:r>
            <a:r>
              <a:rPr lang="en-HK" dirty="0">
                <a:solidFill>
                  <a:srgbClr val="C40C67"/>
                </a:solidFill>
              </a:rPr>
              <a:t>customers</a:t>
            </a:r>
            <a:r>
              <a:rPr lang="en-HK" dirty="0"/>
              <a:t> table on </a:t>
            </a:r>
            <a:r>
              <a:rPr lang="en-HK" dirty="0" err="1"/>
              <a:t>customer_id</a:t>
            </a:r>
            <a:r>
              <a:rPr lang="en-HK" dirty="0"/>
              <a:t>, </a:t>
            </a:r>
          </a:p>
          <a:p>
            <a:pPr marL="1200128" lvl="3" indent="-342900">
              <a:lnSpc>
                <a:spcPct val="120000"/>
              </a:lnSpc>
              <a:spcAft>
                <a:spcPts val="800"/>
              </a:spcAft>
            </a:pPr>
            <a:r>
              <a:rPr lang="en-HK" dirty="0"/>
              <a:t>filtering high-value orders (&gt; $1000), and </a:t>
            </a:r>
          </a:p>
          <a:p>
            <a:pPr marL="1200128" lvl="3" indent="-342900">
              <a:lnSpc>
                <a:spcPct val="120000"/>
              </a:lnSpc>
              <a:spcAft>
                <a:spcPts val="800"/>
              </a:spcAft>
            </a:pPr>
            <a:r>
              <a:rPr lang="en-HK" dirty="0"/>
              <a:t>aggregating total spend per region.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F95DD-0BE2-ED6B-7568-4C630A6E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Partial DAG Execution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4A0D-9EC4-BEA8-8EF5-FC5264F45D89}"/>
              </a:ext>
            </a:extLst>
          </p:cNvPr>
          <p:cNvSpPr txBox="1"/>
          <p:nvPr/>
        </p:nvSpPr>
        <p:spPr>
          <a:xfrm>
            <a:off x="897311" y="3429000"/>
            <a:ext cx="3808895" cy="1454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200" dirty="0"/>
              <a:t>SELECT </a:t>
            </a:r>
            <a:r>
              <a:rPr lang="en-HK" sz="1200" dirty="0" err="1"/>
              <a:t>c.region</a:t>
            </a:r>
            <a:r>
              <a:rPr lang="en-HK" sz="1200" dirty="0"/>
              <a:t>, SUM(</a:t>
            </a:r>
            <a:r>
              <a:rPr lang="en-HK" sz="1200" dirty="0" err="1"/>
              <a:t>o.amount</a:t>
            </a:r>
            <a:r>
              <a:rPr lang="en-HK" sz="1200" dirty="0"/>
              <a:t>) AS </a:t>
            </a:r>
            <a:r>
              <a:rPr lang="en-HK" sz="1200" dirty="0" err="1"/>
              <a:t>total_spend</a:t>
            </a:r>
            <a:r>
              <a:rPr lang="en-HK" sz="1200" dirty="0"/>
              <a:t> FROM orders o JOIN customers c ON </a:t>
            </a:r>
            <a:r>
              <a:rPr lang="en-HK" sz="1200" dirty="0" err="1"/>
              <a:t>o.customer_id</a:t>
            </a:r>
            <a:r>
              <a:rPr lang="en-HK" sz="1200" dirty="0"/>
              <a:t> = </a:t>
            </a:r>
            <a:r>
              <a:rPr lang="en-HK" sz="1200" dirty="0" err="1"/>
              <a:t>c.customer_id</a:t>
            </a:r>
            <a:r>
              <a:rPr lang="en-HK" sz="1200" dirty="0"/>
              <a:t> WHERE </a:t>
            </a:r>
            <a:r>
              <a:rPr lang="en-HK" sz="1200" dirty="0" err="1"/>
              <a:t>o.amount</a:t>
            </a:r>
            <a:r>
              <a:rPr lang="en-HK" sz="1200" dirty="0"/>
              <a:t> &gt; 1000 GROUP BY </a:t>
            </a:r>
            <a:r>
              <a:rPr lang="en-HK" sz="1200" dirty="0" err="1"/>
              <a:t>c.region</a:t>
            </a:r>
            <a:r>
              <a:rPr lang="en-HK" sz="1200" dirty="0"/>
              <a:t>;</a:t>
            </a:r>
            <a:endParaRPr lang="en-HK" sz="12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58A25-7EFA-30A7-E359-28ADA57C251B}"/>
              </a:ext>
            </a:extLst>
          </p:cNvPr>
          <p:cNvSpPr txBox="1"/>
          <p:nvPr/>
        </p:nvSpPr>
        <p:spPr>
          <a:xfrm>
            <a:off x="5101582" y="2780071"/>
            <a:ext cx="351731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HK" sz="1200" b="1" u="sng" dirty="0"/>
              <a:t>Initial DAG Construction</a:t>
            </a:r>
            <a:r>
              <a:rPr lang="en-HK" sz="1200" u="sng" dirty="0"/>
              <a:t>: </a:t>
            </a:r>
          </a:p>
          <a:p>
            <a:r>
              <a:rPr lang="en-HK" sz="1200" dirty="0"/>
              <a:t>Scan orders and apply filter (amount &gt; 1000). This is a narrow transformation (no shuffle).</a:t>
            </a:r>
          </a:p>
          <a:p>
            <a:endParaRPr lang="en-HK" sz="1200" dirty="0"/>
          </a:p>
          <a:p>
            <a:r>
              <a:rPr lang="en-HK" sz="1200" dirty="0"/>
              <a:t>Collect runtime statistics</a:t>
            </a:r>
          </a:p>
          <a:p>
            <a:pPr marL="171450" indent="-171450">
              <a:buFontTx/>
              <a:buChar char="-"/>
            </a:pPr>
            <a:r>
              <a:rPr lang="en-HK" sz="1200" dirty="0"/>
              <a:t>Data size per key (e.g., heavy hitters in </a:t>
            </a:r>
            <a:r>
              <a:rPr lang="en-HK" sz="1200" dirty="0" err="1"/>
              <a:t>customer_id</a:t>
            </a:r>
            <a:r>
              <a:rPr lang="en-HK" sz="1200" dirty="0"/>
              <a:t>). </a:t>
            </a:r>
          </a:p>
          <a:p>
            <a:pPr marL="171450" indent="-171450">
              <a:buFontTx/>
              <a:buChar char="-"/>
            </a:pPr>
            <a:r>
              <a:rPr lang="en-HK" sz="1200" dirty="0"/>
              <a:t>Skewness (e.g., 80% of filtered orders in "US" region). </a:t>
            </a:r>
          </a:p>
          <a:p>
            <a:pPr marL="171450" indent="-171450">
              <a:buFontTx/>
              <a:buChar char="-"/>
            </a:pPr>
            <a:r>
              <a:rPr lang="en-HK" sz="1200" dirty="0"/>
              <a:t>Approximate histograms for join keys.</a:t>
            </a:r>
          </a:p>
          <a:p>
            <a:endParaRPr lang="en-US" sz="1200" dirty="0"/>
          </a:p>
          <a:p>
            <a:r>
              <a:rPr lang="en-HK" sz="1200" dirty="0"/>
              <a:t>Join on </a:t>
            </a:r>
            <a:r>
              <a:rPr lang="en-HK" sz="1200" dirty="0" err="1"/>
              <a:t>customer_id</a:t>
            </a:r>
            <a:r>
              <a:rPr lang="en-HK" sz="1200" dirty="0"/>
              <a:t>, assuming broadcast join if customers table is small.</a:t>
            </a:r>
          </a:p>
          <a:p>
            <a:endParaRPr lang="en-US" sz="1200" dirty="0"/>
          </a:p>
          <a:p>
            <a:r>
              <a:rPr lang="en-HK" sz="1200" dirty="0"/>
              <a:t>Group by region and aggregate sum.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FAC1A-DB30-ABC8-C665-243C4EE62806}"/>
              </a:ext>
            </a:extLst>
          </p:cNvPr>
          <p:cNvSpPr txBox="1"/>
          <p:nvPr/>
        </p:nvSpPr>
        <p:spPr>
          <a:xfrm>
            <a:off x="897311" y="5171243"/>
            <a:ext cx="3400491" cy="646331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lvl="1"/>
            <a:r>
              <a:rPr lang="en-HK" sz="1200" dirty="0">
                <a:solidFill>
                  <a:schemeClr val="bg1"/>
                </a:solidFill>
              </a:rPr>
              <a:t>Shark executes Stage 1 across the cluster.</a:t>
            </a:r>
          </a:p>
          <a:p>
            <a:pPr marL="0" lvl="1"/>
            <a:r>
              <a:rPr lang="en-HK" sz="1200" dirty="0">
                <a:solidFill>
                  <a:schemeClr val="bg1"/>
                </a:solidFill>
              </a:rPr>
              <a:t>After completion: Shark's optimizer re-evaluates the remaining DAG using collected stats.</a:t>
            </a:r>
          </a:p>
        </p:txBody>
      </p:sp>
    </p:spTree>
    <p:extLst>
      <p:ext uri="{BB962C8B-B14F-4D97-AF65-F5344CB8AC3E}">
        <p14:creationId xmlns:p14="http://schemas.microsoft.com/office/powerpoint/2010/main" val="18799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7C965F-074D-1E71-60A8-AB9FBD43FE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3" y="1686757"/>
            <a:ext cx="7882261" cy="5038508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30000"/>
              </a:lnSpc>
              <a:spcAft>
                <a:spcPts val="200"/>
              </a:spcAft>
            </a:pPr>
            <a:r>
              <a:rPr lang="en-HK" dirty="0"/>
              <a:t>Examples of optimizations:</a:t>
            </a:r>
          </a:p>
          <a:p>
            <a:pPr marL="971541" lvl="2" indent="-342900">
              <a:lnSpc>
                <a:spcPct val="150000"/>
              </a:lnSpc>
              <a:spcAft>
                <a:spcPts val="200"/>
              </a:spcAft>
            </a:pPr>
            <a:r>
              <a:rPr lang="en-HK" dirty="0"/>
              <a:t>Join algorithm selection: whether to run a </a:t>
            </a:r>
            <a:r>
              <a:rPr lang="en-HK" dirty="0">
                <a:solidFill>
                  <a:srgbClr val="C40C67"/>
                </a:solidFill>
              </a:rPr>
              <a:t>shuffle join</a:t>
            </a:r>
            <a:r>
              <a:rPr lang="en-HK" dirty="0"/>
              <a:t> or </a:t>
            </a:r>
            <a:r>
              <a:rPr lang="en-HK" dirty="0">
                <a:solidFill>
                  <a:srgbClr val="C40C67"/>
                </a:solidFill>
              </a:rPr>
              <a:t>broadcast join</a:t>
            </a:r>
          </a:p>
          <a:p>
            <a:pPr marL="971541" lvl="2" indent="-342900">
              <a:lnSpc>
                <a:spcPct val="150000"/>
              </a:lnSpc>
              <a:spcAft>
                <a:spcPts val="200"/>
              </a:spcAft>
            </a:pPr>
            <a:r>
              <a:rPr lang="en-HK" dirty="0"/>
              <a:t>Degree of parallelism: use individual partitions’ sizes to determine the number of reducers at run-time</a:t>
            </a:r>
          </a:p>
          <a:p>
            <a:pPr marL="1308128" lvl="3" indent="-342900">
              <a:lnSpc>
                <a:spcPct val="150000"/>
              </a:lnSpc>
              <a:spcAft>
                <a:spcPts val="200"/>
              </a:spcAft>
            </a:pPr>
            <a:r>
              <a:rPr lang="en-HK" dirty="0"/>
              <a:t>Too few reducers may overload reducers’ network connections and exhaust their memories </a:t>
            </a:r>
          </a:p>
          <a:p>
            <a:pPr marL="1308128" lvl="3" indent="-342900">
              <a:lnSpc>
                <a:spcPct val="150000"/>
              </a:lnSpc>
              <a:spcAft>
                <a:spcPts val="200"/>
              </a:spcAft>
            </a:pPr>
            <a:r>
              <a:rPr lang="en-HK" dirty="0"/>
              <a:t>Too many may prolong the job due to scheduling overhead</a:t>
            </a:r>
          </a:p>
          <a:p>
            <a:pPr marL="971541" lvl="2" indent="-342900">
              <a:lnSpc>
                <a:spcPct val="150000"/>
              </a:lnSpc>
              <a:spcAft>
                <a:spcPts val="200"/>
              </a:spcAft>
            </a:pPr>
            <a:r>
              <a:rPr lang="en-HK" dirty="0"/>
              <a:t>Skew handling</a:t>
            </a:r>
          </a:p>
          <a:p>
            <a:pPr marL="1308128" lvl="3" indent="-342900">
              <a:lnSpc>
                <a:spcPct val="150000"/>
              </a:lnSpc>
              <a:spcAft>
                <a:spcPts val="200"/>
              </a:spcAft>
            </a:pPr>
            <a:r>
              <a:rPr lang="en-HK" dirty="0"/>
              <a:t>Identify popular keys and treat them specially</a:t>
            </a:r>
          </a:p>
          <a:p>
            <a:pPr marL="1308128" lvl="3" indent="-342900">
              <a:lnSpc>
                <a:spcPct val="150000"/>
              </a:lnSpc>
              <a:spcAft>
                <a:spcPts val="200"/>
              </a:spcAft>
            </a:pPr>
            <a:r>
              <a:rPr lang="en-HK" dirty="0"/>
              <a:t>Popular partitions can go to a single reduce task, while other buckets might be coalesced to form larger tasks.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738F3B-FCCB-40A6-7FDB-83AA128F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Partial DAG Execution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B7D06-A452-79BD-3F85-7E0BFF819D31}"/>
              </a:ext>
            </a:extLst>
          </p:cNvPr>
          <p:cNvSpPr txBox="1"/>
          <p:nvPr/>
        </p:nvSpPr>
        <p:spPr>
          <a:xfrm>
            <a:off x="3849327" y="1696590"/>
            <a:ext cx="2462981" cy="4001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HK" sz="1000" dirty="0"/>
              <a:t>hashing both collections of records across the network based on their key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11CC1-C64C-82F0-5DFC-41B0FF6690A3}"/>
              </a:ext>
            </a:extLst>
          </p:cNvPr>
          <p:cNvSpPr txBox="1"/>
          <p:nvPr/>
        </p:nvSpPr>
        <p:spPr>
          <a:xfrm>
            <a:off x="7000567" y="1819701"/>
            <a:ext cx="1848466" cy="553998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HK" sz="1000" dirty="0"/>
              <a:t>sending a copy of the smaller table to all nodes with data from the larger one</a:t>
            </a:r>
          </a:p>
        </p:txBody>
      </p:sp>
    </p:spTree>
    <p:extLst>
      <p:ext uri="{BB962C8B-B14F-4D97-AF65-F5344CB8AC3E}">
        <p14:creationId xmlns:p14="http://schemas.microsoft.com/office/powerpoint/2010/main" val="42219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316AA3-58EC-6E33-4806-FCD992F6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Map Reduce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D5FE02-AABA-2172-EFA7-FB6BF6947B7B}"/>
              </a:ext>
            </a:extLst>
          </p:cNvPr>
          <p:cNvGraphicFramePr>
            <a:graphicFrameLocks noGrp="1"/>
          </p:cNvGraphicFramePr>
          <p:nvPr/>
        </p:nvGraphicFramePr>
        <p:xfrm>
          <a:off x="367681" y="2386815"/>
          <a:ext cx="1244303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303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(did1, v1)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(did1, v2)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(did2, v1)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(did2, v2)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43E650-CDF0-7DAB-6E66-ABE20ED639BD}"/>
              </a:ext>
            </a:extLst>
          </p:cNvPr>
          <p:cNvGraphicFramePr>
            <a:graphicFrameLocks noGrp="1"/>
          </p:cNvGraphicFramePr>
          <p:nvPr/>
        </p:nvGraphicFramePr>
        <p:xfrm>
          <a:off x="2345704" y="2386815"/>
          <a:ext cx="820134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0134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(w1,1)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(w2,1)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(w3,1)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(w1,1)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(w2,1)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F76F73-3F20-22CA-90FC-691C377CC029}"/>
              </a:ext>
            </a:extLst>
          </p:cNvPr>
          <p:cNvSpPr txBox="1"/>
          <p:nvPr/>
        </p:nvSpPr>
        <p:spPr>
          <a:xfrm>
            <a:off x="1733423" y="206347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BFC8B-2A78-5F46-8962-55AD91BE82CE}"/>
              </a:ext>
            </a:extLst>
          </p:cNvPr>
          <p:cNvSpPr txBox="1"/>
          <p:nvPr/>
        </p:nvSpPr>
        <p:spPr>
          <a:xfrm>
            <a:off x="3335929" y="201591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Shuffle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5BE05F-F1C7-F6B6-F6D0-BE8455A68782}"/>
              </a:ext>
            </a:extLst>
          </p:cNvPr>
          <p:cNvGraphicFramePr>
            <a:graphicFrameLocks noGrp="1"/>
          </p:cNvGraphicFramePr>
          <p:nvPr/>
        </p:nvGraphicFramePr>
        <p:xfrm>
          <a:off x="4182770" y="2385392"/>
          <a:ext cx="1374744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4744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dirty="0"/>
                        <a:t>(w1, (1,1,1,…1))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(w2, (1,1,…))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(w3, (1,…))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01BBB7-3755-19D0-51B3-32B799BB32AA}"/>
              </a:ext>
            </a:extLst>
          </p:cNvPr>
          <p:cNvCxnSpPr>
            <a:cxnSpLocks/>
          </p:cNvCxnSpPr>
          <p:nvPr/>
        </p:nvCxnSpPr>
        <p:spPr>
          <a:xfrm>
            <a:off x="3165837" y="2562315"/>
            <a:ext cx="10169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3CA61F-041D-D5BE-B0C2-1C1AB3C2E856}"/>
              </a:ext>
            </a:extLst>
          </p:cNvPr>
          <p:cNvCxnSpPr>
            <a:cxnSpLocks/>
          </p:cNvCxnSpPr>
          <p:nvPr/>
        </p:nvCxnSpPr>
        <p:spPr>
          <a:xfrm flipV="1">
            <a:off x="3165837" y="2683565"/>
            <a:ext cx="1016933" cy="13486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770C33-C537-3077-0DA4-F3E7964E06E1}"/>
              </a:ext>
            </a:extLst>
          </p:cNvPr>
          <p:cNvCxnSpPr>
            <a:cxnSpLocks/>
          </p:cNvCxnSpPr>
          <p:nvPr/>
        </p:nvCxnSpPr>
        <p:spPr>
          <a:xfrm>
            <a:off x="3165837" y="2901297"/>
            <a:ext cx="1016933" cy="213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11F8EC-C279-6AF8-F661-2FD4F3982E97}"/>
              </a:ext>
            </a:extLst>
          </p:cNvPr>
          <p:cNvCxnSpPr>
            <a:cxnSpLocks/>
          </p:cNvCxnSpPr>
          <p:nvPr/>
        </p:nvCxnSpPr>
        <p:spPr>
          <a:xfrm flipV="1">
            <a:off x="3165837" y="3031435"/>
            <a:ext cx="1016933" cy="12699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17B6E9-0119-D499-ACCD-DA16940ADCD1}"/>
              </a:ext>
            </a:extLst>
          </p:cNvPr>
          <p:cNvCxnSpPr>
            <a:cxnSpLocks/>
          </p:cNvCxnSpPr>
          <p:nvPr/>
        </p:nvCxnSpPr>
        <p:spPr>
          <a:xfrm>
            <a:off x="3165837" y="3271616"/>
            <a:ext cx="1016933" cy="242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B84FFC-F004-6F0D-0F14-C5E23447FD71}"/>
              </a:ext>
            </a:extLst>
          </p:cNvPr>
          <p:cNvCxnSpPr>
            <a:cxnSpLocks/>
          </p:cNvCxnSpPr>
          <p:nvPr/>
        </p:nvCxnSpPr>
        <p:spPr>
          <a:xfrm>
            <a:off x="1611984" y="2562315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C4E3BD-44E6-3FE1-EC44-60C3AD09C926}"/>
              </a:ext>
            </a:extLst>
          </p:cNvPr>
          <p:cNvCxnSpPr>
            <a:cxnSpLocks/>
          </p:cNvCxnSpPr>
          <p:nvPr/>
        </p:nvCxnSpPr>
        <p:spPr>
          <a:xfrm>
            <a:off x="1611984" y="2922661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A5324D-12B5-87C7-A683-42A0E73FB3A5}"/>
              </a:ext>
            </a:extLst>
          </p:cNvPr>
          <p:cNvCxnSpPr>
            <a:cxnSpLocks/>
          </p:cNvCxnSpPr>
          <p:nvPr/>
        </p:nvCxnSpPr>
        <p:spPr>
          <a:xfrm>
            <a:off x="1611984" y="3295829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CC8AC7-61C1-A883-2E0C-F19BECCA3389}"/>
              </a:ext>
            </a:extLst>
          </p:cNvPr>
          <p:cNvCxnSpPr>
            <a:cxnSpLocks/>
          </p:cNvCxnSpPr>
          <p:nvPr/>
        </p:nvCxnSpPr>
        <p:spPr>
          <a:xfrm>
            <a:off x="1611984" y="3656175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5B1384-C565-6E33-76F5-E0CE452A8AE1}"/>
              </a:ext>
            </a:extLst>
          </p:cNvPr>
          <p:cNvCxnSpPr>
            <a:cxnSpLocks/>
          </p:cNvCxnSpPr>
          <p:nvPr/>
        </p:nvCxnSpPr>
        <p:spPr>
          <a:xfrm>
            <a:off x="1611984" y="4039313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CDC62A-4BB9-095E-4945-FFAD1526CAE3}"/>
              </a:ext>
            </a:extLst>
          </p:cNvPr>
          <p:cNvCxnSpPr>
            <a:cxnSpLocks/>
          </p:cNvCxnSpPr>
          <p:nvPr/>
        </p:nvCxnSpPr>
        <p:spPr>
          <a:xfrm>
            <a:off x="1611984" y="4399659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043E3E-F8CB-6998-A091-E8226CBE7832}"/>
              </a:ext>
            </a:extLst>
          </p:cNvPr>
          <p:cNvCxnSpPr>
            <a:cxnSpLocks/>
          </p:cNvCxnSpPr>
          <p:nvPr/>
        </p:nvCxnSpPr>
        <p:spPr>
          <a:xfrm>
            <a:off x="1611984" y="4757160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C8B67B-C414-D927-9CA5-779ADE4B34B5}"/>
              </a:ext>
            </a:extLst>
          </p:cNvPr>
          <p:cNvCxnSpPr>
            <a:cxnSpLocks/>
          </p:cNvCxnSpPr>
          <p:nvPr/>
        </p:nvCxnSpPr>
        <p:spPr>
          <a:xfrm>
            <a:off x="1611984" y="5117506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CC2394-40C0-3244-EE33-683F684F5DD6}"/>
              </a:ext>
            </a:extLst>
          </p:cNvPr>
          <p:cNvSpPr txBox="1"/>
          <p:nvPr/>
        </p:nvSpPr>
        <p:spPr>
          <a:xfrm>
            <a:off x="5701689" y="2015914"/>
            <a:ext cx="680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Reduce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051767E-3B91-6691-0E89-5E77E295A6C8}"/>
              </a:ext>
            </a:extLst>
          </p:cNvPr>
          <p:cNvGraphicFramePr>
            <a:graphicFrameLocks noGrp="1"/>
          </p:cNvGraphicFramePr>
          <p:nvPr/>
        </p:nvGraphicFramePr>
        <p:xfrm>
          <a:off x="6574447" y="2385392"/>
          <a:ext cx="957569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7569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dirty="0"/>
                        <a:t>(w1,25)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dirty="0"/>
                        <a:t>(w2,77)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(w3,12)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EF6B75-5CEC-3B2C-EF26-457142247023}"/>
              </a:ext>
            </a:extLst>
          </p:cNvPr>
          <p:cNvCxnSpPr>
            <a:cxnSpLocks/>
          </p:cNvCxnSpPr>
          <p:nvPr/>
        </p:nvCxnSpPr>
        <p:spPr>
          <a:xfrm>
            <a:off x="5557514" y="2540951"/>
            <a:ext cx="10169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5DF840-406F-028D-2CE1-1AFAFC1E93E9}"/>
              </a:ext>
            </a:extLst>
          </p:cNvPr>
          <p:cNvCxnSpPr>
            <a:cxnSpLocks/>
          </p:cNvCxnSpPr>
          <p:nvPr/>
        </p:nvCxnSpPr>
        <p:spPr>
          <a:xfrm>
            <a:off x="5557514" y="2901297"/>
            <a:ext cx="10169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03192A-BF4A-1083-2D72-35D7EABCF653}"/>
              </a:ext>
            </a:extLst>
          </p:cNvPr>
          <p:cNvCxnSpPr>
            <a:cxnSpLocks/>
          </p:cNvCxnSpPr>
          <p:nvPr/>
        </p:nvCxnSpPr>
        <p:spPr>
          <a:xfrm flipV="1">
            <a:off x="5557514" y="3271616"/>
            <a:ext cx="1016933" cy="28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F4C29B-8748-54BB-D7FC-00A245CB03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2052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r>
              <a:rPr lang="en-HK" sz="1700" dirty="0"/>
              <a:t>Efficiency in analytical queries is often tied to how data is stored and accessed</a:t>
            </a:r>
          </a:p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r>
              <a:rPr lang="en-HK" sz="1700" dirty="0"/>
              <a:t>Shark can work with column-oriented storage formats.</a:t>
            </a:r>
          </a:p>
          <a:p>
            <a:pPr marL="971541" lvl="2" indent="-342900">
              <a:lnSpc>
                <a:spcPct val="130000"/>
              </a:lnSpc>
            </a:pPr>
            <a:r>
              <a:rPr lang="en-HK" sz="1500" dirty="0"/>
              <a:t>Array of primitive types</a:t>
            </a:r>
          </a:p>
          <a:p>
            <a:pPr marL="971541" lvl="2" indent="-342900">
              <a:lnSpc>
                <a:spcPct val="130000"/>
              </a:lnSpc>
            </a:pPr>
            <a:endParaRPr lang="en-HK" sz="1500" dirty="0"/>
          </a:p>
          <a:p>
            <a:pPr marL="971541" lvl="2" indent="-342900">
              <a:lnSpc>
                <a:spcPct val="130000"/>
              </a:lnSpc>
            </a:pPr>
            <a:endParaRPr lang="en-HK" sz="1500" dirty="0"/>
          </a:p>
          <a:p>
            <a:pPr marL="971541" lvl="2" indent="-342900">
              <a:lnSpc>
                <a:spcPct val="130000"/>
              </a:lnSpc>
            </a:pPr>
            <a:endParaRPr lang="en-HK" sz="1500" dirty="0"/>
          </a:p>
          <a:p>
            <a:pPr marL="971541" lvl="2" indent="-342900">
              <a:lnSpc>
                <a:spcPct val="130000"/>
              </a:lnSpc>
            </a:pPr>
            <a:endParaRPr lang="en-HK" sz="1500" dirty="0"/>
          </a:p>
          <a:p>
            <a:pPr marL="971541" lvl="2" indent="-342900">
              <a:lnSpc>
                <a:spcPct val="130000"/>
              </a:lnSpc>
            </a:pPr>
            <a:endParaRPr lang="en-HK" sz="1500" dirty="0"/>
          </a:p>
          <a:p>
            <a:pPr marL="971541" lvl="2" indent="-342900">
              <a:lnSpc>
                <a:spcPct val="130000"/>
              </a:lnSpc>
            </a:pPr>
            <a:endParaRPr lang="en-HK" sz="1500" dirty="0"/>
          </a:p>
          <a:p>
            <a:pPr marL="971541" lvl="2" indent="-342900">
              <a:lnSpc>
                <a:spcPct val="130000"/>
              </a:lnSpc>
            </a:pPr>
            <a:endParaRPr lang="en-HK" sz="1500" dirty="0"/>
          </a:p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endParaRPr lang="en-HK" sz="1700" dirty="0"/>
          </a:p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endParaRPr lang="en-HK" sz="1700" dirty="0"/>
          </a:p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endParaRPr lang="en-HK" sz="1700" dirty="0"/>
          </a:p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endParaRPr lang="en-HK" sz="1700" dirty="0"/>
          </a:p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endParaRPr lang="en-HK" sz="1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EE0044-95FA-2201-0EFA-DF170296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In-Memory Storage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344179-40EF-3F9B-CD76-3C1C41824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23001"/>
              </p:ext>
            </p:extLst>
          </p:nvPr>
        </p:nvGraphicFramePr>
        <p:xfrm>
          <a:off x="1455174" y="3063898"/>
          <a:ext cx="177590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830486906"/>
                    </a:ext>
                  </a:extLst>
                </a:gridCol>
                <a:gridCol w="766382">
                  <a:extLst>
                    <a:ext uri="{9D8B030D-6E8A-4147-A177-3AD203B41FA5}">
                      <a16:colId xmlns:a16="http://schemas.microsoft.com/office/drawing/2014/main" val="3127193971"/>
                    </a:ext>
                  </a:extLst>
                </a:gridCol>
                <a:gridCol w="686943">
                  <a:extLst>
                    <a:ext uri="{9D8B030D-6E8A-4147-A177-3AD203B41FA5}">
                      <a16:colId xmlns:a16="http://schemas.microsoft.com/office/drawing/2014/main" val="2954097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Kennth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823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42935E-9ED1-DADD-7492-B48F83856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56305"/>
              </p:ext>
            </p:extLst>
          </p:nvPr>
        </p:nvGraphicFramePr>
        <p:xfrm>
          <a:off x="1455173" y="3550147"/>
          <a:ext cx="176194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830486906"/>
                    </a:ext>
                  </a:extLst>
                </a:gridCol>
                <a:gridCol w="778634">
                  <a:extLst>
                    <a:ext uri="{9D8B030D-6E8A-4147-A177-3AD203B41FA5}">
                      <a16:colId xmlns:a16="http://schemas.microsoft.com/office/drawing/2014/main" val="3127193971"/>
                    </a:ext>
                  </a:extLst>
                </a:gridCol>
                <a:gridCol w="660727">
                  <a:extLst>
                    <a:ext uri="{9D8B030D-6E8A-4147-A177-3AD203B41FA5}">
                      <a16:colId xmlns:a16="http://schemas.microsoft.com/office/drawing/2014/main" val="2954097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823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2C0A04-DA57-8864-7293-F45266BEA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01197"/>
              </p:ext>
            </p:extLst>
          </p:nvPr>
        </p:nvGraphicFramePr>
        <p:xfrm>
          <a:off x="1455172" y="4036396"/>
          <a:ext cx="177832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830486906"/>
                    </a:ext>
                  </a:extLst>
                </a:gridCol>
                <a:gridCol w="768803">
                  <a:extLst>
                    <a:ext uri="{9D8B030D-6E8A-4147-A177-3AD203B41FA5}">
                      <a16:colId xmlns:a16="http://schemas.microsoft.com/office/drawing/2014/main" val="3127193971"/>
                    </a:ext>
                  </a:extLst>
                </a:gridCol>
                <a:gridCol w="686943">
                  <a:extLst>
                    <a:ext uri="{9D8B030D-6E8A-4147-A177-3AD203B41FA5}">
                      <a16:colId xmlns:a16="http://schemas.microsoft.com/office/drawing/2014/main" val="2954097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Joseph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823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38F74C-F7B9-87C3-8B8E-8EB8988B15D8}"/>
              </a:ext>
            </a:extLst>
          </p:cNvPr>
          <p:cNvSpPr txBox="1"/>
          <p:nvPr/>
        </p:nvSpPr>
        <p:spPr>
          <a:xfrm>
            <a:off x="1831223" y="4407236"/>
            <a:ext cx="1023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Row storage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1941D5-4E3D-296E-A79D-9C0411947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26770"/>
              </p:ext>
            </p:extLst>
          </p:nvPr>
        </p:nvGraphicFramePr>
        <p:xfrm>
          <a:off x="3762675" y="3063897"/>
          <a:ext cx="2598796" cy="3654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8487">
                  <a:extLst>
                    <a:ext uri="{9D8B030D-6E8A-4147-A177-3AD203B41FA5}">
                      <a16:colId xmlns:a16="http://schemas.microsoft.com/office/drawing/2014/main" val="830486906"/>
                    </a:ext>
                  </a:extLst>
                </a:gridCol>
                <a:gridCol w="816077">
                  <a:extLst>
                    <a:ext uri="{9D8B030D-6E8A-4147-A177-3AD203B41FA5}">
                      <a16:colId xmlns:a16="http://schemas.microsoft.com/office/drawing/2014/main" val="3127193971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954097508"/>
                    </a:ext>
                  </a:extLst>
                </a:gridCol>
              </a:tblGrid>
              <a:tr h="3654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823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532359-0191-9713-D41A-91FCB35D42F2}"/>
              </a:ext>
            </a:extLst>
          </p:cNvPr>
          <p:cNvSpPr txBox="1"/>
          <p:nvPr/>
        </p:nvSpPr>
        <p:spPr>
          <a:xfrm>
            <a:off x="4409297" y="4407236"/>
            <a:ext cx="1305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Column storage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90F778-0E51-EB2D-E3DC-23E0EC117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96745"/>
              </p:ext>
            </p:extLst>
          </p:nvPr>
        </p:nvGraphicFramePr>
        <p:xfrm>
          <a:off x="3762674" y="3544739"/>
          <a:ext cx="2598797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5282">
                  <a:extLst>
                    <a:ext uri="{9D8B030D-6E8A-4147-A177-3AD203B41FA5}">
                      <a16:colId xmlns:a16="http://schemas.microsoft.com/office/drawing/2014/main" val="830486906"/>
                    </a:ext>
                  </a:extLst>
                </a:gridCol>
                <a:gridCol w="819283">
                  <a:extLst>
                    <a:ext uri="{9D8B030D-6E8A-4147-A177-3AD203B41FA5}">
                      <a16:colId xmlns:a16="http://schemas.microsoft.com/office/drawing/2014/main" val="3127193971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954097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Kenneth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Joseph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8238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EC457A5-EB82-FD33-19D2-5251FD568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45990"/>
              </p:ext>
            </p:extLst>
          </p:nvPr>
        </p:nvGraphicFramePr>
        <p:xfrm>
          <a:off x="3762674" y="4041803"/>
          <a:ext cx="2598796" cy="3654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8487">
                  <a:extLst>
                    <a:ext uri="{9D8B030D-6E8A-4147-A177-3AD203B41FA5}">
                      <a16:colId xmlns:a16="http://schemas.microsoft.com/office/drawing/2014/main" val="830486906"/>
                    </a:ext>
                  </a:extLst>
                </a:gridCol>
                <a:gridCol w="816077">
                  <a:extLst>
                    <a:ext uri="{9D8B030D-6E8A-4147-A177-3AD203B41FA5}">
                      <a16:colId xmlns:a16="http://schemas.microsoft.com/office/drawing/2014/main" val="3127193971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954097508"/>
                    </a:ext>
                  </a:extLst>
                </a:gridCol>
              </a:tblGrid>
              <a:tr h="3654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8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8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6E0F5F-5088-BA12-F15C-22B88D6FB8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89346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In a row-oriented storage system, the data is stored as:</a:t>
            </a:r>
          </a:p>
          <a:p>
            <a:pPr marL="971541" lvl="2" indent="-342900">
              <a:lnSpc>
                <a:spcPct val="120000"/>
              </a:lnSpc>
            </a:pPr>
            <a:endParaRPr lang="en-HK" dirty="0"/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A query like SELECT AVG(age) would require reading the entire table, including </a:t>
            </a:r>
            <a:r>
              <a:rPr lang="en-HK" dirty="0" err="1"/>
              <a:t>user_id</a:t>
            </a:r>
            <a:r>
              <a:rPr lang="en-HK" dirty="0"/>
              <a:t> and name, even though they’re not needed.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In a column-oriented storage system, the data is stored as:</a:t>
            </a:r>
            <a:br>
              <a:rPr lang="en-HK" dirty="0"/>
            </a:br>
            <a:br>
              <a:rPr lang="en-HK" dirty="0"/>
            </a:br>
            <a:br>
              <a:rPr lang="en-HK" dirty="0"/>
            </a:br>
            <a:endParaRPr lang="en-HK" dirty="0"/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For the same query (SELECT AVG(age)), Shark only reads the age column [25, 30, 28], reducing I/O and speeding up the computation.</a:t>
            </a:r>
          </a:p>
          <a:p>
            <a:pPr marL="514346" lvl="1" indent="-342900">
              <a:lnSpc>
                <a:spcPct val="120000"/>
              </a:lnSpc>
            </a:pPr>
            <a:endParaRPr lang="en-HK" dirty="0"/>
          </a:p>
          <a:p>
            <a:pPr marL="971541" lvl="2" indent="-342900">
              <a:lnSpc>
                <a:spcPct val="120000"/>
              </a:lnSpc>
            </a:pPr>
            <a:endParaRPr lang="en-HK" dirty="0"/>
          </a:p>
          <a:p>
            <a:pPr marL="971541" lvl="2" indent="-342900">
              <a:lnSpc>
                <a:spcPct val="120000"/>
              </a:lnSpc>
            </a:pPr>
            <a:endParaRPr lang="en-HK" dirty="0"/>
          </a:p>
          <a:p>
            <a:pPr marL="514346" lvl="1" indent="-342900">
              <a:lnSpc>
                <a:spcPct val="120000"/>
              </a:lnSpc>
            </a:pPr>
            <a:endParaRPr lang="en-HK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931150-3052-62C5-1EE0-C5E13B08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ED027-9300-16F3-967A-D6F97A61BC24}"/>
              </a:ext>
            </a:extLst>
          </p:cNvPr>
          <p:cNvSpPr txBox="1"/>
          <p:nvPr/>
        </p:nvSpPr>
        <p:spPr>
          <a:xfrm>
            <a:off x="1384989" y="4732033"/>
            <a:ext cx="26252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[1, 2, 3] </a:t>
            </a:r>
          </a:p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name: [Alice, Bob, Carol] </a:t>
            </a:r>
          </a:p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age: [25, 30, 28]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C0980-5EFA-707C-1F60-BA21BDA9FD33}"/>
              </a:ext>
            </a:extLst>
          </p:cNvPr>
          <p:cNvSpPr txBox="1"/>
          <p:nvPr/>
        </p:nvSpPr>
        <p:spPr>
          <a:xfrm>
            <a:off x="1384989" y="3360510"/>
            <a:ext cx="4371798" cy="30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0" lvl="2" indent="-342900" algn="ctr">
              <a:lnSpc>
                <a:spcPct val="120000"/>
              </a:lnSpc>
            </a:pP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[1, Alice, 25], [2, Bob, 30], [3, Carol, 28]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987461-3B84-2AC4-053D-084362CC2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7174"/>
              </p:ext>
            </p:extLst>
          </p:nvPr>
        </p:nvGraphicFramePr>
        <p:xfrm>
          <a:off x="955420" y="1626134"/>
          <a:ext cx="3311526" cy="1188720"/>
        </p:xfrm>
        <a:graphic>
          <a:graphicData uri="http://schemas.openxmlformats.org/drawingml/2006/table">
            <a:tbl>
              <a:tblPr/>
              <a:tblGrid>
                <a:gridCol w="1103842">
                  <a:extLst>
                    <a:ext uri="{9D8B030D-6E8A-4147-A177-3AD203B41FA5}">
                      <a16:colId xmlns:a16="http://schemas.microsoft.com/office/drawing/2014/main" val="2690354584"/>
                    </a:ext>
                  </a:extLst>
                </a:gridCol>
                <a:gridCol w="1103842">
                  <a:extLst>
                    <a:ext uri="{9D8B030D-6E8A-4147-A177-3AD203B41FA5}">
                      <a16:colId xmlns:a16="http://schemas.microsoft.com/office/drawing/2014/main" val="2909173169"/>
                    </a:ext>
                  </a:extLst>
                </a:gridCol>
                <a:gridCol w="1103842">
                  <a:extLst>
                    <a:ext uri="{9D8B030D-6E8A-4147-A177-3AD203B41FA5}">
                      <a16:colId xmlns:a16="http://schemas.microsoft.com/office/drawing/2014/main" val="195170142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 dirty="0" err="1"/>
                        <a:t>user_id</a:t>
                      </a:r>
                      <a:endParaRPr lang="en-HK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/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/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2405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 dirty="0"/>
                        <a:t>Alice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58238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 dirty="0"/>
                        <a:t>Bob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08168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 dirty="0"/>
                        <a:t>Carol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1300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67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2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78558-A0C3-3200-302B-FB70FE0DBD3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r>
              <a:rPr lang="en-US" sz="1700" dirty="0"/>
              <a:t>Performance benefits:</a:t>
            </a:r>
            <a:endParaRPr lang="en-HK" sz="1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CD6C3-8E6B-EFDD-F63A-9D661547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In-Memory Storage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C5E7F-07C2-3AD4-10AB-81B1A37BCCE6}"/>
              </a:ext>
            </a:extLst>
          </p:cNvPr>
          <p:cNvSpPr txBox="1"/>
          <p:nvPr/>
        </p:nvSpPr>
        <p:spPr>
          <a:xfrm>
            <a:off x="961477" y="2235723"/>
            <a:ext cx="2854668" cy="2616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HK" dirty="0"/>
              <a:t>CPU-efficient Compression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E3699-8881-3878-604E-A81BF8BD9B0A}"/>
              </a:ext>
            </a:extLst>
          </p:cNvPr>
          <p:cNvSpPr txBox="1"/>
          <p:nvPr/>
        </p:nvSpPr>
        <p:spPr>
          <a:xfrm>
            <a:off x="961477" y="4056703"/>
            <a:ext cx="2854668" cy="2616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HK" dirty="0"/>
              <a:t>Selective Column Access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61788-6B7A-EA19-F5BE-F5E32BA50CF3}"/>
              </a:ext>
            </a:extLst>
          </p:cNvPr>
          <p:cNvSpPr txBox="1"/>
          <p:nvPr/>
        </p:nvSpPr>
        <p:spPr>
          <a:xfrm>
            <a:off x="961477" y="4290582"/>
            <a:ext cx="2854668" cy="1448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>
                <a:latin typeface="+mn-lt"/>
              </a:rPr>
              <a:t>Analytical queries often access only a subset of columns (e.g., summing sales amounts without touching customer names). In a column-oriented format, only the relevant columns are read from disk, </a:t>
            </a:r>
            <a:r>
              <a:rPr lang="en-HK" sz="1000" b="1" dirty="0">
                <a:latin typeface="+mn-lt"/>
              </a:rPr>
              <a:t>reducing I/O and memory usage</a:t>
            </a:r>
            <a:r>
              <a:rPr lang="en-HK" sz="1000" dirty="0">
                <a:latin typeface="+mn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7F471-88F0-B83E-11CB-60CF03BD008A}"/>
              </a:ext>
            </a:extLst>
          </p:cNvPr>
          <p:cNvSpPr txBox="1"/>
          <p:nvPr/>
        </p:nvSpPr>
        <p:spPr>
          <a:xfrm>
            <a:off x="961477" y="2469602"/>
            <a:ext cx="2854668" cy="1448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b="1" dirty="0">
                <a:latin typeface="+mn-lt"/>
              </a:rPr>
              <a:t>Compact Storage (5X less space footprint)</a:t>
            </a:r>
            <a:br>
              <a:rPr lang="en-HK" sz="1000" dirty="0">
                <a:latin typeface="+mn-lt"/>
              </a:rPr>
            </a:br>
            <a:r>
              <a:rPr lang="en-HK" sz="1000" dirty="0">
                <a:latin typeface="+mn-lt"/>
              </a:rPr>
              <a:t>Columnar formats like Parquet use advanced compression techniques (e.g. dictionary encoding, run-length encoding) that reduce storage size and improve query speed, which Shark leverages for faster execution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2FDC30-7B95-0D17-EA04-0B00E0237371}"/>
              </a:ext>
            </a:extLst>
          </p:cNvPr>
          <p:cNvSpPr txBox="1"/>
          <p:nvPr/>
        </p:nvSpPr>
        <p:spPr>
          <a:xfrm>
            <a:off x="3958473" y="3229695"/>
            <a:ext cx="29770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50" dirty="0">
                <a:solidFill>
                  <a:srgbClr val="590F86"/>
                </a:solidFill>
              </a:rPr>
              <a:t>If a column has repeated values, RLE can store these as a single value with a count, drastically reducing space.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28D783-356A-C26E-10F0-4BBBDAB3CD7B}"/>
              </a:ext>
            </a:extLst>
          </p:cNvPr>
          <p:cNvSpPr txBox="1"/>
          <p:nvPr/>
        </p:nvSpPr>
        <p:spPr>
          <a:xfrm>
            <a:off x="3958473" y="2455239"/>
            <a:ext cx="31207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50" dirty="0">
                <a:solidFill>
                  <a:srgbClr val="590F86"/>
                </a:solidFill>
              </a:rPr>
              <a:t>For columns with a limited set of distinct values (e.g., states or product types), a dictionary maps unique values to compact codes, reducing storage needs.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D4CC19-8E23-A8D2-A863-F65259C86B9B}"/>
              </a:ext>
            </a:extLst>
          </p:cNvPr>
          <p:cNvCxnSpPr>
            <a:cxnSpLocks/>
          </p:cNvCxnSpPr>
          <p:nvPr/>
        </p:nvCxnSpPr>
        <p:spPr>
          <a:xfrm flipV="1">
            <a:off x="3315179" y="2876552"/>
            <a:ext cx="664667" cy="198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80E92C-1DAF-E398-532F-DA46CC6B3C24}"/>
              </a:ext>
            </a:extLst>
          </p:cNvPr>
          <p:cNvCxnSpPr>
            <a:cxnSpLocks/>
          </p:cNvCxnSpPr>
          <p:nvPr/>
        </p:nvCxnSpPr>
        <p:spPr>
          <a:xfrm>
            <a:off x="2782529" y="3350497"/>
            <a:ext cx="1197317" cy="150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9F2F90A-6C30-B3D2-DDF7-6E6550A95F65}"/>
              </a:ext>
            </a:extLst>
          </p:cNvPr>
          <p:cNvSpPr txBox="1"/>
          <p:nvPr/>
        </p:nvSpPr>
        <p:spPr>
          <a:xfrm>
            <a:off x="3979846" y="4056703"/>
            <a:ext cx="2854668" cy="2616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HK" dirty="0"/>
              <a:t>JVM garbage collection friendly.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830B66-DC77-A0F1-7FAD-D8741C954910}"/>
              </a:ext>
            </a:extLst>
          </p:cNvPr>
          <p:cNvSpPr txBox="1"/>
          <p:nvPr/>
        </p:nvSpPr>
        <p:spPr>
          <a:xfrm>
            <a:off x="3979846" y="4290582"/>
            <a:ext cx="2854668" cy="1448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>
                <a:latin typeface="+mn-lt"/>
              </a:rPr>
              <a:t>uses large, contiguous memory blocks for columns, reducing object allocations and fragmentation. This minimizes the number of objects the JVM tracks, leading to fewer, faster GC cycles compared to row-oriented storage with many small row objects.</a:t>
            </a:r>
          </a:p>
        </p:txBody>
      </p:sp>
    </p:spTree>
    <p:extLst>
      <p:ext uri="{BB962C8B-B14F-4D97-AF65-F5344CB8AC3E}">
        <p14:creationId xmlns:p14="http://schemas.microsoft.com/office/powerpoint/2010/main" val="16548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/>
      <p:bldP spid="21" grpId="0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F68C48-B7E4-21BE-AEC9-DA20A583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3D37C-301A-4E00-8C71-2339632F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81" y="1739190"/>
            <a:ext cx="4879489" cy="2282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53F320-484E-0E72-77F1-49E092B80133}"/>
              </a:ext>
            </a:extLst>
          </p:cNvPr>
          <p:cNvSpPr txBox="1"/>
          <p:nvPr/>
        </p:nvSpPr>
        <p:spPr>
          <a:xfrm>
            <a:off x="5908795" y="3953544"/>
            <a:ext cx="2684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00" dirty="0">
                <a:solidFill>
                  <a:srgbClr val="C40C67"/>
                </a:solidFill>
              </a:rPr>
              <a:t>Selection and aggregation query runtimes</a:t>
            </a:r>
          </a:p>
          <a:p>
            <a:r>
              <a:rPr lang="en-HK" sz="1000" dirty="0">
                <a:solidFill>
                  <a:srgbClr val="C40C67"/>
                </a:solidFill>
              </a:rPr>
              <a:t>Pavlo et al. Benchmarks</a:t>
            </a:r>
            <a:endParaRPr lang="en-US" sz="1000" dirty="0">
              <a:solidFill>
                <a:srgbClr val="C40C6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9E29F-9C8E-226E-5F8C-3B4AA9B345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0878" y="1807039"/>
            <a:ext cx="2944854" cy="2146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F4AD9-F396-3564-FD9D-7B1FE6FF8EAD}"/>
              </a:ext>
            </a:extLst>
          </p:cNvPr>
          <p:cNvSpPr txBox="1"/>
          <p:nvPr/>
        </p:nvSpPr>
        <p:spPr>
          <a:xfrm>
            <a:off x="1387557" y="3966480"/>
            <a:ext cx="2944854" cy="271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r>
              <a:rPr lang="en-HK" sz="1000" dirty="0">
                <a:solidFill>
                  <a:srgbClr val="C40C67"/>
                </a:solidFill>
              </a:rPr>
              <a:t>Conviva Warehouse Queries (1.7 TB)</a:t>
            </a:r>
            <a:endParaRPr lang="en-US" sz="1000" dirty="0">
              <a:solidFill>
                <a:srgbClr val="C40C6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53FE5-2AC4-104E-9AAD-BDDEC40217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534" y="4715865"/>
            <a:ext cx="3793877" cy="1081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D18612-C324-5644-1239-DAE9B4ED6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721" y="4454279"/>
            <a:ext cx="4157745" cy="1713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8561C1-3B33-420E-1069-425D4E2AFFEE}"/>
              </a:ext>
            </a:extLst>
          </p:cNvPr>
          <p:cNvSpPr txBox="1"/>
          <p:nvPr/>
        </p:nvSpPr>
        <p:spPr>
          <a:xfrm>
            <a:off x="5363104" y="6200673"/>
            <a:ext cx="2684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00" dirty="0">
                <a:solidFill>
                  <a:srgbClr val="C40C67"/>
                </a:solidFill>
              </a:rPr>
              <a:t>Experiment with 100GB and 1TB Data</a:t>
            </a:r>
            <a:endParaRPr lang="en-US" sz="1000" dirty="0">
              <a:solidFill>
                <a:srgbClr val="C40C6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0A5E0-42F0-2F89-2A27-885C3D6AAB05}"/>
              </a:ext>
            </a:extLst>
          </p:cNvPr>
          <p:cNvSpPr txBox="1"/>
          <p:nvPr/>
        </p:nvSpPr>
        <p:spPr>
          <a:xfrm>
            <a:off x="731027" y="5898945"/>
            <a:ext cx="31261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C40C67"/>
                </a:solidFill>
              </a:defRPr>
            </a:lvl1pPr>
          </a:lstStyle>
          <a:p>
            <a:r>
              <a:rPr lang="en-HK" dirty="0"/>
              <a:t>Join query runtime (seconds) from Pavlo benchmark</a:t>
            </a:r>
            <a:endParaRPr lang="en-US" dirty="0"/>
          </a:p>
        </p:txBody>
      </p:sp>
      <p:pic>
        <p:nvPicPr>
          <p:cNvPr id="18434" name="Picture 2" descr="Conviva Status. Check if Conviva is down or having an outage ...">
            <a:extLst>
              <a:ext uri="{FF2B5EF4-FFF2-40B4-BE49-F238E27FC236}">
                <a16:creationId xmlns:a16="http://schemas.microsoft.com/office/drawing/2014/main" id="{0EE3314F-8BB3-AC30-4C12-14D92CAB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18" y="1571348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61BBA-821B-50AD-F924-257C0F3D8A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514346" lvl="1" indent="-342900">
              <a:lnSpc>
                <a:spcPct val="130000"/>
              </a:lnSpc>
              <a:spcAft>
                <a:spcPts val="900"/>
              </a:spcAft>
            </a:pPr>
            <a:r>
              <a:rPr lang="en-US" sz="1700" dirty="0">
                <a:solidFill>
                  <a:srgbClr val="C40C67"/>
                </a:solidFill>
              </a:rPr>
              <a:t>Limitations</a:t>
            </a:r>
            <a:r>
              <a:rPr lang="en-US" sz="1700" dirty="0"/>
              <a:t> of SHARK</a:t>
            </a:r>
          </a:p>
          <a:p>
            <a:pPr marL="971541" lvl="2" indent="-342900">
              <a:lnSpc>
                <a:spcPct val="130000"/>
              </a:lnSpc>
            </a:pPr>
            <a:r>
              <a:rPr lang="en-US" dirty="0">
                <a:solidFill>
                  <a:srgbClr val="C40C67"/>
                </a:solidFill>
              </a:rPr>
              <a:t>Data Querying</a:t>
            </a:r>
            <a:r>
              <a:rPr lang="en-US" dirty="0"/>
              <a:t>: </a:t>
            </a:r>
          </a:p>
          <a:p>
            <a:pPr marL="1200128" lvl="3" indent="-342900">
              <a:lnSpc>
                <a:spcPct val="130000"/>
              </a:lnSpc>
            </a:pPr>
            <a:r>
              <a:rPr lang="en-US" sz="1300" dirty="0">
                <a:solidFill>
                  <a:srgbClr val="C40C67"/>
                </a:solidFill>
              </a:rPr>
              <a:t>Limited to querying external data </a:t>
            </a:r>
            <a:r>
              <a:rPr lang="en-US" sz="1300" dirty="0"/>
              <a:t>stored solely within the Hive MetaStore.</a:t>
            </a:r>
          </a:p>
          <a:p>
            <a:pPr marL="1200128" lvl="3" indent="-342900">
              <a:lnSpc>
                <a:spcPct val="130000"/>
              </a:lnSpc>
            </a:pPr>
            <a:r>
              <a:rPr lang="en-HK" dirty="0"/>
              <a:t>Unable to execute SQL queries on data processed natively within Spark applications </a:t>
            </a:r>
            <a:br>
              <a:rPr lang="en-HK" dirty="0"/>
            </a:br>
            <a:r>
              <a:rPr lang="en-HK" dirty="0"/>
              <a:t>(e.g., in-memory RDD transformations).</a:t>
            </a:r>
            <a:endParaRPr lang="en-US" sz="1300" dirty="0"/>
          </a:p>
          <a:p>
            <a:pPr marL="971541" lvl="2" indent="-342900">
              <a:lnSpc>
                <a:spcPct val="130000"/>
              </a:lnSpc>
            </a:pPr>
            <a:r>
              <a:rPr lang="en-HK" dirty="0">
                <a:solidFill>
                  <a:srgbClr val="C40C67"/>
                </a:solidFill>
              </a:rPr>
              <a:t>Inconvenient Invocation</a:t>
            </a:r>
            <a:r>
              <a:rPr lang="en-HK" dirty="0"/>
              <a:t>: </a:t>
            </a:r>
          </a:p>
          <a:p>
            <a:pPr marL="1200128" lvl="3" indent="-342900">
              <a:lnSpc>
                <a:spcPct val="130000"/>
              </a:lnSpc>
            </a:pPr>
            <a:r>
              <a:rPr lang="en-HK" dirty="0"/>
              <a:t>Required </a:t>
            </a:r>
            <a:r>
              <a:rPr lang="en-HK" dirty="0">
                <a:solidFill>
                  <a:srgbClr val="C40C67"/>
                </a:solidFill>
              </a:rPr>
              <a:t>invocation from Spark programs </a:t>
            </a:r>
            <a:r>
              <a:rPr lang="en-HK" dirty="0"/>
              <a:t>via SQL string.</a:t>
            </a:r>
          </a:p>
          <a:p>
            <a:pPr marL="1200128" lvl="3" indent="-342900">
              <a:lnSpc>
                <a:spcPct val="130000"/>
              </a:lnSpc>
            </a:pPr>
            <a:r>
              <a:rPr lang="en-HK" dirty="0"/>
              <a:t>Increasing error potential compared to a rich programmatic API.</a:t>
            </a:r>
            <a:endParaRPr lang="en-US" sz="1300" dirty="0"/>
          </a:p>
          <a:p>
            <a:pPr marL="971541" lvl="2" indent="-342900">
              <a:lnSpc>
                <a:spcPct val="130000"/>
              </a:lnSpc>
            </a:pPr>
            <a:r>
              <a:rPr lang="en-HK" dirty="0"/>
              <a:t>Hive optimizer for MapReduce: </a:t>
            </a:r>
          </a:p>
          <a:p>
            <a:pPr marL="1200128" lvl="3" indent="-342900">
              <a:lnSpc>
                <a:spcPct val="130000"/>
              </a:lnSpc>
            </a:pPr>
            <a:r>
              <a:rPr lang="en-HK" dirty="0"/>
              <a:t>Shark inherited its logical query optimizer from Hive.</a:t>
            </a:r>
          </a:p>
          <a:p>
            <a:pPr marL="1200128" lvl="3" indent="-342900">
              <a:lnSpc>
                <a:spcPct val="130000"/>
              </a:lnSpc>
            </a:pPr>
            <a:r>
              <a:rPr lang="en-HK" dirty="0"/>
              <a:t>This </a:t>
            </a:r>
            <a:r>
              <a:rPr lang="en-HK" dirty="0">
                <a:solidFill>
                  <a:srgbClr val="C40C67"/>
                </a:solidFill>
              </a:rPr>
              <a:t>optimizer was originally designed for the MapReduce </a:t>
            </a:r>
            <a:r>
              <a:rPr lang="en-HK" dirty="0"/>
              <a:t>execution model, making it </a:t>
            </a:r>
            <a:r>
              <a:rPr lang="en-HK" dirty="0">
                <a:solidFill>
                  <a:srgbClr val="C40C67"/>
                </a:solidFill>
              </a:rPr>
              <a:t>inflexible and difficult to extend </a:t>
            </a:r>
            <a:r>
              <a:rPr lang="en-HK" dirty="0"/>
              <a:t>with new performance-enhancing features</a:t>
            </a:r>
          </a:p>
          <a:p>
            <a:pPr marL="514346" lvl="1" indent="-342900">
              <a:lnSpc>
                <a:spcPct val="130000"/>
              </a:lnSpc>
            </a:pPr>
            <a:r>
              <a:rPr lang="en-HK" dirty="0"/>
              <a:t>As a result, the development of Shark was stopped in 2014, with the developers pivoting their efforts toward Spark SQL.</a:t>
            </a:r>
            <a:endParaRPr lang="en-US" sz="1700" dirty="0"/>
          </a:p>
          <a:p>
            <a:pPr marL="971541" lvl="2" indent="-342900">
              <a:lnSpc>
                <a:spcPct val="130000"/>
              </a:lnSpc>
            </a:pPr>
            <a:endParaRPr lang="en-US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452A34-0794-B672-4F72-6C5561F9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/>
              <a:t>Shark was short-lived (2011-2014)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539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330A1-C2D8-E999-CAB4-8B3B31656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B4EBE4-2EF7-35B2-0749-7E379FAAA975}"/>
              </a:ext>
            </a:extLst>
          </p:cNvPr>
          <p:cNvGrpSpPr/>
          <p:nvPr/>
        </p:nvGrpSpPr>
        <p:grpSpPr>
          <a:xfrm>
            <a:off x="648812" y="3070688"/>
            <a:ext cx="3322782" cy="1104386"/>
            <a:chOff x="2809552" y="1874831"/>
            <a:chExt cx="2359461" cy="7842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A99AD6-5D05-C39B-BF70-DB65CE952FC9}"/>
                </a:ext>
              </a:extLst>
            </p:cNvPr>
            <p:cNvSpPr/>
            <p:nvPr/>
          </p:nvSpPr>
          <p:spPr>
            <a:xfrm>
              <a:off x="4049526" y="2068960"/>
              <a:ext cx="1119487" cy="59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7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SQL</a:t>
              </a:r>
              <a:endPara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 descr="sparklogo_500px.png">
              <a:extLst>
                <a:ext uri="{FF2B5EF4-FFF2-40B4-BE49-F238E27FC236}">
                  <a16:creationId xmlns:a16="http://schemas.microsoft.com/office/drawing/2014/main" id="{B5786A97-BAA8-755C-3755-B684D5290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552" y="1874831"/>
              <a:ext cx="1366483" cy="75022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E42-FD1A-1460-609D-410D86514C3A}"/>
              </a:ext>
            </a:extLst>
          </p:cNvPr>
          <p:cNvSpPr txBox="1"/>
          <p:nvPr/>
        </p:nvSpPr>
        <p:spPr>
          <a:xfrm>
            <a:off x="985761" y="3743438"/>
            <a:ext cx="717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BBD8B-4224-72DE-B457-D3634ED82142}"/>
              </a:ext>
            </a:extLst>
          </p:cNvPr>
          <p:cNvSpPr txBox="1"/>
          <p:nvPr/>
        </p:nvSpPr>
        <p:spPr>
          <a:xfrm>
            <a:off x="1263078" y="4003358"/>
            <a:ext cx="71724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SzPct val="90000"/>
            </a:pPr>
            <a:r>
              <a:rPr lang="en-US" sz="4400" dirty="0">
                <a:solidFill>
                  <a:srgbClr val="C40C67"/>
                </a:solidFill>
              </a:rPr>
              <a:t>is</a:t>
            </a:r>
            <a:r>
              <a:rPr lang="en-US" sz="4400" i="1" dirty="0">
                <a:solidFill>
                  <a:srgbClr val="C40C67"/>
                </a:solidFill>
              </a:rPr>
              <a:t> </a:t>
            </a:r>
            <a:r>
              <a:rPr lang="en-US" sz="4400" dirty="0">
                <a:solidFill>
                  <a:srgbClr val="C40C67"/>
                </a:solidFill>
                <a:cs typeface="Source Sans Pro Light"/>
              </a:rPr>
              <a:t>about </a:t>
            </a:r>
            <a:r>
              <a:rPr lang="en-US" sz="4400" u="sng" dirty="0">
                <a:solidFill>
                  <a:srgbClr val="C40C67"/>
                </a:solidFill>
                <a:cs typeface="Source Sans Pro Light"/>
              </a:rPr>
              <a:t>more</a:t>
            </a:r>
            <a:r>
              <a:rPr lang="en-US" sz="4400" dirty="0">
                <a:solidFill>
                  <a:srgbClr val="C40C67"/>
                </a:solidFill>
                <a:cs typeface="Source Sans Pro Light"/>
              </a:rPr>
              <a:t> than SQL.</a:t>
            </a:r>
          </a:p>
          <a:p>
            <a:endParaRPr lang="en-US" dirty="0">
              <a:solidFill>
                <a:srgbClr val="C40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33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7CB66-F666-8EF0-106B-D098D7B4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SQL (2014)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4DECB-E96D-0CF3-79CD-C4D655E1EEFE}"/>
              </a:ext>
            </a:extLst>
          </p:cNvPr>
          <p:cNvGrpSpPr/>
          <p:nvPr/>
        </p:nvGrpSpPr>
        <p:grpSpPr>
          <a:xfrm>
            <a:off x="236462" y="4196209"/>
            <a:ext cx="8681466" cy="1114700"/>
            <a:chOff x="1992441" y="4672013"/>
            <a:chExt cx="9433756" cy="152876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2BADF3-B5FB-941D-73B8-8A8D6A8FCFBA}"/>
                </a:ext>
              </a:extLst>
            </p:cNvPr>
            <p:cNvSpPr/>
            <p:nvPr/>
          </p:nvSpPr>
          <p:spPr>
            <a:xfrm>
              <a:off x="1992441" y="4672013"/>
              <a:ext cx="9433756" cy="15287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0666B0-691B-722A-2110-FDFF3ABD9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2091" y="4734126"/>
              <a:ext cx="2533998" cy="142378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B7682F-CA2D-489C-29F3-E7EE4F01734F}"/>
              </a:ext>
            </a:extLst>
          </p:cNvPr>
          <p:cNvGrpSpPr/>
          <p:nvPr/>
        </p:nvGrpSpPr>
        <p:grpSpPr>
          <a:xfrm>
            <a:off x="236462" y="2432447"/>
            <a:ext cx="1675344" cy="1657338"/>
            <a:chOff x="1314451" y="2100262"/>
            <a:chExt cx="2306225" cy="22814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34FEB9-862C-F97E-D789-1CF1BF90C3AF}"/>
                </a:ext>
              </a:extLst>
            </p:cNvPr>
            <p:cNvGrpSpPr/>
            <p:nvPr/>
          </p:nvGrpSpPr>
          <p:grpSpPr>
            <a:xfrm>
              <a:off x="1314451" y="2100262"/>
              <a:ext cx="2306225" cy="2281438"/>
              <a:chOff x="2071688" y="4672013"/>
              <a:chExt cx="8730064" cy="1528762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01A6D34-A9A5-F177-5A90-A784EC914952}"/>
                  </a:ext>
                </a:extLst>
              </p:cNvPr>
              <p:cNvSpPr/>
              <p:nvPr/>
            </p:nvSpPr>
            <p:spPr>
              <a:xfrm>
                <a:off x="2071688" y="4672013"/>
                <a:ext cx="8730064" cy="152876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7248682-FD91-C305-4C32-899824EA3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78899" y="4853101"/>
                <a:ext cx="7915635" cy="776301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EEE18D-DA00-16F6-2438-76CAF5D52AB2}"/>
                </a:ext>
              </a:extLst>
            </p:cNvPr>
            <p:cNvSpPr txBox="1"/>
            <p:nvPr/>
          </p:nvSpPr>
          <p:spPr>
            <a:xfrm>
              <a:off x="1739369" y="3575111"/>
              <a:ext cx="1443674" cy="42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40C67"/>
                  </a:solidFill>
                </a:rPr>
                <a:t>Spark Core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C28FF1-86FE-CCAD-92A6-B743F99EAF3D}"/>
              </a:ext>
            </a:extLst>
          </p:cNvPr>
          <p:cNvGrpSpPr/>
          <p:nvPr/>
        </p:nvGrpSpPr>
        <p:grpSpPr>
          <a:xfrm>
            <a:off x="7187109" y="2406663"/>
            <a:ext cx="1675344" cy="1657338"/>
            <a:chOff x="9742901" y="2065883"/>
            <a:chExt cx="2306225" cy="22814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21CB1E-1B49-1912-5BD5-C8154AA70AEB}"/>
                </a:ext>
              </a:extLst>
            </p:cNvPr>
            <p:cNvGrpSpPr/>
            <p:nvPr/>
          </p:nvGrpSpPr>
          <p:grpSpPr>
            <a:xfrm>
              <a:off x="9742901" y="2065883"/>
              <a:ext cx="2306225" cy="2281438"/>
              <a:chOff x="1314451" y="2100262"/>
              <a:chExt cx="2306225" cy="2281438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87C37FD-73CE-0337-C19F-1F5A0BE4C252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42DF9C-3125-F772-5E40-85BCE4D704FE}"/>
                  </a:ext>
                </a:extLst>
              </p:cNvPr>
              <p:cNvSpPr txBox="1"/>
              <p:nvPr/>
            </p:nvSpPr>
            <p:spPr>
              <a:xfrm>
                <a:off x="1664951" y="3602002"/>
                <a:ext cx="1661854" cy="42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C40C67"/>
                    </a:solidFill>
                  </a:rPr>
                  <a:t>GraphX</a:t>
                </a:r>
                <a:endParaRPr lang="en-US" sz="1400" dirty="0">
                  <a:solidFill>
                    <a:srgbClr val="C40C67"/>
                  </a:solidFill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F6A41C-A41E-5AD6-C4D5-4EDA6EA66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2532" y="2566278"/>
              <a:ext cx="1661853" cy="56693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365472-B828-FB1C-2B60-FE5DA4B36497}"/>
              </a:ext>
            </a:extLst>
          </p:cNvPr>
          <p:cNvGrpSpPr/>
          <p:nvPr/>
        </p:nvGrpSpPr>
        <p:grpSpPr>
          <a:xfrm>
            <a:off x="5450647" y="2432447"/>
            <a:ext cx="1675344" cy="1657338"/>
            <a:chOff x="7329101" y="2100262"/>
            <a:chExt cx="2306225" cy="228143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4527B9-09FB-5F65-6A0A-2EBF90068486}"/>
                </a:ext>
              </a:extLst>
            </p:cNvPr>
            <p:cNvGrpSpPr/>
            <p:nvPr/>
          </p:nvGrpSpPr>
          <p:grpSpPr>
            <a:xfrm>
              <a:off x="7329101" y="2100262"/>
              <a:ext cx="2306225" cy="2281438"/>
              <a:chOff x="1314451" y="2100262"/>
              <a:chExt cx="2306225" cy="2281438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687429A-3885-454A-5ACD-30D01F979481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343E96-7F06-7B6F-83A0-B1EE87E067CA}"/>
                  </a:ext>
                </a:extLst>
              </p:cNvPr>
              <p:cNvSpPr txBox="1"/>
              <p:nvPr/>
            </p:nvSpPr>
            <p:spPr>
              <a:xfrm>
                <a:off x="1693149" y="3566509"/>
                <a:ext cx="1661854" cy="42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C40C67"/>
                    </a:solidFill>
                  </a:rPr>
                  <a:t>MLlib</a:t>
                </a:r>
                <a:endParaRPr lang="en-US" sz="1400" dirty="0">
                  <a:solidFill>
                    <a:srgbClr val="C40C67"/>
                  </a:solidFill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44BE3D-7217-E2FD-ACA8-E9DA312A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8733" y="2379805"/>
              <a:ext cx="1687385" cy="108088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01ADC6-BE06-D7E5-6CCD-D55EA9B701A5}"/>
              </a:ext>
            </a:extLst>
          </p:cNvPr>
          <p:cNvGrpSpPr/>
          <p:nvPr/>
        </p:nvGrpSpPr>
        <p:grpSpPr>
          <a:xfrm>
            <a:off x="3707167" y="2432447"/>
            <a:ext cx="1675344" cy="1657337"/>
            <a:chOff x="4942887" y="2100262"/>
            <a:chExt cx="2306225" cy="228143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CF07A4A-8A51-5B1C-B429-4D02636EAAE1}"/>
                </a:ext>
              </a:extLst>
            </p:cNvPr>
            <p:cNvGrpSpPr/>
            <p:nvPr/>
          </p:nvGrpSpPr>
          <p:grpSpPr>
            <a:xfrm>
              <a:off x="4942887" y="2100262"/>
              <a:ext cx="2306225" cy="2281438"/>
              <a:chOff x="1314451" y="2100262"/>
              <a:chExt cx="2306225" cy="2281438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24276741-642E-0164-2134-D8256A5EFB32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FD89E1-C1A2-5325-1C28-285B33F5CFBC}"/>
                  </a:ext>
                </a:extLst>
              </p:cNvPr>
              <p:cNvSpPr txBox="1"/>
              <p:nvPr/>
            </p:nvSpPr>
            <p:spPr>
              <a:xfrm>
                <a:off x="1636637" y="3458703"/>
                <a:ext cx="1661854" cy="72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C40C67"/>
                    </a:solidFill>
                  </a:rPr>
                  <a:t>Spark Streaming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06862C-CE03-C875-11F1-12C53766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9260" y="2408381"/>
              <a:ext cx="1533015" cy="9642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A8DAA5-369C-5BBD-50C3-1D129331ED2D}"/>
              </a:ext>
            </a:extLst>
          </p:cNvPr>
          <p:cNvGrpSpPr/>
          <p:nvPr/>
        </p:nvGrpSpPr>
        <p:grpSpPr>
          <a:xfrm>
            <a:off x="1973943" y="2432447"/>
            <a:ext cx="1675344" cy="1657338"/>
            <a:chOff x="2533404" y="2100262"/>
            <a:chExt cx="2306225" cy="228143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4E4625-CB59-FA58-8384-21AFF0778D83}"/>
                </a:ext>
              </a:extLst>
            </p:cNvPr>
            <p:cNvGrpSpPr/>
            <p:nvPr/>
          </p:nvGrpSpPr>
          <p:grpSpPr>
            <a:xfrm>
              <a:off x="2533404" y="2100262"/>
              <a:ext cx="2306225" cy="2281438"/>
              <a:chOff x="1314451" y="2100262"/>
              <a:chExt cx="2306225" cy="2281438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97EA0AEE-C67D-AE46-A227-F3B1E12E47E3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rgbClr val="C40C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26CA4E7-2330-F90E-78E8-C2F1A28477CD}"/>
                  </a:ext>
                </a:extLst>
              </p:cNvPr>
              <p:cNvSpPr txBox="1"/>
              <p:nvPr/>
            </p:nvSpPr>
            <p:spPr>
              <a:xfrm>
                <a:off x="1745375" y="3566509"/>
                <a:ext cx="1367501" cy="423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C40C67"/>
                    </a:solidFill>
                  </a:rPr>
                  <a:t>Spark SQL</a:t>
                </a: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258548-E8B9-3E59-6051-C5E4EF822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8730" y="2512391"/>
              <a:ext cx="1483098" cy="848912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F81CEF-6967-B584-14F4-D3827ED506C5}"/>
              </a:ext>
            </a:extLst>
          </p:cNvPr>
          <p:cNvSpPr txBox="1"/>
          <p:nvPr/>
        </p:nvSpPr>
        <p:spPr>
          <a:xfrm>
            <a:off x="4163624" y="1578375"/>
            <a:ext cx="4572000" cy="646331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0" lvl="1">
              <a:defRPr sz="1200">
                <a:solidFill>
                  <a:schemeClr val="bg1"/>
                </a:solidFill>
              </a:defRPr>
            </a:lvl2pPr>
          </a:lstStyle>
          <a:p>
            <a:pPr marL="171450" lvl="1" indent="-171450">
              <a:buFont typeface="Courier New" panose="02070309020205020404" pitchFamily="49" charset="0"/>
              <a:buChar char="o"/>
            </a:pPr>
            <a:r>
              <a:rPr lang="en-US" dirty="0"/>
              <a:t>Part of the core distribution since Spark 1.0 </a:t>
            </a:r>
          </a:p>
          <a:p>
            <a:pPr marL="171450" lvl="1" indent="-171450">
              <a:buFont typeface="Courier New" panose="02070309020205020404" pitchFamily="49" charset="0"/>
              <a:buChar char="o"/>
            </a:pPr>
            <a:r>
              <a:rPr lang="en-US" dirty="0"/>
              <a:t>Runs SQL / HiveQL queries, optionally alongside or replacing existing Hive deployments</a:t>
            </a:r>
          </a:p>
        </p:txBody>
      </p:sp>
    </p:spTree>
    <p:extLst>
      <p:ext uri="{BB962C8B-B14F-4D97-AF65-F5344CB8AC3E}">
        <p14:creationId xmlns:p14="http://schemas.microsoft.com/office/powerpoint/2010/main" val="11615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4CC566-3E4C-587E-0726-9EBDD4CDAE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2577521"/>
            <a:ext cx="4204996" cy="3628746"/>
          </a:xfrm>
        </p:spPr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The spark engine does not understand the structure of the data in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Limited optimization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86B5DB-014E-4EC7-2A05-BA9A32CB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Improvement upon Existing Art </a:t>
            </a:r>
          </a:p>
        </p:txBody>
      </p:sp>
      <p:pic>
        <p:nvPicPr>
          <p:cNvPr id="4" name="Picture 3" descr="imgres-2.png">
            <a:extLst>
              <a:ext uri="{FF2B5EF4-FFF2-40B4-BE49-F238E27FC236}">
                <a16:creationId xmlns:a16="http://schemas.microsoft.com/office/drawing/2014/main" id="{73CB58F7-74E0-C18E-D335-198E65CB72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21" y="1794265"/>
            <a:ext cx="2322552" cy="560616"/>
          </a:xfrm>
          <a:prstGeom prst="rect">
            <a:avLst/>
          </a:prstGeom>
        </p:spPr>
      </p:pic>
      <p:pic>
        <p:nvPicPr>
          <p:cNvPr id="5" name="Picture 4" descr="sparklogo_500px.png">
            <a:extLst>
              <a:ext uri="{FF2B5EF4-FFF2-40B4-BE49-F238E27FC236}">
                <a16:creationId xmlns:a16="http://schemas.microsoft.com/office/drawing/2014/main" id="{948989B1-C151-26A5-E245-CCA6DAD98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2" y="1669670"/>
            <a:ext cx="1248062" cy="685211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F7E66FF-31AE-D3DB-1BCF-E9AA481A78A7}"/>
              </a:ext>
            </a:extLst>
          </p:cNvPr>
          <p:cNvSpPr txBox="1">
            <a:spLocks/>
          </p:cNvSpPr>
          <p:nvPr/>
        </p:nvSpPr>
        <p:spPr>
          <a:xfrm>
            <a:off x="4572000" y="2577521"/>
            <a:ext cx="4204996" cy="362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46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41" indent="-28575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9300"/>
              </a:buClr>
              <a:buFont typeface="Courier New" panose="02070309020205020404" pitchFamily="49" charset="0"/>
              <a:buChar char="o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28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2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  <a:defRPr lang="en-U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3012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03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795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86" indent="-171446" algn="l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Can only be used to query external data in Hive MetaStore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Limited Data Source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/>
              <a:t>Can only be invoked via SQL string from Spark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>
                <a:sym typeface="Wingdings"/>
              </a:rPr>
              <a:t>Hive optimizer tailored for 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A1BBF-012F-691B-4D59-3CF6D59234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137899" cy="451951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>
                <a:solidFill>
                  <a:srgbClr val="C40C67"/>
                </a:solidFill>
              </a:rPr>
              <a:t>Hidden Semantics</a:t>
            </a:r>
            <a:r>
              <a:rPr lang="en-HK" dirty="0"/>
              <a:t> and </a:t>
            </a:r>
            <a:r>
              <a:rPr lang="en-HK" dirty="0">
                <a:solidFill>
                  <a:srgbClr val="C40C67"/>
                </a:solidFill>
              </a:rPr>
              <a:t>Arbitrary Code Blocks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The core Spark API, based on Resilient Distributed Datasets (RDDs) as low-level abstraction.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Requires developers to define </a:t>
            </a:r>
            <a:r>
              <a:rPr lang="en-HK" dirty="0">
                <a:solidFill>
                  <a:srgbClr val="C40C67"/>
                </a:solidFill>
              </a:rPr>
              <a:t>transformations</a:t>
            </a:r>
            <a:r>
              <a:rPr lang="en-HK" dirty="0"/>
              <a:t> and </a:t>
            </a:r>
            <a:r>
              <a:rPr lang="en-HK" dirty="0">
                <a:solidFill>
                  <a:srgbClr val="C40C67"/>
                </a:solidFill>
              </a:rPr>
              <a:t>actions</a:t>
            </a:r>
            <a:r>
              <a:rPr lang="en-HK" dirty="0"/>
              <a:t> (e.g., map, filter, reduce). 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The RDD API allows developers to </a:t>
            </a:r>
            <a:r>
              <a:rPr lang="en-HK" dirty="0">
                <a:solidFill>
                  <a:srgbClr val="C40C67"/>
                </a:solidFill>
              </a:rPr>
              <a:t>pass arbitrary functions to transformations </a:t>
            </a:r>
            <a:r>
              <a:rPr lang="en-HK" dirty="0"/>
              <a:t>like map or filter. </a:t>
            </a:r>
            <a:br>
              <a:rPr lang="en-HK" dirty="0"/>
            </a:br>
            <a:r>
              <a:rPr lang="en-HK" dirty="0"/>
              <a:t>(e.g., lambdas or functions). 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These functions are </a:t>
            </a:r>
            <a:r>
              <a:rPr lang="en-HK" dirty="0">
                <a:solidFill>
                  <a:srgbClr val="C40C67"/>
                </a:solidFill>
              </a:rPr>
              <a:t>treated as black boxes </a:t>
            </a:r>
            <a:r>
              <a:rPr lang="en-HK" dirty="0"/>
              <a:t>by the Spark engine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The engine </a:t>
            </a:r>
            <a:r>
              <a:rPr lang="en-HK" dirty="0">
                <a:solidFill>
                  <a:srgbClr val="C40C67"/>
                </a:solidFill>
              </a:rPr>
              <a:t>cannot inspect or optimize </a:t>
            </a:r>
            <a:r>
              <a:rPr lang="en-HK" dirty="0"/>
              <a:t>the logic inside them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>
                <a:solidFill>
                  <a:srgbClr val="C40C67"/>
                </a:solidFill>
              </a:rPr>
              <a:t>Limited engine visibility </a:t>
            </a:r>
            <a:r>
              <a:rPr lang="en-HK" dirty="0"/>
              <a:t>into operation semantics due to general-purpose code.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Restricts Spark optimizer (Catalyst) from creating efficient execution plans.</a:t>
            </a:r>
          </a:p>
          <a:p>
            <a:endParaRPr lang="en-HK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AB22E-E1F5-F48F-0AC0-CE067361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Challenges with Spark’s Functional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6B2B7B-9D90-F75E-CF2E-577C415208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3" y="1686757"/>
            <a:ext cx="5915809" cy="4519510"/>
          </a:xfrm>
        </p:spPr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Data stored is arbitrary Java/Python objects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Java/Python objects often many times larger than data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A1E797-7B6E-92B9-6E35-240F12D8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Challenges with Spark: Data Representation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0C58D-D8D2-4379-2233-EF7F82927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658" y="3543728"/>
            <a:ext cx="5046406" cy="2318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F44F2-A598-B9C3-A11A-3FCE9FF8DF35}"/>
              </a:ext>
            </a:extLst>
          </p:cNvPr>
          <p:cNvSpPr txBox="1"/>
          <p:nvPr/>
        </p:nvSpPr>
        <p:spPr>
          <a:xfrm>
            <a:off x="3556066" y="2603851"/>
            <a:ext cx="5220930" cy="1284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 indent="-342900" algn="ctr">
              <a:lnSpc>
                <a:spcPct val="120000"/>
              </a:lnSpc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50" dirty="0"/>
              <a:t>class User: def __</a:t>
            </a:r>
            <a:r>
              <a:rPr lang="en-HK" sz="1050" dirty="0" err="1"/>
              <a:t>init</a:t>
            </a:r>
            <a:r>
              <a:rPr lang="en-HK" sz="1050" dirty="0"/>
              <a:t>__(self, name: str, friends: list[int]):    </a:t>
            </a:r>
            <a:br>
              <a:rPr lang="en-HK" sz="1050" dirty="0"/>
            </a:br>
            <a:r>
              <a:rPr lang="en-HK" sz="1050" dirty="0"/>
              <a:t>    </a:t>
            </a:r>
            <a:r>
              <a:rPr lang="en-HK" sz="1050" dirty="0" err="1"/>
              <a:t>self.name</a:t>
            </a:r>
            <a:r>
              <a:rPr lang="en-HK" sz="1050" dirty="0"/>
              <a:t> = name </a:t>
            </a:r>
          </a:p>
          <a:p>
            <a:r>
              <a:rPr lang="en-HK" sz="1050" dirty="0"/>
              <a:t>    </a:t>
            </a:r>
            <a:r>
              <a:rPr lang="en-HK" sz="1050" dirty="0" err="1"/>
              <a:t>self.friends</a:t>
            </a:r>
            <a:r>
              <a:rPr lang="en-HK" sz="1050" dirty="0"/>
              <a:t> = friends</a:t>
            </a:r>
          </a:p>
          <a:p>
            <a:endParaRPr lang="en-HK" sz="1050" dirty="0"/>
          </a:p>
          <a:p>
            <a:r>
              <a:rPr lang="en-HK" sz="1050" dirty="0"/>
              <a:t>user = User("Bobby", [1, 2])</a:t>
            </a:r>
            <a:endParaRPr lang="en-HK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31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156B9-7E92-9770-2DA6-A1121F01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Map Reduce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5E2354-FFD7-50F7-6D82-150E1D8D18FA}"/>
              </a:ext>
            </a:extLst>
          </p:cNvPr>
          <p:cNvGraphicFramePr>
            <a:graphicFrameLocks noGrp="1"/>
          </p:cNvGraphicFramePr>
          <p:nvPr/>
        </p:nvGraphicFramePr>
        <p:xfrm>
          <a:off x="367681" y="1774073"/>
          <a:ext cx="2934878" cy="29384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don’t don’t know why know 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99492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simply know that I I 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 am inclined to say to say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lot a lot this way this way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E96D95-C067-6AF5-011C-969F060152BC}"/>
              </a:ext>
            </a:extLst>
          </p:cNvPr>
          <p:cNvGraphicFramePr>
            <a:graphicFrameLocks noGrp="1"/>
          </p:cNvGraphicFramePr>
          <p:nvPr/>
        </p:nvGraphicFramePr>
        <p:xfrm>
          <a:off x="3649942" y="1939634"/>
          <a:ext cx="2934878" cy="777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44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don’t don’t know why know 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8924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2A81DA-A8C6-080B-4825-F042AA41B018}"/>
              </a:ext>
            </a:extLst>
          </p:cNvPr>
          <p:cNvGraphicFramePr>
            <a:graphicFrameLocks noGrp="1"/>
          </p:cNvGraphicFramePr>
          <p:nvPr/>
        </p:nvGraphicFramePr>
        <p:xfrm>
          <a:off x="3644992" y="3225971"/>
          <a:ext cx="2934878" cy="777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3180399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simply know that I I 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09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 am inclined to say to say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582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lot a lot this way this way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9515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63E179-8FD0-4BBA-5C85-414D43705C07}"/>
              </a:ext>
            </a:extLst>
          </p:cNvPr>
          <p:cNvGraphicFramePr>
            <a:graphicFrameLocks noGrp="1"/>
          </p:cNvGraphicFramePr>
          <p:nvPr/>
        </p:nvGraphicFramePr>
        <p:xfrm>
          <a:off x="3657058" y="4392530"/>
          <a:ext cx="2934878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2289761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8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2766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62EF65-F7D6-41F7-ABED-197B71E7CA27}"/>
              </a:ext>
            </a:extLst>
          </p:cNvPr>
          <p:cNvCxnSpPr/>
          <p:nvPr/>
        </p:nvCxnSpPr>
        <p:spPr>
          <a:xfrm>
            <a:off x="3327660" y="2318127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D9744B-700C-1E8A-0AC3-83E734A5C0BD}"/>
              </a:ext>
            </a:extLst>
          </p:cNvPr>
          <p:cNvCxnSpPr/>
          <p:nvPr/>
        </p:nvCxnSpPr>
        <p:spPr>
          <a:xfrm>
            <a:off x="3327660" y="3627356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DC6B55-B961-FFFA-AE4D-852F8CB49404}"/>
              </a:ext>
            </a:extLst>
          </p:cNvPr>
          <p:cNvCxnSpPr>
            <a:cxnSpLocks/>
          </p:cNvCxnSpPr>
          <p:nvPr/>
        </p:nvCxnSpPr>
        <p:spPr>
          <a:xfrm>
            <a:off x="3327660" y="4392530"/>
            <a:ext cx="292231" cy="207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32DC6E-A719-5F1B-E88C-8CAECE8DA6AF}"/>
              </a:ext>
            </a:extLst>
          </p:cNvPr>
          <p:cNvSpPr/>
          <p:nvPr/>
        </p:nvSpPr>
        <p:spPr>
          <a:xfrm>
            <a:off x="367681" y="1774072"/>
            <a:ext cx="2934878" cy="1088103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35AA92-6E63-AF5D-2405-9F192926ED00}"/>
              </a:ext>
            </a:extLst>
          </p:cNvPr>
          <p:cNvSpPr/>
          <p:nvPr/>
        </p:nvSpPr>
        <p:spPr>
          <a:xfrm>
            <a:off x="367681" y="2884949"/>
            <a:ext cx="2934878" cy="742408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C1AED-3DEF-0003-BCD1-4E5C45D2B2E4}"/>
              </a:ext>
            </a:extLst>
          </p:cNvPr>
          <p:cNvSpPr/>
          <p:nvPr/>
        </p:nvSpPr>
        <p:spPr>
          <a:xfrm>
            <a:off x="367681" y="3627356"/>
            <a:ext cx="2934878" cy="1085130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49A599-36B3-B797-A78F-B2E9187EBA23}"/>
              </a:ext>
            </a:extLst>
          </p:cNvPr>
          <p:cNvGraphicFramePr>
            <a:graphicFrameLocks noGrp="1"/>
          </p:cNvGraphicFramePr>
          <p:nvPr/>
        </p:nvGraphicFramePr>
        <p:xfrm>
          <a:off x="6946434" y="1774072"/>
          <a:ext cx="1903183" cy="1600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1, repeat: 1, repeat: 1,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don’t: 1, don’t: 1, know: 1, why: 1, know: 1, why: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1836EF3-954E-AEE8-68B8-FABBA6A51BE4}"/>
              </a:ext>
            </a:extLst>
          </p:cNvPr>
          <p:cNvGraphicFramePr>
            <a:graphicFrameLocks noGrp="1"/>
          </p:cNvGraphicFramePr>
          <p:nvPr/>
        </p:nvGraphicFramePr>
        <p:xfrm>
          <a:off x="6946435" y="3508610"/>
          <a:ext cx="1903183" cy="176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simply: 1, know: 1, that: 1, </a:t>
                      </a:r>
                      <a:b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I: 1, I: 1, am: 1, am: 1, inclined: 1, to: 1, say: 1, to: 1, say: 1, a: 1, lot: 1, a: 1, lot: 1, this: 1, way: 1, this: 1, way: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6F17DF-2A2F-62D0-BE72-0EE6A0C279E9}"/>
              </a:ext>
            </a:extLst>
          </p:cNvPr>
          <p:cNvGraphicFramePr>
            <a:graphicFrameLocks noGrp="1"/>
          </p:cNvGraphicFramePr>
          <p:nvPr/>
        </p:nvGraphicFramePr>
        <p:xfrm>
          <a:off x="5946742" y="5553681"/>
          <a:ext cx="2497522" cy="76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7522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 often: 1, repeat: 1, repeat: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526804-7D80-D43E-7279-CA7972BC336F}"/>
              </a:ext>
            </a:extLst>
          </p:cNvPr>
          <p:cNvCxnSpPr>
            <a:cxnSpLocks/>
          </p:cNvCxnSpPr>
          <p:nvPr/>
        </p:nvCxnSpPr>
        <p:spPr>
          <a:xfrm>
            <a:off x="6591936" y="2328254"/>
            <a:ext cx="3544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08B6AE-02B0-28B5-41B9-7E1616776903}"/>
              </a:ext>
            </a:extLst>
          </p:cNvPr>
          <p:cNvCxnSpPr>
            <a:cxnSpLocks/>
          </p:cNvCxnSpPr>
          <p:nvPr/>
        </p:nvCxnSpPr>
        <p:spPr>
          <a:xfrm>
            <a:off x="6584820" y="3638187"/>
            <a:ext cx="361614" cy="226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3C5230-6013-77CC-E04D-BD42E03F3F4B}"/>
              </a:ext>
            </a:extLst>
          </p:cNvPr>
          <p:cNvCxnSpPr>
            <a:cxnSpLocks/>
          </p:cNvCxnSpPr>
          <p:nvPr/>
        </p:nvCxnSpPr>
        <p:spPr>
          <a:xfrm>
            <a:off x="6584820" y="4753853"/>
            <a:ext cx="361614" cy="7998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88BF84-41D0-D12A-D7B3-C28A12149C14}"/>
              </a:ext>
            </a:extLst>
          </p:cNvPr>
          <p:cNvSpPr txBox="1"/>
          <p:nvPr/>
        </p:nvSpPr>
        <p:spPr>
          <a:xfrm>
            <a:off x="4551652" y="1677018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Mapper1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56B26-BDE9-1C5D-80F8-A10B0BEE75C2}"/>
              </a:ext>
            </a:extLst>
          </p:cNvPr>
          <p:cNvSpPr txBox="1"/>
          <p:nvPr/>
        </p:nvSpPr>
        <p:spPr>
          <a:xfrm>
            <a:off x="4572000" y="299361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Mapper2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D4719B-4D81-D935-7819-54B568C9E427}"/>
              </a:ext>
            </a:extLst>
          </p:cNvPr>
          <p:cNvSpPr txBox="1"/>
          <p:nvPr/>
        </p:nvSpPr>
        <p:spPr>
          <a:xfrm>
            <a:off x="4587197" y="4160169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Mapper3</a:t>
            </a:r>
          </a:p>
        </p:txBody>
      </p:sp>
    </p:spTree>
    <p:extLst>
      <p:ext uri="{BB962C8B-B14F-4D97-AF65-F5344CB8AC3E}">
        <p14:creationId xmlns:p14="http://schemas.microsoft.com/office/powerpoint/2010/main" val="19632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/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BF2AF29-923D-535C-37A1-E054B8FD5B7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Spark + RDD: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Data within RDDs can be unstructured or semi-structured, </a:t>
            </a:r>
            <a:br>
              <a:rPr lang="en-HK" dirty="0"/>
            </a:br>
            <a:r>
              <a:rPr lang="en-HK" dirty="0"/>
              <a:t>with no predefined schema.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Enable </a:t>
            </a:r>
            <a:r>
              <a:rPr lang="en-HK" dirty="0">
                <a:solidFill>
                  <a:srgbClr val="C40C67"/>
                </a:solidFill>
              </a:rPr>
              <a:t>functional transformations </a:t>
            </a:r>
            <a:r>
              <a:rPr lang="en-HK" dirty="0"/>
              <a:t>(e.g., map, filter, reduce) </a:t>
            </a:r>
            <a:br>
              <a:rPr lang="en-HK" dirty="0"/>
            </a:br>
            <a:r>
              <a:rPr lang="en-HK" dirty="0"/>
              <a:t>on partitioned collections of Opaque Objects. </a:t>
            </a:r>
          </a:p>
          <a:p>
            <a:pPr marL="0" indent="0">
              <a:buNone/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SQL + DataFrames (</a:t>
            </a:r>
            <a:r>
              <a:rPr lang="en-US" dirty="0" err="1"/>
              <a:t>SchemaRDDs</a:t>
            </a:r>
            <a:r>
              <a:rPr lang="en-US" dirty="0"/>
              <a:t>)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Declarative transformations on Partitioned </a:t>
            </a:r>
            <a:br>
              <a:rPr lang="en-US" dirty="0"/>
            </a:br>
            <a:r>
              <a:rPr lang="en-US" dirty="0"/>
              <a:t>Collections of Tuples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A946E27-C2FB-19A9-65C0-7664287C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 vs DataFrames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7DA9B39-D424-73D4-CE31-E3F88E004537}"/>
              </a:ext>
            </a:extLst>
          </p:cNvPr>
          <p:cNvSpPr/>
          <p:nvPr/>
        </p:nvSpPr>
        <p:spPr>
          <a:xfrm>
            <a:off x="5407573" y="4470768"/>
            <a:ext cx="856592" cy="312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Name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B9A1F2-1FD6-440B-8AA4-9EDCF7932F6A}"/>
              </a:ext>
            </a:extLst>
          </p:cNvPr>
          <p:cNvSpPr/>
          <p:nvPr/>
        </p:nvSpPr>
        <p:spPr>
          <a:xfrm>
            <a:off x="6267219" y="4470768"/>
            <a:ext cx="856592" cy="312729"/>
          </a:xfrm>
          <a:prstGeom prst="roundRect">
            <a:avLst/>
          </a:prstGeom>
          <a:solidFill>
            <a:srgbClr val="D7E3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Age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9A972C-D16F-CDE3-E001-9ED2618C5B60}"/>
              </a:ext>
            </a:extLst>
          </p:cNvPr>
          <p:cNvSpPr/>
          <p:nvPr/>
        </p:nvSpPr>
        <p:spPr>
          <a:xfrm>
            <a:off x="7123810" y="4470768"/>
            <a:ext cx="1105789" cy="312729"/>
          </a:xfrm>
          <a:prstGeom prst="roundRect">
            <a:avLst/>
          </a:prstGeom>
          <a:solidFill>
            <a:srgbClr val="C1F2A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Height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D5BF65A-2F54-127C-7739-7EDFA0D4D1AD}"/>
              </a:ext>
            </a:extLst>
          </p:cNvPr>
          <p:cNvSpPr/>
          <p:nvPr/>
        </p:nvSpPr>
        <p:spPr>
          <a:xfrm>
            <a:off x="5404519" y="4783497"/>
            <a:ext cx="856592" cy="312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Name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3B4E812-FFF0-1F08-B643-658FCBBAB352}"/>
              </a:ext>
            </a:extLst>
          </p:cNvPr>
          <p:cNvSpPr/>
          <p:nvPr/>
        </p:nvSpPr>
        <p:spPr>
          <a:xfrm>
            <a:off x="6264165" y="4783497"/>
            <a:ext cx="856592" cy="312729"/>
          </a:xfrm>
          <a:prstGeom prst="roundRect">
            <a:avLst/>
          </a:prstGeom>
          <a:solidFill>
            <a:srgbClr val="D7E3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Age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3960619-E46A-2544-DD59-B76D0553EFAF}"/>
              </a:ext>
            </a:extLst>
          </p:cNvPr>
          <p:cNvSpPr/>
          <p:nvPr/>
        </p:nvSpPr>
        <p:spPr>
          <a:xfrm>
            <a:off x="7120756" y="4783497"/>
            <a:ext cx="1105789" cy="312729"/>
          </a:xfrm>
          <a:prstGeom prst="roundRect">
            <a:avLst/>
          </a:prstGeom>
          <a:solidFill>
            <a:srgbClr val="C1F2A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Height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B52AF1B-F358-9E1D-86A8-7A59E62EFE0C}"/>
              </a:ext>
            </a:extLst>
          </p:cNvPr>
          <p:cNvSpPr/>
          <p:nvPr/>
        </p:nvSpPr>
        <p:spPr>
          <a:xfrm>
            <a:off x="5404519" y="5088357"/>
            <a:ext cx="856592" cy="312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Name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55E2E0B-C858-F571-001B-65357055DB05}"/>
              </a:ext>
            </a:extLst>
          </p:cNvPr>
          <p:cNvSpPr/>
          <p:nvPr/>
        </p:nvSpPr>
        <p:spPr>
          <a:xfrm>
            <a:off x="6264165" y="5088357"/>
            <a:ext cx="856592" cy="312729"/>
          </a:xfrm>
          <a:prstGeom prst="roundRect">
            <a:avLst/>
          </a:prstGeom>
          <a:solidFill>
            <a:srgbClr val="D7E3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Age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958806-BA1D-F64A-ADDC-E7DFBE104DF1}"/>
              </a:ext>
            </a:extLst>
          </p:cNvPr>
          <p:cNvSpPr/>
          <p:nvPr/>
        </p:nvSpPr>
        <p:spPr>
          <a:xfrm>
            <a:off x="7120756" y="5088357"/>
            <a:ext cx="1105789" cy="312729"/>
          </a:xfrm>
          <a:prstGeom prst="roundRect">
            <a:avLst/>
          </a:prstGeom>
          <a:solidFill>
            <a:srgbClr val="C1F2A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Height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2A85AA0-7031-C108-A5A2-BF46F692AF07}"/>
              </a:ext>
            </a:extLst>
          </p:cNvPr>
          <p:cNvSpPr/>
          <p:nvPr/>
        </p:nvSpPr>
        <p:spPr>
          <a:xfrm>
            <a:off x="5404519" y="5401086"/>
            <a:ext cx="856592" cy="312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Name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17BB80B-345D-50B7-9796-FCD3571BEFA4}"/>
              </a:ext>
            </a:extLst>
          </p:cNvPr>
          <p:cNvSpPr/>
          <p:nvPr/>
        </p:nvSpPr>
        <p:spPr>
          <a:xfrm>
            <a:off x="6264165" y="5401086"/>
            <a:ext cx="856592" cy="312729"/>
          </a:xfrm>
          <a:prstGeom prst="roundRect">
            <a:avLst/>
          </a:prstGeom>
          <a:solidFill>
            <a:srgbClr val="D7E3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Age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9C13ED1-166D-B4E4-C6A7-EBA01146A45A}"/>
              </a:ext>
            </a:extLst>
          </p:cNvPr>
          <p:cNvSpPr/>
          <p:nvPr/>
        </p:nvSpPr>
        <p:spPr>
          <a:xfrm>
            <a:off x="7120756" y="5401086"/>
            <a:ext cx="1105789" cy="312729"/>
          </a:xfrm>
          <a:prstGeom prst="roundRect">
            <a:avLst/>
          </a:prstGeom>
          <a:solidFill>
            <a:srgbClr val="C1F2A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Height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C3C2871-BB03-1D48-1DF1-9A81D9BF3BCC}"/>
              </a:ext>
            </a:extLst>
          </p:cNvPr>
          <p:cNvSpPr/>
          <p:nvPr/>
        </p:nvSpPr>
        <p:spPr>
          <a:xfrm>
            <a:off x="5404519" y="5705946"/>
            <a:ext cx="856592" cy="312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Name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FBA9566-BE80-E01F-FFE3-A2D9A263EBDE}"/>
              </a:ext>
            </a:extLst>
          </p:cNvPr>
          <p:cNvSpPr/>
          <p:nvPr/>
        </p:nvSpPr>
        <p:spPr>
          <a:xfrm>
            <a:off x="6264165" y="5705946"/>
            <a:ext cx="856592" cy="312729"/>
          </a:xfrm>
          <a:prstGeom prst="roundRect">
            <a:avLst/>
          </a:prstGeom>
          <a:solidFill>
            <a:srgbClr val="D7E3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Age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D084B91-7939-1306-7D11-A23F06A1C6AC}"/>
              </a:ext>
            </a:extLst>
          </p:cNvPr>
          <p:cNvSpPr/>
          <p:nvPr/>
        </p:nvSpPr>
        <p:spPr>
          <a:xfrm>
            <a:off x="7120756" y="5705946"/>
            <a:ext cx="1105789" cy="312729"/>
          </a:xfrm>
          <a:prstGeom prst="roundRect">
            <a:avLst/>
          </a:prstGeom>
          <a:solidFill>
            <a:srgbClr val="C1F2A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Height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F7D9C66-C18E-B29A-12A1-837E4CF65AA0}"/>
              </a:ext>
            </a:extLst>
          </p:cNvPr>
          <p:cNvSpPr/>
          <p:nvPr/>
        </p:nvSpPr>
        <p:spPr>
          <a:xfrm>
            <a:off x="6421818" y="2194458"/>
            <a:ext cx="1397876" cy="312729"/>
          </a:xfrm>
          <a:prstGeom prst="roundRect">
            <a:avLst/>
          </a:prstGeom>
          <a:solidFill>
            <a:srgbClr val="F4DCE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User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AA5271F-A323-4CA4-B715-F3C70F1CDAAC}"/>
              </a:ext>
            </a:extLst>
          </p:cNvPr>
          <p:cNvSpPr/>
          <p:nvPr/>
        </p:nvSpPr>
        <p:spPr>
          <a:xfrm>
            <a:off x="6421818" y="2507187"/>
            <a:ext cx="1397876" cy="312729"/>
          </a:xfrm>
          <a:prstGeom prst="roundRect">
            <a:avLst/>
          </a:prstGeom>
          <a:solidFill>
            <a:srgbClr val="F4DCE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User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0991D17-FFCA-BA77-9350-964B2E2E3CC8}"/>
              </a:ext>
            </a:extLst>
          </p:cNvPr>
          <p:cNvSpPr/>
          <p:nvPr/>
        </p:nvSpPr>
        <p:spPr>
          <a:xfrm>
            <a:off x="6421818" y="2819916"/>
            <a:ext cx="1397876" cy="312729"/>
          </a:xfrm>
          <a:prstGeom prst="roundRect">
            <a:avLst/>
          </a:prstGeom>
          <a:solidFill>
            <a:srgbClr val="F4DCE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User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C4B3986-C29E-B4F5-883A-F52036281938}"/>
              </a:ext>
            </a:extLst>
          </p:cNvPr>
          <p:cNvSpPr/>
          <p:nvPr/>
        </p:nvSpPr>
        <p:spPr>
          <a:xfrm>
            <a:off x="6421818" y="3136395"/>
            <a:ext cx="1397876" cy="312729"/>
          </a:xfrm>
          <a:prstGeom prst="roundRect">
            <a:avLst/>
          </a:prstGeom>
          <a:solidFill>
            <a:srgbClr val="F4DCE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User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F67CE68-53BE-5C15-DDE6-5A111CA82072}"/>
              </a:ext>
            </a:extLst>
          </p:cNvPr>
          <p:cNvSpPr/>
          <p:nvPr/>
        </p:nvSpPr>
        <p:spPr>
          <a:xfrm>
            <a:off x="6421818" y="3441254"/>
            <a:ext cx="1397876" cy="312729"/>
          </a:xfrm>
          <a:prstGeom prst="roundRect">
            <a:avLst/>
          </a:prstGeom>
          <a:solidFill>
            <a:srgbClr val="F4DCE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User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52688E-DE6E-D91E-EF72-4794FDB06EBC}"/>
              </a:ext>
            </a:extLst>
          </p:cNvPr>
          <p:cNvSpPr txBox="1"/>
          <p:nvPr/>
        </p:nvSpPr>
        <p:spPr>
          <a:xfrm>
            <a:off x="3054182" y="3296242"/>
            <a:ext cx="2993586" cy="4001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r>
              <a:rPr lang="en-HK" dirty="0"/>
              <a:t>Spark doesn't inherently know the internal details (e.g., fields or types) of these objects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EBBBB5-A8B4-F94B-94D8-4EFDE72BB756}"/>
              </a:ext>
            </a:extLst>
          </p:cNvPr>
          <p:cNvSpPr txBox="1"/>
          <p:nvPr/>
        </p:nvSpPr>
        <p:spPr>
          <a:xfrm>
            <a:off x="4850948" y="1316363"/>
            <a:ext cx="3683026" cy="707886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r>
              <a:rPr lang="en-HK" dirty="0"/>
              <a:t>Functional transformation on Spark RDDs uses pure, immutable functions like map or filter to generate new datasets from opaque objects, ensuring efficient, fault-tolerant processing with immutability and laziness.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E04E5F-FAA3-2856-834E-51CBD39FA540}"/>
              </a:ext>
            </a:extLst>
          </p:cNvPr>
          <p:cNvCxnSpPr>
            <a:cxnSpLocks/>
          </p:cNvCxnSpPr>
          <p:nvPr/>
        </p:nvCxnSpPr>
        <p:spPr>
          <a:xfrm flipH="1">
            <a:off x="3677265" y="2024249"/>
            <a:ext cx="1173683" cy="732830"/>
          </a:xfrm>
          <a:prstGeom prst="straightConnector1">
            <a:avLst/>
          </a:prstGeom>
          <a:ln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D2CB50-B189-529B-32DC-18B5628C44E1}"/>
              </a:ext>
            </a:extLst>
          </p:cNvPr>
          <p:cNvSpPr txBox="1"/>
          <p:nvPr/>
        </p:nvSpPr>
        <p:spPr>
          <a:xfrm>
            <a:off x="1392085" y="4890778"/>
            <a:ext cx="2906646" cy="707886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r>
              <a:rPr lang="en-HK" dirty="0"/>
              <a:t>declarative transformation lets you specify </a:t>
            </a:r>
            <a:br>
              <a:rPr lang="en-HK" dirty="0"/>
            </a:br>
            <a:r>
              <a:rPr lang="en-HK" b="1" dirty="0"/>
              <a:t>what you want</a:t>
            </a:r>
            <a:r>
              <a:rPr lang="en-HK" dirty="0"/>
              <a:t> (e.g., a filtered result) </a:t>
            </a:r>
            <a:br>
              <a:rPr lang="en-HK" dirty="0"/>
            </a:br>
            <a:r>
              <a:rPr lang="en-HK" dirty="0"/>
              <a:t>using SQL or DataFrame APIs on structured tuples, with Spark's optimizer handling the </a:t>
            </a:r>
            <a:r>
              <a:rPr lang="en-HK" b="1" dirty="0"/>
              <a:t>how</a:t>
            </a:r>
            <a:r>
              <a:rPr lang="en-H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5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678EDE-454E-27EC-4869-13478587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SparkSQL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7F900-62ED-ABFB-F0DF-AB2C908BE6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81" y="1844572"/>
            <a:ext cx="5128551" cy="3110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87AA83-018B-FEEA-52D1-AAA5739E7DA7}"/>
              </a:ext>
            </a:extLst>
          </p:cNvPr>
          <p:cNvSpPr/>
          <p:nvPr/>
        </p:nvSpPr>
        <p:spPr>
          <a:xfrm>
            <a:off x="553269" y="2901786"/>
            <a:ext cx="3687446" cy="946443"/>
          </a:xfrm>
          <a:prstGeom prst="rect">
            <a:avLst/>
          </a:prstGeom>
          <a:solidFill>
            <a:srgbClr val="C40C67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84EDB-85B0-1CE8-0B43-67D55C761FC2}"/>
              </a:ext>
            </a:extLst>
          </p:cNvPr>
          <p:cNvSpPr txBox="1"/>
          <p:nvPr/>
        </p:nvSpPr>
        <p:spPr>
          <a:xfrm>
            <a:off x="5348750" y="1923229"/>
            <a:ext cx="3716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Spark SQL was introduced as a module in Apache Spark to provide a </a:t>
            </a:r>
            <a:r>
              <a:rPr lang="en-HK" sz="1200" dirty="0">
                <a:solidFill>
                  <a:srgbClr val="C40C67"/>
                </a:solidFill>
              </a:rPr>
              <a:t>SQL-like interface </a:t>
            </a:r>
            <a:r>
              <a:rPr lang="en-HK" sz="1200" dirty="0"/>
              <a:t>for querying structured and semi-structured data. </a:t>
            </a:r>
          </a:p>
          <a:p>
            <a:endParaRPr lang="en-HK" sz="1200" dirty="0"/>
          </a:p>
          <a:p>
            <a:r>
              <a:rPr lang="en-HK" sz="1200" dirty="0"/>
              <a:t>It is built </a:t>
            </a:r>
            <a:r>
              <a:rPr lang="en-HK" sz="1200" dirty="0">
                <a:solidFill>
                  <a:srgbClr val="C40C67"/>
                </a:solidFill>
              </a:rPr>
              <a:t>directly on top of Spark’s core engine</a:t>
            </a:r>
            <a:r>
              <a:rPr lang="en-HK" sz="1200" dirty="0"/>
              <a:t>, leveraging Spark’s distributed computing capabilities (RDDs under the hood) to </a:t>
            </a:r>
            <a:r>
              <a:rPr lang="en-HK" sz="1200" dirty="0">
                <a:solidFill>
                  <a:srgbClr val="C40C67"/>
                </a:solidFill>
              </a:rPr>
              <a:t>process data at scale</a:t>
            </a:r>
            <a:r>
              <a:rPr lang="en-HK" sz="1200" dirty="0"/>
              <a:t>.</a:t>
            </a:r>
          </a:p>
          <a:p>
            <a:endParaRPr lang="en-HK" sz="1200" dirty="0"/>
          </a:p>
          <a:p>
            <a:r>
              <a:rPr lang="en-HK" sz="1200" dirty="0"/>
              <a:t>Added Two features:</a:t>
            </a:r>
          </a:p>
          <a:p>
            <a:r>
              <a:rPr lang="en-HK" sz="1200" b="1" u="sng" dirty="0"/>
              <a:t>DataFrames: </a:t>
            </a:r>
          </a:p>
          <a:p>
            <a:r>
              <a:rPr lang="en-HK" sz="1200" dirty="0"/>
              <a:t>Spark SQL introduced the </a:t>
            </a:r>
            <a:r>
              <a:rPr lang="en-HK" sz="1200" dirty="0">
                <a:solidFill>
                  <a:srgbClr val="C40C67"/>
                </a:solidFill>
              </a:rPr>
              <a:t>DataFrame API</a:t>
            </a:r>
            <a:r>
              <a:rPr lang="en-HK" sz="1200" dirty="0"/>
              <a:t>, which allows developers to perform relational operations</a:t>
            </a:r>
          </a:p>
          <a:p>
            <a:endParaRPr lang="en-HK" sz="1200" dirty="0"/>
          </a:p>
          <a:p>
            <a:r>
              <a:rPr lang="en-HK" sz="1200" b="1" u="sng" dirty="0"/>
              <a:t>Extensible Optimizer (Catalyst): </a:t>
            </a:r>
            <a:br>
              <a:rPr lang="en-HK" sz="1200" dirty="0"/>
            </a:br>
            <a:r>
              <a:rPr lang="en-HK" sz="1200" dirty="0"/>
              <a:t>Spark SQL includes the </a:t>
            </a:r>
            <a:r>
              <a:rPr lang="en-HK" sz="1200" dirty="0">
                <a:solidFill>
                  <a:srgbClr val="C40C67"/>
                </a:solidFill>
              </a:rPr>
              <a:t>Catalyst optimizer</a:t>
            </a:r>
            <a:r>
              <a:rPr lang="en-HK" sz="1200" dirty="0"/>
              <a:t>, a query optimization framework that transforms logical query plans into efficient physical execution plans.</a:t>
            </a:r>
          </a:p>
        </p:txBody>
      </p:sp>
    </p:spTree>
    <p:extLst>
      <p:ext uri="{BB962C8B-B14F-4D97-AF65-F5344CB8AC3E}">
        <p14:creationId xmlns:p14="http://schemas.microsoft.com/office/powerpoint/2010/main" val="22532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F7FC7-E2B5-4F93-15C2-04F4549B294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514346" lvl="1" indent="-342900">
              <a:lnSpc>
                <a:spcPct val="120000"/>
              </a:lnSpc>
            </a:pPr>
            <a:r>
              <a:rPr lang="en-US" dirty="0"/>
              <a:t>A DataFrame is a Dataset organized into </a:t>
            </a:r>
            <a:r>
              <a:rPr lang="en-US" dirty="0">
                <a:solidFill>
                  <a:srgbClr val="C40C67"/>
                </a:solidFill>
              </a:rPr>
              <a:t>named columns</a:t>
            </a:r>
            <a:r>
              <a:rPr lang="en-US" dirty="0"/>
              <a:t>. 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/>
              <a:t>It is conceptually equivalent to a </a:t>
            </a:r>
            <a:r>
              <a:rPr lang="en-US" dirty="0">
                <a:solidFill>
                  <a:srgbClr val="C40C67"/>
                </a:solidFill>
              </a:rPr>
              <a:t>table</a:t>
            </a:r>
            <a:r>
              <a:rPr lang="en-US" dirty="0"/>
              <a:t> in a relational database or a data frame in Python, but with richer optimizations under the hood. 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/>
              <a:t>Data frame can be </a:t>
            </a:r>
            <a:r>
              <a:rPr lang="en-US" dirty="0">
                <a:solidFill>
                  <a:srgbClr val="C40C67"/>
                </a:solidFill>
              </a:rPr>
              <a:t>constructed from a wide array of sources </a:t>
            </a:r>
            <a:r>
              <a:rPr lang="en-US" dirty="0"/>
              <a:t>such as: 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structured data files, tables in Hive, external databases, or existing RDDs.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/>
              <a:t>The DataFrame API is available in many programming languages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solidFill>
                  <a:srgbClr val="C40C67"/>
                </a:solidFill>
              </a:rPr>
              <a:t>Python</a:t>
            </a:r>
            <a:r>
              <a:rPr lang="en-US" dirty="0"/>
              <a:t>, Scala, Java and R).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/>
              <a:t>In the Python API, DataFrame is simply a type alias of Dataset[Row], users can use </a:t>
            </a:r>
            <a:r>
              <a:rPr lang="en-US" dirty="0">
                <a:solidFill>
                  <a:srgbClr val="C40C67"/>
                </a:solidFill>
              </a:rPr>
              <a:t>Dataset&lt;Row&gt; </a:t>
            </a:r>
            <a:r>
              <a:rPr lang="en-US" dirty="0"/>
              <a:t>to represent a DataFrame.</a:t>
            </a:r>
          </a:p>
          <a:p>
            <a:pPr marL="514346" lvl="1" indent="-342900">
              <a:lnSpc>
                <a:spcPct val="120000"/>
              </a:lnSpc>
            </a:pPr>
            <a:r>
              <a:rPr lang="en-US" dirty="0"/>
              <a:t>Spark DataFrames are Lazy: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Each DataFrame object represents a logical plan to compute a dataset.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But no execution occurs until the user call a special “output operation”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count(), save(), show()</a:t>
            </a:r>
            <a:r>
              <a:rPr lang="en-US" dirty="0"/>
              <a:t>, etc.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975D2A-4686-190C-DC45-FF91001C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DataFrame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2898F-7C63-2020-A178-E4BB50CEAB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2295" y="4464144"/>
            <a:ext cx="1884701" cy="17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433E2F-6C84-2FF4-11C6-F17862D26B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</a:pPr>
            <a:r>
              <a:rPr lang="en-US" dirty="0"/>
              <a:t>Spark DataFrame support Nested Data Model.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F294D3-E7F3-380A-1983-24BDDF62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for DataFrame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0C196-840C-BA68-38C9-9E290362D79B}"/>
              </a:ext>
            </a:extLst>
          </p:cNvPr>
          <p:cNvSpPr txBox="1"/>
          <p:nvPr/>
        </p:nvSpPr>
        <p:spPr>
          <a:xfrm>
            <a:off x="492290" y="2136910"/>
            <a:ext cx="8284706" cy="3985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spark =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SparkSession.builder.appName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("Nested DataFrame").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getOrCreate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lvl="2"/>
            <a:endParaRPr lang="en-HK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Define schema with nested structure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schema =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StructType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StructField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("name",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StringType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True),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StructField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("age",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IntegerType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True),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StructField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("addresses",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ArrayType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StructType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StructField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("city",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StringType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True),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StructField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("zip",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StringType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True)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])), True)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lvl="2"/>
            <a:endParaRPr lang="en-HK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DataFrame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data = [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("John Doe", 30, [{"city": "New York", "zip": "10001"}, {"city": "Los Angeles", "zip": "90001"}]),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("Jane Smith", 25, [{"city": "Chicago", "zip": "60601"}])</a:t>
            </a: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lvl="2"/>
            <a:endParaRPr lang="en-HK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spark.createDataFrame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(data, schema)</a:t>
            </a:r>
          </a:p>
          <a:p>
            <a:pPr marL="0" lvl="2"/>
            <a:endParaRPr lang="en-HK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Show DataFrame</a:t>
            </a:r>
          </a:p>
          <a:p>
            <a:pPr marL="0" lvl="2"/>
            <a:r>
              <a:rPr lang="en-HK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df.show</a:t>
            </a:r>
            <a:r>
              <a:rPr lang="en-HK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(truncate=False)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46819-130C-CD37-7807-BCDEA07322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5817" y="5125772"/>
            <a:ext cx="4681179" cy="9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99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BEB9D-ED74-9287-5376-7508E847AA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</a:pPr>
            <a:r>
              <a:rPr lang="en-US" dirty="0"/>
              <a:t>Spark DataFrame Supports: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primitive SQL types: </a:t>
            </a:r>
            <a:r>
              <a:rPr lang="en-US" dirty="0" err="1"/>
              <a:t>boolean</a:t>
            </a:r>
            <a:r>
              <a:rPr lang="en-US" dirty="0"/>
              <a:t>, integer, double, decimal, string, data, timestamp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Complex types: structs, arrays, maps, and unions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User defined types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Full integration of complex data types: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588614-3A37-8FC1-9800-120380A3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for DataFrame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C2606-328F-994F-6788-C923B2EB4E9E}"/>
              </a:ext>
            </a:extLst>
          </p:cNvPr>
          <p:cNvSpPr txBox="1"/>
          <p:nvPr/>
        </p:nvSpPr>
        <p:spPr>
          <a:xfrm>
            <a:off x="958645" y="3577526"/>
            <a:ext cx="6448946" cy="2253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US" sz="1050" dirty="0"/>
              <a:t>schema = </a:t>
            </a:r>
            <a:r>
              <a:rPr lang="en-US" sz="1050" b="1" dirty="0" err="1">
                <a:solidFill>
                  <a:schemeClr val="accent3">
                    <a:lumMod val="75000"/>
                  </a:schemeClr>
                </a:solidFill>
              </a:rPr>
              <a:t>StructType</a:t>
            </a:r>
            <a:r>
              <a:rPr lang="en-US" sz="1050" dirty="0"/>
              <a:t>([</a:t>
            </a:r>
          </a:p>
          <a:p>
            <a:r>
              <a:rPr lang="en-US" sz="1050" dirty="0"/>
              <a:t>    </a:t>
            </a:r>
            <a:r>
              <a:rPr lang="en-US" sz="1050" dirty="0" err="1"/>
              <a:t>StructField</a:t>
            </a:r>
            <a:r>
              <a:rPr lang="en-US" sz="1050" dirty="0"/>
              <a:t>("name", </a:t>
            </a:r>
            <a:r>
              <a:rPr lang="en-US" sz="1050" b="1" dirty="0" err="1">
                <a:solidFill>
                  <a:schemeClr val="accent3">
                    <a:lumMod val="75000"/>
                  </a:schemeClr>
                </a:solidFill>
              </a:rPr>
              <a:t>StringType</a:t>
            </a:r>
            <a:r>
              <a:rPr lang="en-US" sz="1050" dirty="0"/>
              <a:t>(), True),</a:t>
            </a:r>
          </a:p>
          <a:p>
            <a:r>
              <a:rPr lang="en-US" sz="1050" dirty="0"/>
              <a:t>    </a:t>
            </a:r>
            <a:r>
              <a:rPr lang="en-US" sz="1050" dirty="0" err="1"/>
              <a:t>StructField</a:t>
            </a:r>
            <a:r>
              <a:rPr lang="en-US" sz="1050" dirty="0"/>
              <a:t>("age", </a:t>
            </a:r>
            <a:r>
              <a:rPr lang="en-US" sz="1050" dirty="0" err="1"/>
              <a:t>IntegerType</a:t>
            </a:r>
            <a:r>
              <a:rPr lang="en-US" sz="1050" dirty="0"/>
              <a:t>(), True),</a:t>
            </a:r>
          </a:p>
          <a:p>
            <a:r>
              <a:rPr lang="en-US" sz="1050" dirty="0"/>
              <a:t>    </a:t>
            </a:r>
            <a:r>
              <a:rPr lang="en-US" sz="1050" dirty="0" err="1"/>
              <a:t>StructField</a:t>
            </a:r>
            <a:r>
              <a:rPr lang="en-US" sz="1050" dirty="0"/>
              <a:t>("addresses", </a:t>
            </a:r>
            <a:r>
              <a:rPr lang="en-US" sz="1050" b="1" dirty="0" err="1">
                <a:solidFill>
                  <a:schemeClr val="accent3">
                    <a:lumMod val="75000"/>
                  </a:schemeClr>
                </a:solidFill>
              </a:rPr>
              <a:t>ArrayType</a:t>
            </a:r>
            <a:r>
              <a:rPr lang="en-US" sz="1050" dirty="0"/>
              <a:t>(</a:t>
            </a:r>
            <a:r>
              <a:rPr lang="en-US" sz="1050" dirty="0" err="1"/>
              <a:t>StructType</a:t>
            </a:r>
            <a:r>
              <a:rPr lang="en-US" sz="1050" dirty="0"/>
              <a:t>([</a:t>
            </a:r>
          </a:p>
          <a:p>
            <a:r>
              <a:rPr lang="en-US" sz="1050" dirty="0"/>
              <a:t>        </a:t>
            </a:r>
            <a:r>
              <a:rPr lang="en-US" sz="1050" dirty="0" err="1"/>
              <a:t>StructField</a:t>
            </a:r>
            <a:r>
              <a:rPr lang="en-US" sz="1050" dirty="0"/>
              <a:t>("city", </a:t>
            </a:r>
            <a:r>
              <a:rPr lang="en-US" sz="1050" dirty="0" err="1"/>
              <a:t>StringType</a:t>
            </a:r>
            <a:r>
              <a:rPr lang="en-US" sz="1050" dirty="0"/>
              <a:t>(), True),</a:t>
            </a:r>
          </a:p>
          <a:p>
            <a:r>
              <a:rPr lang="en-US" sz="1050" dirty="0"/>
              <a:t>        </a:t>
            </a:r>
            <a:r>
              <a:rPr lang="en-US" sz="1050" dirty="0" err="1"/>
              <a:t>StructField</a:t>
            </a:r>
            <a:r>
              <a:rPr lang="en-US" sz="1050" dirty="0"/>
              <a:t>("zip", </a:t>
            </a:r>
            <a:r>
              <a:rPr lang="en-US" sz="1050" dirty="0" err="1"/>
              <a:t>StringType</a:t>
            </a:r>
            <a:r>
              <a:rPr lang="en-US" sz="1050" dirty="0"/>
              <a:t>(), True)</a:t>
            </a:r>
          </a:p>
          <a:p>
            <a:r>
              <a:rPr lang="en-US" sz="1050" dirty="0"/>
              <a:t>    ])), True),</a:t>
            </a:r>
          </a:p>
          <a:p>
            <a:r>
              <a:rPr lang="en-US" sz="1050" dirty="0"/>
              <a:t>    </a:t>
            </a:r>
            <a:r>
              <a:rPr lang="en-US" sz="1050" dirty="0" err="1"/>
              <a:t>StructField</a:t>
            </a:r>
            <a:r>
              <a:rPr lang="en-US" sz="1050" dirty="0"/>
              <a:t>("attributes", </a:t>
            </a:r>
            <a:r>
              <a:rPr lang="en-US" sz="1050" b="1" dirty="0" err="1">
                <a:solidFill>
                  <a:schemeClr val="accent3">
                    <a:lumMod val="75000"/>
                  </a:schemeClr>
                </a:solidFill>
              </a:rPr>
              <a:t>MapType</a:t>
            </a:r>
            <a:r>
              <a:rPr lang="en-US" sz="1050" dirty="0"/>
              <a:t>(</a:t>
            </a:r>
            <a:r>
              <a:rPr lang="en-US" sz="1050" dirty="0" err="1"/>
              <a:t>StringType</a:t>
            </a:r>
            <a:r>
              <a:rPr lang="en-US" sz="1050" dirty="0"/>
              <a:t>(), </a:t>
            </a:r>
            <a:r>
              <a:rPr lang="en-US" sz="1050" dirty="0" err="1"/>
              <a:t>StringType</a:t>
            </a:r>
            <a:r>
              <a:rPr lang="en-US" sz="1050" dirty="0"/>
              <a:t>()), True)</a:t>
            </a:r>
          </a:p>
          <a:p>
            <a:r>
              <a:rPr lang="en-US" sz="1050" dirty="0"/>
              <a:t>])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C15D3-B972-EB9B-E47B-F1E0D3E08AD6}"/>
              </a:ext>
            </a:extLst>
          </p:cNvPr>
          <p:cNvSpPr txBox="1"/>
          <p:nvPr/>
        </p:nvSpPr>
        <p:spPr>
          <a:xfrm>
            <a:off x="5279923" y="2491936"/>
            <a:ext cx="3657600" cy="2011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US" sz="1050" dirty="0"/>
              <a:t>data = [</a:t>
            </a:r>
          </a:p>
          <a:p>
            <a:r>
              <a:rPr lang="en-US" sz="1050" dirty="0"/>
              <a:t>    ("John Doe", 30, [{"city": "New York", </a:t>
            </a:r>
            <a:br>
              <a:rPr lang="en-US" sz="1050" dirty="0"/>
            </a:br>
            <a:r>
              <a:rPr lang="en-US" sz="1050" dirty="0"/>
              <a:t>     "zip": "10001"}], {"height": "6ft", </a:t>
            </a:r>
            <a:br>
              <a:rPr lang="en-US" sz="1050" dirty="0"/>
            </a:br>
            <a:r>
              <a:rPr lang="en-US" sz="1050" dirty="0"/>
              <a:t>     "weight": "180lbs"}),</a:t>
            </a:r>
          </a:p>
          <a:p>
            <a:r>
              <a:rPr lang="en-US" sz="1050" dirty="0"/>
              <a:t>    ("Jane Smith", 25, [{"city": "Chicago", </a:t>
            </a:r>
            <a:br>
              <a:rPr lang="en-US" sz="1050" dirty="0"/>
            </a:br>
            <a:r>
              <a:rPr lang="en-US" sz="1050" dirty="0"/>
              <a:t>     "zip": "60601"}], {"height": "5.5ft", </a:t>
            </a:r>
            <a:br>
              <a:rPr lang="en-US" sz="1050" dirty="0"/>
            </a:br>
            <a:r>
              <a:rPr lang="en-US" sz="1050" dirty="0"/>
              <a:t>     "weight": "130lbs"})</a:t>
            </a:r>
          </a:p>
          <a:p>
            <a:r>
              <a:rPr lang="en-US" sz="1050" dirty="0"/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F924B-AE29-CB7E-4F51-E2EE717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664" y="5831028"/>
            <a:ext cx="5043897" cy="9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16B21-00DC-D886-5813-1ADFA317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 vs DataFrame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8139E-71DF-B6FB-3691-826C0EF457A6}"/>
              </a:ext>
            </a:extLst>
          </p:cNvPr>
          <p:cNvSpPr txBox="1"/>
          <p:nvPr/>
        </p:nvSpPr>
        <p:spPr>
          <a:xfrm>
            <a:off x="1659914" y="2762313"/>
            <a:ext cx="1653557" cy="738664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HK" dirty="0"/>
              <a:t>Python/Java/Scala </a:t>
            </a:r>
          </a:p>
          <a:p>
            <a:pPr algn="ctr"/>
            <a:r>
              <a:rPr lang="en-HK" dirty="0"/>
              <a:t>Transformation</a:t>
            </a:r>
            <a:br>
              <a:rPr lang="en-HK" dirty="0"/>
            </a:br>
            <a:r>
              <a:rPr lang="en-HK" dirty="0"/>
              <a:t>(e.g. map or filter)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1DDC2B-BA90-094E-F233-37B44CD8B01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486692" y="3500977"/>
            <a:ext cx="1" cy="1641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1C6007-1D06-559B-E321-7C810434DFA0}"/>
              </a:ext>
            </a:extLst>
          </p:cNvPr>
          <p:cNvSpPr txBox="1"/>
          <p:nvPr/>
        </p:nvSpPr>
        <p:spPr>
          <a:xfrm>
            <a:off x="1659914" y="5142271"/>
            <a:ext cx="1653557" cy="307777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HK" dirty="0"/>
              <a:t>JVM backend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EEFE96-180B-DBAB-E3C1-2F30C6507F0C}"/>
              </a:ext>
            </a:extLst>
          </p:cNvPr>
          <p:cNvSpPr txBox="1"/>
          <p:nvPr/>
        </p:nvSpPr>
        <p:spPr>
          <a:xfrm>
            <a:off x="2036889" y="190990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40C67"/>
                </a:solidFill>
              </a:rPr>
              <a:t>In RDD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9B874-5342-0CB5-5D1F-A10FCEA033F5}"/>
              </a:ext>
            </a:extLst>
          </p:cNvPr>
          <p:cNvSpPr txBox="1"/>
          <p:nvPr/>
        </p:nvSpPr>
        <p:spPr>
          <a:xfrm>
            <a:off x="5658513" y="1848339"/>
            <a:ext cx="15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40C67"/>
                </a:solidFill>
              </a:defRPr>
            </a:lvl1pPr>
          </a:lstStyle>
          <a:p>
            <a:r>
              <a:rPr lang="en-US" dirty="0"/>
              <a:t>In SparkSQL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3197D-4D42-2349-1073-2A3078E274BF}"/>
              </a:ext>
            </a:extLst>
          </p:cNvPr>
          <p:cNvSpPr txBox="1"/>
          <p:nvPr/>
        </p:nvSpPr>
        <p:spPr>
          <a:xfrm>
            <a:off x="5581780" y="2762169"/>
            <a:ext cx="1653557" cy="52322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HK" dirty="0"/>
              <a:t>DataFrame API or SQL queries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A80565-31F5-CA64-A6DD-B793D24F3810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6408559" y="3285389"/>
            <a:ext cx="2" cy="81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440CB4-F263-1A0B-AA08-45502DB2271D}"/>
              </a:ext>
            </a:extLst>
          </p:cNvPr>
          <p:cNvSpPr txBox="1"/>
          <p:nvPr/>
        </p:nvSpPr>
        <p:spPr>
          <a:xfrm>
            <a:off x="5581782" y="4095831"/>
            <a:ext cx="1653557" cy="307777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HK" dirty="0"/>
              <a:t>Logical Plan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DCAE40-0C6D-690E-780F-B273582753F3}"/>
              </a:ext>
            </a:extLst>
          </p:cNvPr>
          <p:cNvCxnSpPr>
            <a:cxnSpLocks/>
          </p:cNvCxnSpPr>
          <p:nvPr/>
        </p:nvCxnSpPr>
        <p:spPr>
          <a:xfrm flipH="1">
            <a:off x="6408559" y="4403608"/>
            <a:ext cx="1" cy="73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803468-C922-BA43-9A79-0E66152719EF}"/>
              </a:ext>
            </a:extLst>
          </p:cNvPr>
          <p:cNvSpPr txBox="1"/>
          <p:nvPr/>
        </p:nvSpPr>
        <p:spPr>
          <a:xfrm>
            <a:off x="5581782" y="5142271"/>
            <a:ext cx="1653557" cy="307777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HK" dirty="0"/>
              <a:t>Physical Execution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F0CD2-06F5-1711-929D-0CE651FA989D}"/>
              </a:ext>
            </a:extLst>
          </p:cNvPr>
          <p:cNvSpPr txBox="1"/>
          <p:nvPr/>
        </p:nvSpPr>
        <p:spPr>
          <a:xfrm>
            <a:off x="6408559" y="4589722"/>
            <a:ext cx="151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40C67"/>
                </a:solidFill>
              </a:rPr>
              <a:t>Catalyst Optimizer</a:t>
            </a:r>
          </a:p>
        </p:txBody>
      </p:sp>
    </p:spTree>
    <p:extLst>
      <p:ext uri="{BB962C8B-B14F-4D97-AF65-F5344CB8AC3E}">
        <p14:creationId xmlns:p14="http://schemas.microsoft.com/office/powerpoint/2010/main" val="9641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6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00F822-CA97-EE53-FB02-F2833586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 vs DataFrame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82DC7-7D8D-4500-BA24-29C0515BE6BA}"/>
              </a:ext>
            </a:extLst>
          </p:cNvPr>
          <p:cNvSpPr txBox="1"/>
          <p:nvPr/>
        </p:nvSpPr>
        <p:spPr>
          <a:xfrm>
            <a:off x="367681" y="2515898"/>
            <a:ext cx="660863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spark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SparkSession.builder.appName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(‘DataFrame-Demo’).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getOrCreate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spark.sparkContext</a:t>
            </a:r>
            <a:endParaRPr lang="en-HK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rdd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sc.textFile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(”/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result_rdd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rdd.flatMap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(lambda line: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line.split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(“ ”)) \</a:t>
            </a:r>
          </a:p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.map(lambda word: (word, 1)) \</a:t>
            </a:r>
          </a:p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.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reduceByKey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(lambda a, b: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)\</a:t>
            </a:r>
          </a:p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.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sortBy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(lambda x: x[1], ascending=False)</a:t>
            </a:r>
          </a:p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result_rdd.take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4AE56-9242-9972-0579-3B86EDEB18FB}"/>
              </a:ext>
            </a:extLst>
          </p:cNvPr>
          <p:cNvSpPr txBox="1"/>
          <p:nvPr/>
        </p:nvSpPr>
        <p:spPr>
          <a:xfrm>
            <a:off x="367681" y="4478470"/>
            <a:ext cx="660863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pyspark.sql.functions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endParaRPr lang="en-HK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spark.read.text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(“/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df.selectExpr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(“explode(split(value, ‘ ’)) as word”) \</a:t>
            </a:r>
          </a:p>
          <a:p>
            <a:pPr marL="0" lvl="2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groupby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(“word”).count().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orderBy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(“count”))</a:t>
            </a:r>
          </a:p>
          <a:p>
            <a:pPr marL="0" lvl="2"/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result_df.take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F07A0-CD3F-2BE3-F590-5599822258E4}"/>
              </a:ext>
            </a:extLst>
          </p:cNvPr>
          <p:cNvSpPr txBox="1"/>
          <p:nvPr/>
        </p:nvSpPr>
        <p:spPr>
          <a:xfrm>
            <a:off x="5127853" y="5817297"/>
            <a:ext cx="3696930" cy="461665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0" lvl="1">
              <a:defRPr sz="1200">
                <a:solidFill>
                  <a:schemeClr val="bg1"/>
                </a:solidFill>
              </a:defRPr>
            </a:lvl2pPr>
          </a:lstStyle>
          <a:p>
            <a:pPr marL="171450" lvl="1" indent="-171450">
              <a:buFont typeface="Courier New" panose="02070309020205020404" pitchFamily="49" charset="0"/>
              <a:buChar char="o"/>
            </a:pPr>
            <a:r>
              <a:rPr lang="en-US" dirty="0"/>
              <a:t>DataFrame is user-friendly and optimized approach for structured data in Apache Spark 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109D5-2E38-B497-C65C-27F043D7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6318" y="2515897"/>
            <a:ext cx="1253281" cy="1570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80C4F-81AF-92D7-1754-559E42E0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6318" y="4337958"/>
            <a:ext cx="1955800" cy="1384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06756E-7449-7BF4-D3B2-50E607AB2434}"/>
              </a:ext>
            </a:extLst>
          </p:cNvPr>
          <p:cNvSpPr txBox="1"/>
          <p:nvPr/>
        </p:nvSpPr>
        <p:spPr>
          <a:xfrm>
            <a:off x="3279389" y="1653581"/>
            <a:ext cx="5545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000" dirty="0"/>
              <a:t>But I must explain to you how all this mistaken idea of denouncing pleasure and praising pain was born and I will give you a complete account of the system, and expound the actual teachings of the great explorer of the truth, the master-builder of human happiness. No one rejects, dislikes, or avoids pleasure itself, …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D5F02-F936-EB01-17B8-38947FEE26D2}"/>
              </a:ext>
            </a:extLst>
          </p:cNvPr>
          <p:cNvSpPr txBox="1"/>
          <p:nvPr/>
        </p:nvSpPr>
        <p:spPr>
          <a:xfrm>
            <a:off x="2107017" y="1779052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Text Data:</a:t>
            </a:r>
          </a:p>
        </p:txBody>
      </p:sp>
    </p:spTree>
    <p:extLst>
      <p:ext uri="{BB962C8B-B14F-4D97-AF65-F5344CB8AC3E}">
        <p14:creationId xmlns:p14="http://schemas.microsoft.com/office/powerpoint/2010/main" val="35529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6F15F-9190-91B9-8071-F0106D2954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</a:pPr>
            <a:r>
              <a:rPr lang="en-US" dirty="0"/>
              <a:t>Optimization Execution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Schema information enables query optimization and </a:t>
            </a:r>
            <a:r>
              <a:rPr lang="en-US" dirty="0">
                <a:solidFill>
                  <a:srgbClr val="C40C67"/>
                </a:solidFill>
              </a:rPr>
              <a:t>predicate pushdowns</a:t>
            </a:r>
            <a:r>
              <a:rPr lang="en-US" dirty="0"/>
              <a:t>. 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Faster and more efficient data processing</a:t>
            </a:r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B3F83-A0CD-F20D-6D8C-233ACEB7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DataFrame over RDDs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E9BBA-2C55-AA5D-51DF-82AA07F37B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060" y="3712801"/>
            <a:ext cx="6472570" cy="2036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0165E7-9F81-CD1E-95D7-6478E2FBAFC9}"/>
              </a:ext>
            </a:extLst>
          </p:cNvPr>
          <p:cNvSpPr txBox="1"/>
          <p:nvPr/>
        </p:nvSpPr>
        <p:spPr>
          <a:xfrm>
            <a:off x="1458060" y="2851027"/>
            <a:ext cx="3703875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0" lvl="2"/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sum(v)</a:t>
            </a:r>
          </a:p>
          <a:p>
            <a:pPr marL="0" lvl="2"/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FROM (</a:t>
            </a:r>
          </a:p>
          <a:p>
            <a:pPr marL="0" lvl="2"/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t1.id, 1+2+t1.value as v</a:t>
            </a:r>
          </a:p>
          <a:p>
            <a:pPr marL="0" lvl="2"/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FROM t1 JOIN t2 </a:t>
            </a:r>
          </a:p>
          <a:p>
            <a:pPr marL="0" lvl="2"/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WHERE t1.id = t2.id AND t2.id &gt; 50000)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endParaRPr lang="en-HK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F4DE0B-3724-2F75-2D62-340BF0BE36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</a:pPr>
            <a:r>
              <a:rPr lang="en-US" dirty="0"/>
              <a:t>Built-in Optimization: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Leverage Spark’s Catalyst optimizer for advance optimizations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Predictive pushdowns, constant folding, loop unrolling.</a:t>
            </a:r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FB572-BC90-CF33-A590-DBCEEA3D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DataFrame over RDDs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788E2-B231-53F1-29B4-93092B37E2F0}"/>
              </a:ext>
            </a:extLst>
          </p:cNvPr>
          <p:cNvSpPr txBox="1"/>
          <p:nvPr/>
        </p:nvSpPr>
        <p:spPr>
          <a:xfrm>
            <a:off x="6348672" y="2439849"/>
            <a:ext cx="2477729" cy="553998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r>
              <a:rPr lang="en-HK" dirty="0"/>
              <a:t>compiler optimization that evaluates constant expressions at compile time instead of runtime.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5888E2-9416-FA28-79B2-F555A3616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909" y="2993847"/>
            <a:ext cx="4662948" cy="1691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20B74-BCC7-D81B-752A-7DFB1502B3E8}"/>
              </a:ext>
            </a:extLst>
          </p:cNvPr>
          <p:cNvSpPr txBox="1"/>
          <p:nvPr/>
        </p:nvSpPr>
        <p:spPr>
          <a:xfrm>
            <a:off x="809769" y="2993847"/>
            <a:ext cx="2900516" cy="861774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r>
              <a:rPr lang="en-HK" dirty="0"/>
              <a:t>Transforms a loop that iterates over a dataset (e.g., rows or columns) into a sequence of explicit operations, reducing the overhead of loop control structures like condition checks and increments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0ACCF-AC09-D9C4-41B2-32902FF93D7C}"/>
              </a:ext>
            </a:extLst>
          </p:cNvPr>
          <p:cNvSpPr txBox="1"/>
          <p:nvPr/>
        </p:nvSpPr>
        <p:spPr>
          <a:xfrm>
            <a:off x="787646" y="3921024"/>
            <a:ext cx="3076745" cy="12385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for (int </a:t>
            </a:r>
            <a:r>
              <a:rPr lang="en-HK" sz="1000" dirty="0" err="1"/>
              <a:t>i</a:t>
            </a:r>
            <a:r>
              <a:rPr lang="en-HK" sz="1000" dirty="0"/>
              <a:t> = 0; </a:t>
            </a:r>
            <a:r>
              <a:rPr lang="en-HK" sz="1000" dirty="0" err="1"/>
              <a:t>i</a:t>
            </a:r>
            <a:r>
              <a:rPr lang="en-HK" sz="1000" dirty="0"/>
              <a:t> &lt; </a:t>
            </a:r>
            <a:r>
              <a:rPr lang="en-HK" sz="1000" dirty="0" err="1"/>
              <a:t>numRows</a:t>
            </a:r>
            <a:r>
              <a:rPr lang="en-HK" sz="1000" dirty="0"/>
              <a:t>; </a:t>
            </a:r>
            <a:r>
              <a:rPr lang="en-HK" sz="1000" dirty="0" err="1"/>
              <a:t>i</a:t>
            </a:r>
            <a:r>
              <a:rPr lang="en-HK" sz="1000" dirty="0"/>
              <a:t>++) { </a:t>
            </a:r>
          </a:p>
          <a:p>
            <a:r>
              <a:rPr lang="en-HK" sz="1000" dirty="0"/>
              <a:t>    if (data[</a:t>
            </a:r>
            <a:r>
              <a:rPr lang="en-HK" sz="1000" dirty="0" err="1"/>
              <a:t>i</a:t>
            </a:r>
            <a:r>
              <a:rPr lang="en-HK" sz="1000" dirty="0"/>
              <a:t>].age &gt; 30) {    </a:t>
            </a:r>
            <a:br>
              <a:rPr lang="en-HK" sz="1000" dirty="0"/>
            </a:br>
            <a:r>
              <a:rPr lang="en-HK" sz="1000" dirty="0"/>
              <a:t>        </a:t>
            </a:r>
            <a:r>
              <a:rPr lang="en-HK" sz="1000" dirty="0" err="1"/>
              <a:t>output.append</a:t>
            </a:r>
            <a:r>
              <a:rPr lang="en-HK" sz="1000" dirty="0"/>
              <a:t>(data[</a:t>
            </a:r>
            <a:r>
              <a:rPr lang="en-HK" sz="1000" dirty="0" err="1"/>
              <a:t>i</a:t>
            </a:r>
            <a:r>
              <a:rPr lang="en-HK" sz="1000" dirty="0"/>
              <a:t>].name); </a:t>
            </a:r>
          </a:p>
          <a:p>
            <a:r>
              <a:rPr lang="en-HK" sz="1000" dirty="0"/>
              <a:t>    } </a:t>
            </a:r>
          </a:p>
          <a:p>
            <a:r>
              <a:rPr lang="en-HK" sz="1000" dirty="0"/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07441-D266-6F30-C0AB-4D51DE319657}"/>
              </a:ext>
            </a:extLst>
          </p:cNvPr>
          <p:cNvSpPr txBox="1"/>
          <p:nvPr/>
        </p:nvSpPr>
        <p:spPr>
          <a:xfrm>
            <a:off x="1126291" y="4953520"/>
            <a:ext cx="4124450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if (data[0].age &gt; 30) </a:t>
            </a:r>
            <a:r>
              <a:rPr lang="en-HK" sz="1000" dirty="0" err="1"/>
              <a:t>output.append</a:t>
            </a:r>
            <a:r>
              <a:rPr lang="en-HK" sz="1000" dirty="0"/>
              <a:t>(data[0].name); </a:t>
            </a:r>
          </a:p>
          <a:p>
            <a:r>
              <a:rPr lang="en-HK" sz="1000" dirty="0"/>
              <a:t>if (data[1].age &gt; 30) </a:t>
            </a:r>
            <a:r>
              <a:rPr lang="en-HK" sz="1000" dirty="0" err="1"/>
              <a:t>output.append</a:t>
            </a:r>
            <a:r>
              <a:rPr lang="en-HK" sz="1000" dirty="0"/>
              <a:t>(data[1].name); </a:t>
            </a:r>
          </a:p>
          <a:p>
            <a:r>
              <a:rPr lang="en-HK" sz="1000" dirty="0"/>
              <a:t>if (data[2].age &gt; 30) </a:t>
            </a:r>
            <a:r>
              <a:rPr lang="en-HK" sz="1000" dirty="0" err="1"/>
              <a:t>output.append</a:t>
            </a:r>
            <a:r>
              <a:rPr lang="en-HK" sz="1000" dirty="0"/>
              <a:t>(data[2].name); </a:t>
            </a:r>
          </a:p>
          <a:p>
            <a:r>
              <a:rPr lang="en-HK" sz="1000" dirty="0"/>
              <a:t>if (data[3].age &gt; 30) </a:t>
            </a:r>
            <a:r>
              <a:rPr lang="en-HK" sz="1000" dirty="0" err="1"/>
              <a:t>output.append</a:t>
            </a:r>
            <a:r>
              <a:rPr lang="en-HK" sz="1000" dirty="0"/>
              <a:t>(data[3].name);</a:t>
            </a:r>
          </a:p>
        </p:txBody>
      </p:sp>
    </p:spTree>
    <p:extLst>
      <p:ext uri="{BB962C8B-B14F-4D97-AF65-F5344CB8AC3E}">
        <p14:creationId xmlns:p14="http://schemas.microsoft.com/office/powerpoint/2010/main" val="24944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6E216-2171-596F-0C37-181442B62B1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>
                <a:solidFill>
                  <a:srgbClr val="C40C67"/>
                </a:solidFill>
              </a:rPr>
              <a:t>Compact binary representation</a:t>
            </a:r>
            <a:r>
              <a:rPr lang="en-HK" dirty="0"/>
              <a:t>: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Columnar, compressed storage for disk-based data; compact, row-based in-memory caching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Optimization across operators (join reordering, predicate pushdown, etc)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Runtime code generation</a:t>
            </a:r>
            <a:endParaRPr lang="en-US" dirty="0"/>
          </a:p>
          <a:p>
            <a:pPr marL="514346" lvl="1" indent="-342900">
              <a:lnSpc>
                <a:spcPct val="120000"/>
              </a:lnSpc>
            </a:pPr>
            <a:r>
              <a:rPr lang="en-US" dirty="0">
                <a:solidFill>
                  <a:srgbClr val="C40C67"/>
                </a:solidFill>
              </a:rPr>
              <a:t>Ease of use</a:t>
            </a:r>
            <a:r>
              <a:rPr lang="en-US" dirty="0"/>
              <a:t>:	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High-level, SQL-like interface for data interaction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Simplified compared to complex RDD transformations.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>
                <a:solidFill>
                  <a:srgbClr val="C40C67"/>
                </a:solidFill>
              </a:rPr>
              <a:t>Integrated with the rest of Spark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Integration with Spark’s ecosystem (Spark SQL, </a:t>
            </a:r>
            <a:r>
              <a:rPr lang="en-US" dirty="0" err="1"/>
              <a:t>MLlib</a:t>
            </a:r>
            <a:r>
              <a:rPr lang="en-US" dirty="0"/>
              <a:t>, </a:t>
            </a:r>
            <a:r>
              <a:rPr lang="en-US" dirty="0" err="1"/>
              <a:t>GraphX</a:t>
            </a:r>
            <a:r>
              <a:rPr lang="en-US" dirty="0"/>
              <a:t>)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ML library takes DataFrames as input/output</a:t>
            </a:r>
            <a:endParaRPr lang="en-US" dirty="0"/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Easily convert RDDs ↔ DataFrames</a:t>
            </a:r>
            <a:endParaRPr lang="en-US" dirty="0"/>
          </a:p>
          <a:p>
            <a:pPr marL="514346" lvl="1" indent="-342900">
              <a:lnSpc>
                <a:spcPct val="120000"/>
              </a:lnSpc>
            </a:pPr>
            <a:r>
              <a:rPr lang="en-US" dirty="0">
                <a:solidFill>
                  <a:srgbClr val="C40C67"/>
                </a:solidFill>
              </a:rPr>
              <a:t>Interoperability: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Easily convert to/from other data formats (e.g. Pandas DataFrames, CSV, JSON, Parquet)</a:t>
            </a:r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D6F79-C49D-63D5-FE0C-617E3B7D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DataFrame over RDDs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05910-64B2-A61B-F06D-2A2DC3976ED3}"/>
              </a:ext>
            </a:extLst>
          </p:cNvPr>
          <p:cNvSpPr txBox="1"/>
          <p:nvPr/>
        </p:nvSpPr>
        <p:spPr>
          <a:xfrm>
            <a:off x="3703729" y="2694179"/>
            <a:ext cx="2588916" cy="400110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r>
              <a:rPr lang="en-HK" dirty="0"/>
              <a:t>Rearranges the order of join operations in a query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8852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90429D-2299-0D77-44EB-C781071F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Map Reduce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566A12-023D-4CFD-8B33-95D8FDF7BB9D}"/>
              </a:ext>
            </a:extLst>
          </p:cNvPr>
          <p:cNvGraphicFramePr>
            <a:graphicFrameLocks noGrp="1"/>
          </p:cNvGraphicFramePr>
          <p:nvPr/>
        </p:nvGraphicFramePr>
        <p:xfrm>
          <a:off x="367681" y="1689231"/>
          <a:ext cx="1903183" cy="1600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1, repeat: 1, repeat: 1,</a:t>
                      </a:r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don’t: 1, don’t: 1, know: 1, why: 1, know: 1, why: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0F5F15-4BED-26A6-44AC-CBA1C68D321F}"/>
              </a:ext>
            </a:extLst>
          </p:cNvPr>
          <p:cNvGraphicFramePr>
            <a:graphicFrameLocks noGrp="1"/>
          </p:cNvGraphicFramePr>
          <p:nvPr/>
        </p:nvGraphicFramePr>
        <p:xfrm>
          <a:off x="367682" y="3423769"/>
          <a:ext cx="1903183" cy="176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simply: 1, know: 1, that: 1, </a:t>
                      </a:r>
                      <a:b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I: 1, I: 1, am: 1, am: 1, inclined: 1, to: 1, say: 1, to: 1, say: 1, a: 1, lot: 1, a: 1, lot: 1, this: 1, way: 1, this: 1, way: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352C90-9433-2EF6-0A81-CBA4D1FD81E7}"/>
              </a:ext>
            </a:extLst>
          </p:cNvPr>
          <p:cNvGraphicFramePr>
            <a:graphicFrameLocks noGrp="1"/>
          </p:cNvGraphicFramePr>
          <p:nvPr/>
        </p:nvGraphicFramePr>
        <p:xfrm>
          <a:off x="367681" y="5325947"/>
          <a:ext cx="1903183" cy="929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44883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 often: 1, repeat: 1, repeat: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324F25-75D9-3362-8E78-14C06D8CE86C}"/>
              </a:ext>
            </a:extLst>
          </p:cNvPr>
          <p:cNvGraphicFramePr>
            <a:graphicFrameLocks noGrp="1"/>
          </p:cNvGraphicFramePr>
          <p:nvPr/>
        </p:nvGraphicFramePr>
        <p:xfrm>
          <a:off x="2570657" y="1689231"/>
          <a:ext cx="2397268" cy="4556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7268">
                  <a:extLst>
                    <a:ext uri="{9D8B030D-6E8A-4147-A177-3AD203B41FA5}">
                      <a16:colId xmlns:a16="http://schemas.microsoft.com/office/drawing/2014/main" val="2717419749"/>
                    </a:ext>
                  </a:extLst>
                </a:gridCol>
              </a:tblGrid>
              <a:tr h="16938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68643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74719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don’t: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589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[1,1,1,1,1,1,1,1,1]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21079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inclined: 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837469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know: [1,1,1]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90484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lot: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37993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myself: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1410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[1,1,1,1]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1708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repeat: [1,1,1,1,1,1,1,1]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9572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say: [1,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1923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simply: 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03720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that: 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9433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20697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151601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way: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26560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why: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2094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1A9EA7B-2812-E217-6FC5-A797126B3FC2}"/>
              </a:ext>
            </a:extLst>
          </p:cNvPr>
          <p:cNvGraphicFramePr>
            <a:graphicFrameLocks noGrp="1"/>
          </p:cNvGraphicFramePr>
          <p:nvPr/>
        </p:nvGraphicFramePr>
        <p:xfrm>
          <a:off x="5457580" y="1571348"/>
          <a:ext cx="1244878" cy="16116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878">
                  <a:extLst>
                    <a:ext uri="{9D8B030D-6E8A-4147-A177-3AD203B41FA5}">
                      <a16:colId xmlns:a16="http://schemas.microsoft.com/office/drawing/2014/main" val="135681369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0452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61509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don’t: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2451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92560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inclined: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09921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know: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9018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3C8CA7-C7F6-3A47-CE81-A5B4255372A0}"/>
              </a:ext>
            </a:extLst>
          </p:cNvPr>
          <p:cNvGraphicFramePr>
            <a:graphicFrameLocks noGrp="1"/>
          </p:cNvGraphicFramePr>
          <p:nvPr/>
        </p:nvGraphicFramePr>
        <p:xfrm>
          <a:off x="5457580" y="3383979"/>
          <a:ext cx="1244878" cy="16116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878">
                  <a:extLst>
                    <a:ext uri="{9D8B030D-6E8A-4147-A177-3AD203B41FA5}">
                      <a16:colId xmlns:a16="http://schemas.microsoft.com/office/drawing/2014/main" val="2930242707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42963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myself: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75841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50517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repeat: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697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59627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simply: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02036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28AE6B-951E-2E3A-2FC3-47FBEC314AA5}"/>
              </a:ext>
            </a:extLst>
          </p:cNvPr>
          <p:cNvGraphicFramePr>
            <a:graphicFrameLocks noGrp="1"/>
          </p:cNvGraphicFramePr>
          <p:nvPr/>
        </p:nvGraphicFramePr>
        <p:xfrm>
          <a:off x="5457580" y="5196610"/>
          <a:ext cx="1244878" cy="13430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878">
                  <a:extLst>
                    <a:ext uri="{9D8B030D-6E8A-4147-A177-3AD203B41FA5}">
                      <a16:colId xmlns:a16="http://schemas.microsoft.com/office/drawing/2014/main" val="3530297332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20869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9789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0091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16867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4351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04116B-48F8-9355-1E07-C0787CF73E01}"/>
              </a:ext>
            </a:extLst>
          </p:cNvPr>
          <p:cNvGraphicFramePr>
            <a:graphicFrameLocks noGrp="1"/>
          </p:cNvGraphicFramePr>
          <p:nvPr/>
        </p:nvGraphicFramePr>
        <p:xfrm>
          <a:off x="7485068" y="1689231"/>
          <a:ext cx="1339146" cy="45663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9146">
                  <a:extLst>
                    <a:ext uri="{9D8B030D-6E8A-4147-A177-3AD203B41FA5}">
                      <a16:colId xmlns:a16="http://schemas.microsoft.com/office/drawing/2014/main" val="3527979127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72671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061009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don’t: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089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514149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inclined: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077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know: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4853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995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myself: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6049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37659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repeat: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5747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730944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simply: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7774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22962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59873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89930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52131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0311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1D7866-85EC-1673-650C-DCF0DBC95A45}"/>
              </a:ext>
            </a:extLst>
          </p:cNvPr>
          <p:cNvCxnSpPr>
            <a:cxnSpLocks/>
          </p:cNvCxnSpPr>
          <p:nvPr/>
        </p:nvCxnSpPr>
        <p:spPr>
          <a:xfrm>
            <a:off x="6702458" y="2365066"/>
            <a:ext cx="782610" cy="433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B06974-8FD4-B303-2D72-A60B8AA6F76D}"/>
              </a:ext>
            </a:extLst>
          </p:cNvPr>
          <p:cNvCxnSpPr>
            <a:cxnSpLocks/>
          </p:cNvCxnSpPr>
          <p:nvPr/>
        </p:nvCxnSpPr>
        <p:spPr>
          <a:xfrm>
            <a:off x="6702458" y="4149189"/>
            <a:ext cx="7826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434F6C-EE63-797B-ABD3-92AC84F0E659}"/>
              </a:ext>
            </a:extLst>
          </p:cNvPr>
          <p:cNvCxnSpPr>
            <a:cxnSpLocks/>
          </p:cNvCxnSpPr>
          <p:nvPr/>
        </p:nvCxnSpPr>
        <p:spPr>
          <a:xfrm flipV="1">
            <a:off x="6702458" y="5191609"/>
            <a:ext cx="782610" cy="676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FF47B9-509A-99B3-5E8A-0E206E16A402}"/>
              </a:ext>
            </a:extLst>
          </p:cNvPr>
          <p:cNvCxnSpPr/>
          <p:nvPr/>
        </p:nvCxnSpPr>
        <p:spPr>
          <a:xfrm>
            <a:off x="2270864" y="2591505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7A0E5D-C726-D1BD-3FB3-45A5FE3999F7}"/>
              </a:ext>
            </a:extLst>
          </p:cNvPr>
          <p:cNvCxnSpPr/>
          <p:nvPr/>
        </p:nvCxnSpPr>
        <p:spPr>
          <a:xfrm>
            <a:off x="2270864" y="4261620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AAB57E-3E5A-031C-2FBB-750ADA0E436A}"/>
              </a:ext>
            </a:extLst>
          </p:cNvPr>
          <p:cNvCxnSpPr/>
          <p:nvPr/>
        </p:nvCxnSpPr>
        <p:spPr>
          <a:xfrm>
            <a:off x="2278426" y="5732202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783CA50-4236-D787-D448-D8C60219C526}"/>
              </a:ext>
            </a:extLst>
          </p:cNvPr>
          <p:cNvCxnSpPr>
            <a:cxnSpLocks/>
          </p:cNvCxnSpPr>
          <p:nvPr/>
        </p:nvCxnSpPr>
        <p:spPr>
          <a:xfrm>
            <a:off x="4967925" y="2498808"/>
            <a:ext cx="4896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9D79F6-FD02-B1ED-BCE1-1BC89DA4891C}"/>
              </a:ext>
            </a:extLst>
          </p:cNvPr>
          <p:cNvCxnSpPr>
            <a:cxnSpLocks/>
          </p:cNvCxnSpPr>
          <p:nvPr/>
        </p:nvCxnSpPr>
        <p:spPr>
          <a:xfrm>
            <a:off x="4967925" y="4263896"/>
            <a:ext cx="4896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B37AD1-0B76-546C-EA0B-1FB377EDFD23}"/>
              </a:ext>
            </a:extLst>
          </p:cNvPr>
          <p:cNvCxnSpPr>
            <a:cxnSpLocks/>
          </p:cNvCxnSpPr>
          <p:nvPr/>
        </p:nvCxnSpPr>
        <p:spPr>
          <a:xfrm>
            <a:off x="4967925" y="5743905"/>
            <a:ext cx="4896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7C01374-6DE1-BDC9-6FF2-EBB29A819D65}"/>
              </a:ext>
            </a:extLst>
          </p:cNvPr>
          <p:cNvSpPr/>
          <p:nvPr/>
        </p:nvSpPr>
        <p:spPr>
          <a:xfrm>
            <a:off x="2563095" y="1710169"/>
            <a:ext cx="2404830" cy="1579260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B677E4-C287-D109-56BF-036A6BF45E5C}"/>
              </a:ext>
            </a:extLst>
          </p:cNvPr>
          <p:cNvSpPr/>
          <p:nvPr/>
        </p:nvSpPr>
        <p:spPr>
          <a:xfrm>
            <a:off x="2570657" y="3287447"/>
            <a:ext cx="2389706" cy="1607879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DE788D-2685-FB33-A5E2-1E5D4D711A42}"/>
              </a:ext>
            </a:extLst>
          </p:cNvPr>
          <p:cNvSpPr/>
          <p:nvPr/>
        </p:nvSpPr>
        <p:spPr>
          <a:xfrm>
            <a:off x="2578219" y="4895326"/>
            <a:ext cx="2382144" cy="1360257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F15B9C-4C88-A650-D403-6E4B5CE23EEA}"/>
              </a:ext>
            </a:extLst>
          </p:cNvPr>
          <p:cNvSpPr txBox="1"/>
          <p:nvPr/>
        </p:nvSpPr>
        <p:spPr>
          <a:xfrm>
            <a:off x="5589124" y="1335825"/>
            <a:ext cx="8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Reducer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523D04-C75A-1DB1-012C-E8345AD83021}"/>
              </a:ext>
            </a:extLst>
          </p:cNvPr>
          <p:cNvSpPr txBox="1"/>
          <p:nvPr/>
        </p:nvSpPr>
        <p:spPr>
          <a:xfrm>
            <a:off x="5589124" y="3171266"/>
            <a:ext cx="8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Reducer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A4DA33-7980-3BB3-2FCD-C9FD2876EDB3}"/>
              </a:ext>
            </a:extLst>
          </p:cNvPr>
          <p:cNvSpPr txBox="1"/>
          <p:nvPr/>
        </p:nvSpPr>
        <p:spPr>
          <a:xfrm>
            <a:off x="5631632" y="4980503"/>
            <a:ext cx="8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Reducer 3</a:t>
            </a:r>
          </a:p>
        </p:txBody>
      </p:sp>
    </p:spTree>
    <p:extLst>
      <p:ext uri="{BB962C8B-B14F-4D97-AF65-F5344CB8AC3E}">
        <p14:creationId xmlns:p14="http://schemas.microsoft.com/office/powerpoint/2010/main" val="12204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71105B-AF7B-2699-6F6B-FB7B6758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4B0BB-48D0-34E5-CA8E-F8B6EE86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272" y="1848143"/>
            <a:ext cx="7269856" cy="41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0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34D79-8FE4-AE89-3053-417195D7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C71F13-115F-75B5-2F05-BA55814D05D0}"/>
              </a:ext>
            </a:extLst>
          </p:cNvPr>
          <p:cNvGrpSpPr/>
          <p:nvPr/>
        </p:nvGrpSpPr>
        <p:grpSpPr>
          <a:xfrm>
            <a:off x="658644" y="3375488"/>
            <a:ext cx="3322782" cy="1104386"/>
            <a:chOff x="2809552" y="1874831"/>
            <a:chExt cx="2359461" cy="7842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18B40-D89A-E830-6968-C04BD153324C}"/>
                </a:ext>
              </a:extLst>
            </p:cNvPr>
            <p:cNvSpPr/>
            <p:nvPr/>
          </p:nvSpPr>
          <p:spPr>
            <a:xfrm>
              <a:off x="4049526" y="2068960"/>
              <a:ext cx="1119487" cy="59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7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SQL</a:t>
              </a:r>
              <a:endPara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 descr="sparklogo_500px.png">
              <a:extLst>
                <a:ext uri="{FF2B5EF4-FFF2-40B4-BE49-F238E27FC236}">
                  <a16:creationId xmlns:a16="http://schemas.microsoft.com/office/drawing/2014/main" id="{E6F60713-9922-AFA6-11DA-B180032FC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552" y="1874831"/>
              <a:ext cx="1366483" cy="75022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872489-4C5F-7657-667C-AB9B91F2C5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7381" y="2642973"/>
            <a:ext cx="1219212" cy="1126979"/>
          </a:xfrm>
          <a:prstGeom prst="rect">
            <a:avLst/>
          </a:prstGeom>
        </p:spPr>
      </p:pic>
      <p:sp>
        <p:nvSpPr>
          <p:cNvPr id="3" name="Subtitle 17">
            <a:extLst>
              <a:ext uri="{FF2B5EF4-FFF2-40B4-BE49-F238E27FC236}">
                <a16:creationId xmlns:a16="http://schemas.microsoft.com/office/drawing/2014/main" id="{B84AF2A4-27A6-0A7E-480B-CAB22B078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118" y="3293945"/>
            <a:ext cx="4212434" cy="952014"/>
          </a:xfrm>
        </p:spPr>
        <p:txBody>
          <a:bodyPr>
            <a:noAutofit/>
          </a:bodyPr>
          <a:lstStyle/>
          <a:p>
            <a:r>
              <a:rPr lang="en-HK" sz="2800" dirty="0"/>
              <a:t>DataFrame operations with examples</a:t>
            </a:r>
          </a:p>
        </p:txBody>
      </p:sp>
    </p:spTree>
    <p:extLst>
      <p:ext uri="{BB962C8B-B14F-4D97-AF65-F5344CB8AC3E}">
        <p14:creationId xmlns:p14="http://schemas.microsoft.com/office/powerpoint/2010/main" val="3476289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2E3116-BD2C-E099-B7EA-67232F65E3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Allow to perform relational operations on DataFrame using a Domain Specify Language (DSL) similar to R data frames and Python Pandas.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Support all common relational operators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Projection: (select)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Filter (where)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Join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Aggregation (</a:t>
            </a:r>
            <a:r>
              <a:rPr lang="en-US" dirty="0" err="1"/>
              <a:t>groupBy</a:t>
            </a:r>
            <a:r>
              <a:rPr lang="en-US" dirty="0"/>
              <a:t>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These operators take expression objects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For example: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Operators build up an abstract syntax tree (AST), which is then optimized by Catalyst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D4718C-9425-E629-2F69-10862135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16BC0-0C9A-E18E-E5B6-BDB9A4B34DC6}"/>
              </a:ext>
            </a:extLst>
          </p:cNvPr>
          <p:cNvSpPr txBox="1"/>
          <p:nvPr/>
        </p:nvSpPr>
        <p:spPr>
          <a:xfrm>
            <a:off x="4214140" y="3700291"/>
            <a:ext cx="3375380" cy="246221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r>
              <a:rPr lang="en-HK" dirty="0"/>
              <a:t>Expressions describe operations without executing them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C0009-7B26-6C73-1C50-E7F7C5A58856}"/>
              </a:ext>
            </a:extLst>
          </p:cNvPr>
          <p:cNvSpPr txBox="1"/>
          <p:nvPr/>
        </p:nvSpPr>
        <p:spPr>
          <a:xfrm>
            <a:off x="1088136" y="4418874"/>
            <a:ext cx="5367528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dirty="0" err="1"/>
              <a:t>employees.join</a:t>
            </a:r>
            <a:r>
              <a:rPr lang="en-HK" dirty="0"/>
              <a:t>(dept, </a:t>
            </a:r>
            <a:r>
              <a:rPr lang="en-HK" dirty="0" err="1"/>
              <a:t>employees.deptId</a:t>
            </a:r>
            <a:r>
              <a:rPr lang="en-HK" dirty="0"/>
              <a:t> == </a:t>
            </a:r>
            <a:r>
              <a:rPr lang="en-HK" dirty="0" err="1"/>
              <a:t>dept.id</a:t>
            </a:r>
            <a:r>
              <a:rPr lang="en-HK" dirty="0"/>
              <a:t>) # Join condition .where(</a:t>
            </a:r>
            <a:r>
              <a:rPr lang="en-HK" dirty="0" err="1"/>
              <a:t>employees.gender</a:t>
            </a:r>
            <a:r>
              <a:rPr lang="en-HK" dirty="0"/>
              <a:t> == "female") # Filter condition .</a:t>
            </a:r>
            <a:r>
              <a:rPr lang="en-HK" dirty="0" err="1"/>
              <a:t>groupBy</a:t>
            </a:r>
            <a:r>
              <a:rPr lang="en-HK" dirty="0"/>
              <a:t>(</a:t>
            </a:r>
            <a:r>
              <a:rPr lang="en-HK" dirty="0" err="1"/>
              <a:t>dept.id</a:t>
            </a:r>
            <a:r>
              <a:rPr lang="en-HK" dirty="0"/>
              <a:t>, </a:t>
            </a:r>
            <a:r>
              <a:rPr lang="en-HK" dirty="0" err="1"/>
              <a:t>dept.name</a:t>
            </a:r>
            <a:r>
              <a:rPr lang="en-HK" dirty="0"/>
              <a:t>) # Group by .</a:t>
            </a:r>
            <a:r>
              <a:rPr lang="en-HK" dirty="0" err="1"/>
              <a:t>agg</a:t>
            </a:r>
            <a:r>
              <a:rPr lang="en-HK" dirty="0"/>
              <a:t>(count("name").alias("</a:t>
            </a:r>
            <a:r>
              <a:rPr lang="en-HK" dirty="0" err="1"/>
              <a:t>employee_count</a:t>
            </a:r>
            <a:r>
              <a:rPr lang="en-HK" dirty="0"/>
              <a:t>"))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44308-5FC2-13A7-1243-4EB886E5B7A3}"/>
              </a:ext>
            </a:extLst>
          </p:cNvPr>
          <p:cNvSpPr txBox="1"/>
          <p:nvPr/>
        </p:nvSpPr>
        <p:spPr>
          <a:xfrm>
            <a:off x="5187214" y="5048132"/>
            <a:ext cx="3375380" cy="553998"/>
          </a:xfrm>
          <a:prstGeom prst="rect">
            <a:avLst/>
          </a:prstGeom>
          <a:solidFill>
            <a:srgbClr val="C40C6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  <a:lvl2pPr marL="171450" lvl="1" indent="-17145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</a:lstStyle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employees is a DataFrame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 err="1"/>
              <a:t>employees.deptId</a:t>
            </a:r>
            <a:r>
              <a:rPr lang="en-HK" dirty="0"/>
              <a:t> is the expression represent the </a:t>
            </a:r>
            <a:r>
              <a:rPr lang="en-HK" dirty="0" err="1"/>
              <a:t>deptId</a:t>
            </a:r>
            <a:r>
              <a:rPr lang="en-HK" dirty="0"/>
              <a:t> column</a:t>
            </a:r>
          </a:p>
        </p:txBody>
      </p:sp>
    </p:spTree>
    <p:extLst>
      <p:ext uri="{BB962C8B-B14F-4D97-AF65-F5344CB8AC3E}">
        <p14:creationId xmlns:p14="http://schemas.microsoft.com/office/powerpoint/2010/main" val="7394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3EB2D-72AC-7D7B-19B8-2367E3FFF76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lang="en-US" sz="1400" dirty="0">
              <a:solidFill>
                <a:srgbClr val="000000"/>
              </a:solidFill>
              <a:latin typeface="Segoe UI 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lang="en-US" sz="1400" dirty="0">
              <a:solidFill>
                <a:srgbClr val="000000"/>
              </a:solidFill>
              <a:latin typeface="Segoe UI 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lang="en-US" sz="1400" dirty="0">
              <a:solidFill>
                <a:srgbClr val="000000"/>
              </a:solidFill>
              <a:latin typeface="Segoe UI 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Operators build up an abstract syntax tree (AST), which is then optimized by Catalyst</a:t>
            </a: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lang="en-US" sz="1400" dirty="0">
              <a:solidFill>
                <a:srgbClr val="000000"/>
              </a:solidFill>
              <a:latin typeface="Segoe UI 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lang="en-US" sz="1400" dirty="0">
              <a:solidFill>
                <a:srgbClr val="000000"/>
              </a:solidFill>
              <a:latin typeface="Segoe UI 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lang="en-US" sz="1400" dirty="0">
              <a:solidFill>
                <a:srgbClr val="000000"/>
              </a:solidFill>
              <a:latin typeface="Segoe UI 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marR="0" lvl="1" indent="-34290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lang="en-US" sz="1400" dirty="0">
              <a:solidFill>
                <a:srgbClr val="000000"/>
              </a:solidFill>
              <a:latin typeface="Segoe UI "/>
            </a:endParaRP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  <a:buClr>
                <a:srgbClr val="C40C67"/>
              </a:buClr>
              <a:defRPr/>
            </a:pPr>
            <a:r>
              <a:rPr lang="en-HK" dirty="0"/>
              <a:t>This structure helps Spark understand the operations to perform, their order, and how to optimize the execution plan for the query.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1857E6-5EAF-4115-FEB5-F8B376D4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EA08C-C52C-73D3-E34D-AA2122B7D8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339" y="3214260"/>
            <a:ext cx="4050413" cy="2244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2DE50-B5A8-F50C-E282-D2B0F7E63B2F}"/>
              </a:ext>
            </a:extLst>
          </p:cNvPr>
          <p:cNvSpPr txBox="1"/>
          <p:nvPr/>
        </p:nvSpPr>
        <p:spPr>
          <a:xfrm>
            <a:off x="593292" y="1794546"/>
            <a:ext cx="5367528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dirty="0" err="1"/>
              <a:t>employees.join</a:t>
            </a:r>
            <a:r>
              <a:rPr lang="en-HK" dirty="0"/>
              <a:t>(dept, </a:t>
            </a:r>
            <a:r>
              <a:rPr lang="en-HK" dirty="0" err="1"/>
              <a:t>employees.deptId</a:t>
            </a:r>
            <a:r>
              <a:rPr lang="en-HK" dirty="0"/>
              <a:t> == </a:t>
            </a:r>
            <a:r>
              <a:rPr lang="en-HK" dirty="0" err="1"/>
              <a:t>dept.id</a:t>
            </a:r>
            <a:r>
              <a:rPr lang="en-HK" dirty="0"/>
              <a:t>) # Join condition .where(</a:t>
            </a:r>
            <a:r>
              <a:rPr lang="en-HK" dirty="0" err="1"/>
              <a:t>employees.gender</a:t>
            </a:r>
            <a:r>
              <a:rPr lang="en-HK" dirty="0"/>
              <a:t> == "female") # Filter condition .</a:t>
            </a:r>
            <a:r>
              <a:rPr lang="en-HK" dirty="0" err="1"/>
              <a:t>groupBy</a:t>
            </a:r>
            <a:r>
              <a:rPr lang="en-HK" dirty="0"/>
              <a:t>(</a:t>
            </a:r>
            <a:r>
              <a:rPr lang="en-HK" dirty="0" err="1"/>
              <a:t>dept.id</a:t>
            </a:r>
            <a:r>
              <a:rPr lang="en-HK" dirty="0"/>
              <a:t>, </a:t>
            </a:r>
            <a:r>
              <a:rPr lang="en-HK" dirty="0" err="1"/>
              <a:t>dept.name</a:t>
            </a:r>
            <a:r>
              <a:rPr lang="en-HK" dirty="0"/>
              <a:t>) # Group by .</a:t>
            </a:r>
            <a:r>
              <a:rPr lang="en-HK" dirty="0" err="1"/>
              <a:t>agg</a:t>
            </a:r>
            <a:r>
              <a:rPr lang="en-HK" dirty="0"/>
              <a:t>(count("name").alias("</a:t>
            </a:r>
            <a:r>
              <a:rPr lang="en-HK" dirty="0" err="1"/>
              <a:t>employee_count</a:t>
            </a:r>
            <a:r>
              <a:rPr lang="en-HK" dirty="0"/>
              <a:t>"))</a:t>
            </a:r>
          </a:p>
        </p:txBody>
      </p:sp>
    </p:spTree>
    <p:extLst>
      <p:ext uri="{BB962C8B-B14F-4D97-AF65-F5344CB8AC3E}">
        <p14:creationId xmlns:p14="http://schemas.microsoft.com/office/powerpoint/2010/main" val="3134402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E898F-1837-8A73-2FDD-AF1585FDB93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We can create DataFrame by reading a .csv file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599E7-2771-7B7E-55F6-93C8613E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34DDB-71BD-27E0-AE5D-A5F533EF7C9A}"/>
              </a:ext>
            </a:extLst>
          </p:cNvPr>
          <p:cNvSpPr txBox="1"/>
          <p:nvPr/>
        </p:nvSpPr>
        <p:spPr>
          <a:xfrm>
            <a:off x="5495820" y="994259"/>
            <a:ext cx="3629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id,name,category,quantity,price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1,iPhone,Electronics,10,899.99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2,Macbook,Electronics,5,1299.99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3,iPad,Electronics,15,499.99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A1400-6260-2D1A-80DF-B3EF04485744}"/>
              </a:ext>
            </a:extLst>
          </p:cNvPr>
          <p:cNvSpPr txBox="1"/>
          <p:nvPr/>
        </p:nvSpPr>
        <p:spPr>
          <a:xfrm>
            <a:off x="989748" y="2199882"/>
            <a:ext cx="5923116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from </a:t>
            </a:r>
            <a:r>
              <a:rPr lang="en-HK" sz="1000" dirty="0" err="1"/>
              <a:t>pyspark.sql</a:t>
            </a:r>
            <a:r>
              <a:rPr lang="en-HK" sz="1000" dirty="0"/>
              <a:t> import </a:t>
            </a:r>
            <a:r>
              <a:rPr lang="en-HK" sz="1000" dirty="0" err="1"/>
              <a:t>SparkSession</a:t>
            </a:r>
            <a:endParaRPr lang="en-HK" sz="1000" dirty="0"/>
          </a:p>
          <a:p>
            <a:r>
              <a:rPr lang="en-HK" sz="1000" dirty="0"/>
              <a:t>spark = </a:t>
            </a:r>
            <a:r>
              <a:rPr lang="en-HK" sz="1000" dirty="0" err="1"/>
              <a:t>SparkSession.builder.appName</a:t>
            </a:r>
            <a:r>
              <a:rPr lang="en-HK" sz="1000" dirty="0"/>
              <a:t>("Create-DataFrame").</a:t>
            </a:r>
            <a:r>
              <a:rPr lang="en-HK" sz="1000" dirty="0" err="1"/>
              <a:t>getOrCreate</a:t>
            </a:r>
            <a:r>
              <a:rPr lang="en-HK" sz="1000" dirty="0"/>
              <a:t>()</a:t>
            </a:r>
          </a:p>
          <a:p>
            <a:r>
              <a:rPr lang="en-HK" sz="1000" dirty="0" err="1"/>
              <a:t>csv_file_path</a:t>
            </a:r>
            <a:r>
              <a:rPr lang="en-HK" sz="1000" dirty="0"/>
              <a:t> = "./data/</a:t>
            </a:r>
            <a:r>
              <a:rPr lang="en-HK" sz="1000" dirty="0" err="1"/>
              <a:t>products.csv</a:t>
            </a:r>
            <a:r>
              <a:rPr lang="en-HK" sz="1000" dirty="0"/>
              <a:t>"</a:t>
            </a:r>
          </a:p>
          <a:p>
            <a:r>
              <a:rPr lang="en-HK" sz="1000" dirty="0" err="1"/>
              <a:t>df</a:t>
            </a:r>
            <a:r>
              <a:rPr lang="en-HK" sz="1000" dirty="0"/>
              <a:t> = </a:t>
            </a:r>
            <a:r>
              <a:rPr lang="en-HK" sz="1000" dirty="0" err="1"/>
              <a:t>spark.read.csv</a:t>
            </a:r>
            <a:r>
              <a:rPr lang="en-HK" sz="1000" dirty="0"/>
              <a:t>(</a:t>
            </a:r>
            <a:r>
              <a:rPr lang="en-HK" sz="1000" dirty="0" err="1"/>
              <a:t>csv_file_path</a:t>
            </a:r>
            <a:r>
              <a:rPr lang="en-HK" sz="1000" dirty="0"/>
              <a:t>, header=True)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6B499-6908-7E2E-7A68-0A455567C59E}"/>
              </a:ext>
            </a:extLst>
          </p:cNvPr>
          <p:cNvSpPr txBox="1"/>
          <p:nvPr/>
        </p:nvSpPr>
        <p:spPr>
          <a:xfrm>
            <a:off x="989748" y="3296333"/>
            <a:ext cx="2823300" cy="534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Display schema of DataFrame</a:t>
            </a:r>
          </a:p>
          <a:p>
            <a:r>
              <a:rPr lang="en-HK" sz="1000" dirty="0" err="1"/>
              <a:t>df.printSchema</a:t>
            </a:r>
            <a:r>
              <a:rPr lang="en-HK" sz="1000" dirty="0"/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BF12C-5726-C6E1-445C-9B221A71C1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858267"/>
            <a:ext cx="3164684" cy="1170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EEB7DE-0EA3-CA1C-0AE0-7E9C17BC3268}"/>
              </a:ext>
            </a:extLst>
          </p:cNvPr>
          <p:cNvSpPr txBox="1"/>
          <p:nvPr/>
        </p:nvSpPr>
        <p:spPr>
          <a:xfrm>
            <a:off x="4234770" y="3304029"/>
            <a:ext cx="2823300" cy="534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Display content of DataFrame</a:t>
            </a:r>
          </a:p>
          <a:p>
            <a:r>
              <a:rPr lang="en-HK" sz="1000" dirty="0" err="1"/>
              <a:t>df.show</a:t>
            </a:r>
            <a:r>
              <a:rPr lang="en-HK" sz="1000" dirty="0"/>
              <a:t>(5)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FB0020-5D7E-3B7E-C840-E2A449910B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4770" y="3946511"/>
            <a:ext cx="4406310" cy="1626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835D86-56FE-7F3B-CD41-9CBCD688F9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086" y="6095978"/>
            <a:ext cx="3164684" cy="2429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04E8A8-AB8F-8BF1-DBFE-36ECCC716E50}"/>
              </a:ext>
            </a:extLst>
          </p:cNvPr>
          <p:cNvSpPr txBox="1"/>
          <p:nvPr/>
        </p:nvSpPr>
        <p:spPr>
          <a:xfrm>
            <a:off x="1070086" y="5434998"/>
            <a:ext cx="2823300" cy="534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Display columns</a:t>
            </a:r>
          </a:p>
          <a:p>
            <a:r>
              <a:rPr lang="en-HK" sz="1000" dirty="0" err="1"/>
              <a:t>df.columns</a:t>
            </a:r>
            <a:endParaRPr lang="en-HK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6B66A-0F72-D367-818E-9EBE4302A6F7}"/>
              </a:ext>
            </a:extLst>
          </p:cNvPr>
          <p:cNvSpPr txBox="1"/>
          <p:nvPr/>
        </p:nvSpPr>
        <p:spPr>
          <a:xfrm>
            <a:off x="989749" y="5032833"/>
            <a:ext cx="3006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 DataFrame, data are stored in </a:t>
            </a:r>
            <a:r>
              <a:rPr lang="en-US" sz="1100" dirty="0">
                <a:solidFill>
                  <a:srgbClr val="C40C67"/>
                </a:solidFill>
              </a:rPr>
              <a:t>column</a:t>
            </a:r>
            <a:r>
              <a:rPr lang="en-US" sz="1100" dirty="0"/>
              <a:t>. We can view the columns using </a:t>
            </a:r>
            <a:r>
              <a:rPr lang="en-US" sz="11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.columns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64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1" grpId="0" animBg="1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CB970-6176-1650-B541-10140A5FA4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Selecting columns: to choose specific columns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3F9F8-201D-06B7-1DD4-A10DFD80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A946F-85A2-E362-86A1-B033408BE514}"/>
              </a:ext>
            </a:extLst>
          </p:cNvPr>
          <p:cNvSpPr txBox="1"/>
          <p:nvPr/>
        </p:nvSpPr>
        <p:spPr>
          <a:xfrm>
            <a:off x="989748" y="2135678"/>
            <a:ext cx="5923116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Select specific columns</a:t>
            </a:r>
          </a:p>
          <a:p>
            <a:r>
              <a:rPr lang="en-HK" sz="1000" dirty="0" err="1"/>
              <a:t>selected_columns</a:t>
            </a:r>
            <a:r>
              <a:rPr lang="en-HK" sz="1000" dirty="0"/>
              <a:t> = </a:t>
            </a:r>
            <a:r>
              <a:rPr lang="en-HK" sz="1000" dirty="0" err="1"/>
              <a:t>df.select</a:t>
            </a:r>
            <a:r>
              <a:rPr lang="en-HK" sz="1000" dirty="0"/>
              <a:t>("id", "name", "price")</a:t>
            </a:r>
          </a:p>
          <a:p>
            <a:r>
              <a:rPr lang="en-HK" sz="1000" dirty="0"/>
              <a:t>print("Selected Columns:")</a:t>
            </a:r>
          </a:p>
          <a:p>
            <a:r>
              <a:rPr lang="en-HK" sz="1000" dirty="0" err="1"/>
              <a:t>selected_columns.show</a:t>
            </a:r>
            <a:r>
              <a:rPr lang="en-HK" sz="1000" dirty="0"/>
              <a:t>(10)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99756-E9CA-3BBB-2F76-E3E05A39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247514"/>
            <a:ext cx="2796322" cy="30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29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817BF-64E5-E9D8-2073-9DDBD25965E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Apply conditions to filter rows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E8AE46-C6FC-B7C4-DB6A-E161044B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BF771-7BB7-08AC-9C70-1E66D006D2DA}"/>
              </a:ext>
            </a:extLst>
          </p:cNvPr>
          <p:cNvSpPr txBox="1"/>
          <p:nvPr/>
        </p:nvSpPr>
        <p:spPr>
          <a:xfrm>
            <a:off x="934884" y="2153410"/>
            <a:ext cx="5923116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Filter rows based on a condition</a:t>
            </a:r>
          </a:p>
          <a:p>
            <a:r>
              <a:rPr lang="en-HK" sz="1000" dirty="0" err="1"/>
              <a:t>filtered_data</a:t>
            </a:r>
            <a:r>
              <a:rPr lang="en-HK" sz="1000" dirty="0"/>
              <a:t> = </a:t>
            </a:r>
            <a:r>
              <a:rPr lang="en-HK" sz="1000" dirty="0" err="1"/>
              <a:t>df.filter</a:t>
            </a:r>
            <a:r>
              <a:rPr lang="en-HK" sz="1000" dirty="0"/>
              <a:t>(</a:t>
            </a:r>
            <a:r>
              <a:rPr lang="en-HK" sz="1000" dirty="0" err="1"/>
              <a:t>df.quantity</a:t>
            </a:r>
            <a:r>
              <a:rPr lang="en-HK" sz="1000" dirty="0"/>
              <a:t> &gt; 20)</a:t>
            </a:r>
          </a:p>
          <a:p>
            <a:r>
              <a:rPr lang="en-HK" sz="1000" dirty="0"/>
              <a:t>print("Filtered Data:", </a:t>
            </a:r>
            <a:r>
              <a:rPr lang="en-HK" sz="1000" dirty="0" err="1"/>
              <a:t>filtered_data.count</a:t>
            </a:r>
            <a:r>
              <a:rPr lang="en-HK" sz="1000" dirty="0"/>
              <a:t>())</a:t>
            </a:r>
          </a:p>
          <a:p>
            <a:r>
              <a:rPr lang="en-HK" sz="1000" dirty="0" err="1"/>
              <a:t>filtered_data.show</a:t>
            </a:r>
            <a:r>
              <a:rPr lang="en-HK" sz="1000" dirty="0"/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97A9E-E292-5148-3B1B-5DAAAD77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884" y="3224718"/>
            <a:ext cx="4066884" cy="30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8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67BCF-BD35-9D63-B00E-5B73F8C923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 err="1"/>
              <a:t>PySpark</a:t>
            </a:r>
            <a:r>
              <a:rPr lang="en-HK" dirty="0"/>
              <a:t> provides many built-in standard </a:t>
            </a:r>
            <a:r>
              <a:rPr lang="en-HK" dirty="0">
                <a:solidFill>
                  <a:srgbClr val="C40C67"/>
                </a:solidFill>
              </a:rPr>
              <a:t>Aggregate</a:t>
            </a:r>
            <a:r>
              <a:rPr lang="en-HK" dirty="0"/>
              <a:t> functions (e.g., sum, mean).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Aggregate functions operate on a group of rows and calculate a single return value for every group. For example, max, min, sum, mean.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2B06B-CE44-A7C9-76BA-D411C865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A32F6-EEDD-5D64-1589-5FF0BFA25C6B}"/>
              </a:ext>
            </a:extLst>
          </p:cNvPr>
          <p:cNvSpPr txBox="1"/>
          <p:nvPr/>
        </p:nvSpPr>
        <p:spPr>
          <a:xfrm>
            <a:off x="953172" y="2829651"/>
            <a:ext cx="6645492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</a:t>
            </a:r>
            <a:r>
              <a:rPr lang="en-HK" sz="1000" dirty="0" err="1"/>
              <a:t>GroupBy</a:t>
            </a:r>
            <a:r>
              <a:rPr lang="en-HK" sz="1000" dirty="0"/>
              <a:t> and Aggregations</a:t>
            </a:r>
          </a:p>
          <a:p>
            <a:r>
              <a:rPr lang="en-HK" sz="1000" dirty="0" err="1"/>
              <a:t>grouped_data</a:t>
            </a:r>
            <a:r>
              <a:rPr lang="en-HK" sz="1000" dirty="0"/>
              <a:t> = </a:t>
            </a:r>
            <a:r>
              <a:rPr lang="en-HK" sz="1000" dirty="0" err="1"/>
              <a:t>df.groupBy</a:t>
            </a:r>
            <a:r>
              <a:rPr lang="en-HK" sz="1000" dirty="0"/>
              <a:t>("category").</a:t>
            </a:r>
            <a:r>
              <a:rPr lang="en-HK" sz="1000" dirty="0" err="1"/>
              <a:t>agg</a:t>
            </a:r>
            <a:r>
              <a:rPr lang="en-HK" sz="1000" dirty="0"/>
              <a:t>({"quantity": "sum", "price": "</a:t>
            </a:r>
            <a:r>
              <a:rPr lang="en-HK" sz="1000" dirty="0" err="1"/>
              <a:t>avg</a:t>
            </a:r>
            <a:r>
              <a:rPr lang="en-HK" sz="1000" dirty="0"/>
              <a:t>"})</a:t>
            </a:r>
          </a:p>
          <a:p>
            <a:r>
              <a:rPr lang="en-HK" sz="1000" dirty="0"/>
              <a:t>print("Grouped and Aggregated Data:")</a:t>
            </a:r>
          </a:p>
          <a:p>
            <a:r>
              <a:rPr lang="en-HK" sz="1000" dirty="0" err="1"/>
              <a:t>grouped_data.show</a:t>
            </a:r>
            <a:r>
              <a:rPr lang="en-HK" sz="1000" dirty="0"/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65C5A-435E-BEB2-F7A2-891D6CADF0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172" y="4032089"/>
            <a:ext cx="4460076" cy="22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D0371-C2D2-9558-899D-86331C9A2EA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We can create a new DataFrame from existing DataFrame using </a:t>
            </a:r>
            <a:r>
              <a:rPr lang="en-US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toDF</a:t>
            </a:r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and display the results using </a:t>
            </a:r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show()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FE39A-0A30-2A25-7056-B4123F84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82B5F-5E47-C4FD-8F8B-290A00A768B2}"/>
              </a:ext>
            </a:extLst>
          </p:cNvPr>
          <p:cNvSpPr txBox="1"/>
          <p:nvPr/>
        </p:nvSpPr>
        <p:spPr>
          <a:xfrm>
            <a:off x="989748" y="2454747"/>
            <a:ext cx="5475060" cy="303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 err="1"/>
              <a:t>df.select</a:t>
            </a:r>
            <a:r>
              <a:rPr lang="en-HK" sz="1000" dirty="0"/>
              <a:t>('name', 'price').</a:t>
            </a:r>
            <a:r>
              <a:rPr lang="en-HK" sz="1000" dirty="0" err="1"/>
              <a:t>toDF</a:t>
            </a:r>
            <a:r>
              <a:rPr lang="en-HK" sz="1000" dirty="0"/>
              <a:t>('</a:t>
            </a:r>
            <a:r>
              <a:rPr lang="en-HK" sz="1000" dirty="0" err="1"/>
              <a:t>pname</a:t>
            </a:r>
            <a:r>
              <a:rPr lang="en-HK" sz="1000" dirty="0"/>
              <a:t>', 'price of product').show(5)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EF50C-D7C3-BB9B-3751-5E8A355A2B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2874085"/>
            <a:ext cx="2997036" cy="21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0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3A735-A68F-1CDC-0253-6F673E297E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Join: Combine multiple DataFrames based on specified columns.</a:t>
            </a:r>
            <a:r>
              <a:rPr lang="en-H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¶</a:t>
            </a:r>
            <a:endParaRPr lang="en-HK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11D236-B82F-10AB-0465-411F97AC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EABE0-ACC6-F24D-52C7-E18CA7DCCE81}"/>
              </a:ext>
            </a:extLst>
          </p:cNvPr>
          <p:cNvSpPr txBox="1"/>
          <p:nvPr/>
        </p:nvSpPr>
        <p:spPr>
          <a:xfrm>
            <a:off x="989748" y="2107275"/>
            <a:ext cx="6645492" cy="1227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Join with another DataFrame</a:t>
            </a:r>
          </a:p>
          <a:p>
            <a:r>
              <a:rPr lang="en-HK" sz="1000" dirty="0"/>
              <a:t>df2 = </a:t>
            </a:r>
            <a:r>
              <a:rPr lang="en-HK" sz="1000" dirty="0" err="1"/>
              <a:t>df.select</a:t>
            </a:r>
            <a:r>
              <a:rPr lang="en-HK" sz="1000" dirty="0"/>
              <a:t>("id", "category").limit(10)</a:t>
            </a:r>
          </a:p>
          <a:p>
            <a:r>
              <a:rPr lang="en-HK" sz="1000" dirty="0" err="1"/>
              <a:t>joined_data</a:t>
            </a:r>
            <a:r>
              <a:rPr lang="en-HK" sz="1000" dirty="0"/>
              <a:t> = </a:t>
            </a:r>
            <a:r>
              <a:rPr lang="en-HK" sz="1000" dirty="0" err="1"/>
              <a:t>df.join</a:t>
            </a:r>
            <a:r>
              <a:rPr lang="en-HK" sz="1000" dirty="0"/>
              <a:t>(df2, "id", "inner")</a:t>
            </a:r>
          </a:p>
          <a:p>
            <a:r>
              <a:rPr lang="en-HK" sz="1000" dirty="0"/>
              <a:t>print("Joined Data:")</a:t>
            </a:r>
          </a:p>
          <a:p>
            <a:r>
              <a:rPr lang="en-HK" sz="1000" dirty="0" err="1"/>
              <a:t>joined_data.show</a:t>
            </a:r>
            <a:r>
              <a:rPr lang="en-HK" sz="1000" dirty="0"/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09A05-B35B-8930-3CDB-D690830C97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523467"/>
            <a:ext cx="5215505" cy="26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B22267-490E-11F5-7171-8C970965ED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Many queries/computations require </a:t>
            </a:r>
            <a:r>
              <a:rPr lang="en-US" dirty="0">
                <a:solidFill>
                  <a:srgbClr val="C40C67"/>
                </a:solidFill>
              </a:rPr>
              <a:t>multiple Map Reduce jobs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2-stage (Mapper and Reducer) computation </a:t>
            </a:r>
            <a:r>
              <a:rPr lang="en-US" dirty="0">
                <a:solidFill>
                  <a:srgbClr val="C40C67"/>
                </a:solidFill>
              </a:rPr>
              <a:t>too rigid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For example, if we want to find the top 2 most visited pages in each category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C7990D-A7E5-975A-FF38-5268E15B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MapReduce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7B16F399-3538-7E6C-3E8A-E73CCB599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682541"/>
              </p:ext>
            </p:extLst>
          </p:nvPr>
        </p:nvGraphicFramePr>
        <p:xfrm>
          <a:off x="616739" y="3282302"/>
          <a:ext cx="4052888" cy="2395037"/>
        </p:xfrm>
        <a:graphic>
          <a:graphicData uri="http://schemas.openxmlformats.org/drawingml/2006/table">
            <a:tbl>
              <a:tblPr/>
              <a:tblGrid>
                <a:gridCol w="100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6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Url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amazon.com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8:00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facebook.com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10:00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twitter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.com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10:05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amazon.com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12:00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Kenneth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espn.com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21:00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03040"/>
                  </a:ext>
                </a:extLst>
              </a:tr>
              <a:tr h="34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Janice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twitter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.com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08:44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57844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9C956C-38B8-FCFD-8AC9-9FE6168FE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35882"/>
              </p:ext>
            </p:extLst>
          </p:nvPr>
        </p:nvGraphicFramePr>
        <p:xfrm>
          <a:off x="4910765" y="3282302"/>
          <a:ext cx="3925697" cy="15856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8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Url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PageRank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amazon.com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Ecommerce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facebook.com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Social Network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twitter.com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facebook.com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espn.com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Sports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MS PGothic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EEAC09-FFD9-1572-6C3C-09628E0C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355" y="2873888"/>
            <a:ext cx="71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40C67"/>
                </a:solidFill>
                <a:latin typeface="+mn-lt"/>
              </a:rPr>
              <a:t>Visits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30BF3-A751-A7A5-C278-0F908A37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84" y="289601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C40C67"/>
                </a:solidFill>
                <a:latin typeface="+mn-lt"/>
              </a:rPr>
              <a:t>UrlInfo</a:t>
            </a:r>
            <a:endParaRPr lang="en-US" dirty="0">
              <a:solidFill>
                <a:srgbClr val="C40C6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6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CDDC1F-4550-7F68-CB2A-E8DB5912F5C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Sort: Arrange rows based on one or more columns.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6A70DD-19C7-4255-BBDC-C8599373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72C3F-E1A6-B558-B2A5-CEB025B90934}"/>
              </a:ext>
            </a:extLst>
          </p:cNvPr>
          <p:cNvSpPr txBox="1"/>
          <p:nvPr/>
        </p:nvSpPr>
        <p:spPr>
          <a:xfrm>
            <a:off x="989748" y="2107275"/>
            <a:ext cx="6645492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Sort by a column</a:t>
            </a:r>
          </a:p>
          <a:p>
            <a:r>
              <a:rPr lang="en-HK" sz="1000" dirty="0" err="1"/>
              <a:t>sorted_data</a:t>
            </a:r>
            <a:r>
              <a:rPr lang="en-HK" sz="1000" dirty="0"/>
              <a:t> = </a:t>
            </a:r>
            <a:r>
              <a:rPr lang="en-HK" sz="1000" dirty="0" err="1"/>
              <a:t>df.orderBy</a:t>
            </a:r>
            <a:r>
              <a:rPr lang="en-HK" sz="1000" dirty="0"/>
              <a:t>("price")</a:t>
            </a:r>
          </a:p>
          <a:p>
            <a:r>
              <a:rPr lang="en-HK" sz="1000" dirty="0"/>
              <a:t>print("Sorted Data:")</a:t>
            </a:r>
          </a:p>
          <a:p>
            <a:r>
              <a:rPr lang="en-HK" sz="1000" dirty="0" err="1"/>
              <a:t>sorted_data.show</a:t>
            </a:r>
            <a:r>
              <a:rPr lang="en-HK" sz="1000" dirty="0"/>
              <a:t>(10)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4DF88-3E9F-4844-08B2-8ACF0069C7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268175"/>
            <a:ext cx="4048417" cy="29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8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A81F-A1F1-84E6-E85D-20A832145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757AFF-69BA-CE2C-C060-C9E68A5A5C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Sort: Arrange rows based on one or more columns.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A0531-E051-B5E4-A167-6005AE08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F1860-0B14-AC54-97EC-685115DFB542}"/>
              </a:ext>
            </a:extLst>
          </p:cNvPr>
          <p:cNvSpPr txBox="1"/>
          <p:nvPr/>
        </p:nvSpPr>
        <p:spPr>
          <a:xfrm>
            <a:off x="989748" y="2107275"/>
            <a:ext cx="6645492" cy="1227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Sort by a column </a:t>
            </a:r>
            <a:r>
              <a:rPr lang="en-HK" sz="1000" dirty="0" err="1"/>
              <a:t>desc</a:t>
            </a:r>
            <a:endParaRPr lang="en-HK" sz="1000" dirty="0"/>
          </a:p>
          <a:p>
            <a:r>
              <a:rPr lang="en-HK" sz="1000" dirty="0"/>
              <a:t>from </a:t>
            </a:r>
            <a:r>
              <a:rPr lang="en-HK" sz="1000" dirty="0" err="1"/>
              <a:t>pyspark.sql.functions</a:t>
            </a:r>
            <a:r>
              <a:rPr lang="en-HK" sz="1000" dirty="0"/>
              <a:t> import col, </a:t>
            </a:r>
            <a:r>
              <a:rPr lang="en-HK" sz="1000" dirty="0" err="1"/>
              <a:t>desc</a:t>
            </a:r>
            <a:endParaRPr lang="en-HK" sz="1000" dirty="0"/>
          </a:p>
          <a:p>
            <a:r>
              <a:rPr lang="en-HK" sz="1000" dirty="0" err="1"/>
              <a:t>sorted_data</a:t>
            </a:r>
            <a:r>
              <a:rPr lang="en-HK" sz="1000" dirty="0"/>
              <a:t> = </a:t>
            </a:r>
            <a:r>
              <a:rPr lang="en-HK" sz="1000" dirty="0" err="1"/>
              <a:t>df.orderBy</a:t>
            </a:r>
            <a:r>
              <a:rPr lang="en-HK" sz="1000" dirty="0"/>
              <a:t>(col("price").</a:t>
            </a:r>
            <a:r>
              <a:rPr lang="en-HK" sz="1000" dirty="0" err="1"/>
              <a:t>desc</a:t>
            </a:r>
            <a:r>
              <a:rPr lang="en-HK" sz="1000" dirty="0"/>
              <a:t>(), col("id").</a:t>
            </a:r>
            <a:r>
              <a:rPr lang="en-HK" sz="1000" dirty="0" err="1"/>
              <a:t>desc</a:t>
            </a:r>
            <a:r>
              <a:rPr lang="en-HK" sz="1000" dirty="0"/>
              <a:t>())</a:t>
            </a:r>
          </a:p>
          <a:p>
            <a:r>
              <a:rPr lang="en-HK" sz="1000" dirty="0"/>
              <a:t>print("Sorted Data Descending:")</a:t>
            </a:r>
          </a:p>
          <a:p>
            <a:r>
              <a:rPr lang="en-HK" sz="1000" dirty="0" err="1"/>
              <a:t>sorted_data.show</a:t>
            </a:r>
            <a:r>
              <a:rPr lang="en-HK" sz="1000" dirty="0"/>
              <a:t>(10)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3E876-2BA4-D4B5-8781-8EBA8E0935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467411"/>
            <a:ext cx="4176612" cy="27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9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04E4EA-4E5E-2BFE-5093-A42EA00A382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Distinct: Get unique rows.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AF5B4D-DB69-89CA-32EA-DCA55D0A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B8042-8198-5E09-6BBB-61015F52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248276"/>
            <a:ext cx="2830131" cy="2329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8ACC35-5CA5-F519-98E7-C173ACFE52E4}"/>
              </a:ext>
            </a:extLst>
          </p:cNvPr>
          <p:cNvSpPr txBox="1"/>
          <p:nvPr/>
        </p:nvSpPr>
        <p:spPr>
          <a:xfrm>
            <a:off x="989748" y="2107275"/>
            <a:ext cx="6645492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Get distinct product category</a:t>
            </a:r>
          </a:p>
          <a:p>
            <a:r>
              <a:rPr lang="en-HK" sz="1000" dirty="0" err="1"/>
              <a:t>distinct_rows</a:t>
            </a:r>
            <a:r>
              <a:rPr lang="en-HK" sz="1000" dirty="0"/>
              <a:t> = </a:t>
            </a:r>
            <a:r>
              <a:rPr lang="en-HK" sz="1000" dirty="0" err="1"/>
              <a:t>df.select</a:t>
            </a:r>
            <a:r>
              <a:rPr lang="en-HK" sz="1000" dirty="0"/>
              <a:t>("category").distinct()</a:t>
            </a:r>
          </a:p>
          <a:p>
            <a:r>
              <a:rPr lang="en-HK" sz="1000" dirty="0"/>
              <a:t>print("Distinct Product Categories:")</a:t>
            </a:r>
          </a:p>
          <a:p>
            <a:r>
              <a:rPr lang="en-HK" sz="1000" dirty="0" err="1"/>
              <a:t>distinct_rows.show</a:t>
            </a:r>
            <a:r>
              <a:rPr lang="en-HK" sz="10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627009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34A4D-3A57-FB51-BC70-D284A1D6E2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Drop: Remove specified columns.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54AEC-D5DE-8B84-1812-E8985680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98533-2672-8870-C30E-5F730AABAF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219111"/>
            <a:ext cx="2779755" cy="3102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EFD6F-6065-4109-1356-7B8F6561C2EA}"/>
              </a:ext>
            </a:extLst>
          </p:cNvPr>
          <p:cNvSpPr txBox="1"/>
          <p:nvPr/>
        </p:nvSpPr>
        <p:spPr>
          <a:xfrm>
            <a:off x="989748" y="2107275"/>
            <a:ext cx="6645492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Drop columns</a:t>
            </a:r>
          </a:p>
          <a:p>
            <a:r>
              <a:rPr lang="en-HK" sz="1000" dirty="0" err="1"/>
              <a:t>dropped_columns</a:t>
            </a:r>
            <a:r>
              <a:rPr lang="en-HK" sz="1000" dirty="0"/>
              <a:t> = </a:t>
            </a:r>
            <a:r>
              <a:rPr lang="en-HK" sz="1000" dirty="0" err="1"/>
              <a:t>df.drop</a:t>
            </a:r>
            <a:r>
              <a:rPr lang="en-HK" sz="1000" dirty="0"/>
              <a:t>("quantity", "category")</a:t>
            </a:r>
          </a:p>
          <a:p>
            <a:r>
              <a:rPr lang="en-HK" sz="1000" dirty="0"/>
              <a:t>print("Dropped Columns:")</a:t>
            </a:r>
          </a:p>
          <a:p>
            <a:r>
              <a:rPr lang="en-HK" sz="1000" dirty="0" err="1"/>
              <a:t>dropped_columns.show</a:t>
            </a:r>
            <a:r>
              <a:rPr lang="en-HK" sz="1000" dirty="0"/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881239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9AD6F-BA58-A002-B11A-58F05B4D2E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 err="1"/>
              <a:t>WithColumn</a:t>
            </a:r>
            <a:r>
              <a:rPr lang="en-HK" dirty="0"/>
              <a:t>: Add new calculated columns.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D8168E-0FA4-26EA-6D89-A132088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A2166-84EC-F70E-A25A-147095A2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310128"/>
            <a:ext cx="4280408" cy="2487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13001-668F-5CDF-2F82-7539B1C116CD}"/>
              </a:ext>
            </a:extLst>
          </p:cNvPr>
          <p:cNvSpPr txBox="1"/>
          <p:nvPr/>
        </p:nvSpPr>
        <p:spPr>
          <a:xfrm>
            <a:off x="989748" y="2107275"/>
            <a:ext cx="6645492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Add a new calculated column</a:t>
            </a:r>
          </a:p>
          <a:p>
            <a:r>
              <a:rPr lang="en-HK" sz="1000" dirty="0" err="1"/>
              <a:t>df_with_new_column</a:t>
            </a:r>
            <a:r>
              <a:rPr lang="en-HK" sz="1000" dirty="0"/>
              <a:t> = </a:t>
            </a:r>
            <a:r>
              <a:rPr lang="en-HK" sz="1000" dirty="0" err="1"/>
              <a:t>df.withColumn</a:t>
            </a:r>
            <a:r>
              <a:rPr lang="en-HK" sz="1000" dirty="0"/>
              <a:t>("revenue", </a:t>
            </a:r>
            <a:r>
              <a:rPr lang="en-HK" sz="1000" dirty="0" err="1"/>
              <a:t>df.quantity</a:t>
            </a:r>
            <a:r>
              <a:rPr lang="en-HK" sz="1000" dirty="0"/>
              <a:t> * </a:t>
            </a:r>
            <a:r>
              <a:rPr lang="en-HK" sz="1000" dirty="0" err="1"/>
              <a:t>df.price</a:t>
            </a:r>
            <a:r>
              <a:rPr lang="en-HK" sz="1000" dirty="0"/>
              <a:t>)</a:t>
            </a:r>
          </a:p>
          <a:p>
            <a:r>
              <a:rPr lang="en-HK" sz="1000" dirty="0"/>
              <a:t>print("DataFrame with New Column:")</a:t>
            </a:r>
          </a:p>
          <a:p>
            <a:r>
              <a:rPr lang="en-HK" sz="1000" dirty="0" err="1"/>
              <a:t>df_with_new_column.show</a:t>
            </a:r>
            <a:r>
              <a:rPr lang="en-HK" sz="1000" dirty="0"/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866247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4689B-BC55-6C9F-9460-D01558CCDA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Alias: Rename columns for better readability.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90A3A-5C03-DDC5-BB70-FA67DB83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1DDC2-E303-246B-8F8D-B78D9BCC83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3231963"/>
            <a:ext cx="5179032" cy="3089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59458-FD89-BF21-B516-D6103E3AA99D}"/>
              </a:ext>
            </a:extLst>
          </p:cNvPr>
          <p:cNvSpPr txBox="1"/>
          <p:nvPr/>
        </p:nvSpPr>
        <p:spPr>
          <a:xfrm>
            <a:off x="989748" y="2107275"/>
            <a:ext cx="6645492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Rename columns using alias</a:t>
            </a:r>
          </a:p>
          <a:p>
            <a:r>
              <a:rPr lang="en-HK" sz="1000" dirty="0" err="1"/>
              <a:t>df_with_alias</a:t>
            </a:r>
            <a:r>
              <a:rPr lang="en-HK" sz="1000" dirty="0"/>
              <a:t> = </a:t>
            </a:r>
            <a:r>
              <a:rPr lang="en-HK" sz="1000" dirty="0" err="1"/>
              <a:t>df.withColumnRenamed</a:t>
            </a:r>
            <a:r>
              <a:rPr lang="en-HK" sz="1000" dirty="0"/>
              <a:t>("price", "</a:t>
            </a:r>
            <a:r>
              <a:rPr lang="en-HK" sz="1000" dirty="0" err="1"/>
              <a:t>product_price</a:t>
            </a:r>
            <a:r>
              <a:rPr lang="en-HK" sz="1000" dirty="0"/>
              <a:t>")</a:t>
            </a:r>
          </a:p>
          <a:p>
            <a:r>
              <a:rPr lang="en-HK" sz="1000" dirty="0"/>
              <a:t>print("DataFrame with Aliased Column:")</a:t>
            </a:r>
          </a:p>
          <a:p>
            <a:r>
              <a:rPr lang="en-HK" sz="1000" dirty="0" err="1"/>
              <a:t>df_with_alias.show</a:t>
            </a:r>
            <a:r>
              <a:rPr lang="en-HK" sz="1000" dirty="0"/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3871250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78B0-72F1-7585-7312-F40BAD7E76F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We can also create DataFrame from Python object (e.g., list)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F24E9-E880-2CCD-362C-0F968858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8B430-CD7A-4B4F-CD76-B0516D91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48" y="2988278"/>
            <a:ext cx="1462887" cy="1153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2B1A3-48D5-0167-9864-D41E60D2ECAF}"/>
              </a:ext>
            </a:extLst>
          </p:cNvPr>
          <p:cNvSpPr txBox="1"/>
          <p:nvPr/>
        </p:nvSpPr>
        <p:spPr>
          <a:xfrm>
            <a:off x="989748" y="2107275"/>
            <a:ext cx="6645492" cy="765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 err="1"/>
              <a:t>my_list</a:t>
            </a:r>
            <a:r>
              <a:rPr lang="en-HK" sz="1000" dirty="0"/>
              <a:t> = [['a', 1], ['b', 2]]</a:t>
            </a:r>
          </a:p>
          <a:p>
            <a:r>
              <a:rPr lang="en-HK" sz="1000" dirty="0" err="1"/>
              <a:t>df</a:t>
            </a:r>
            <a:r>
              <a:rPr lang="en-HK" sz="1000" dirty="0"/>
              <a:t> = </a:t>
            </a:r>
            <a:r>
              <a:rPr lang="en-HK" sz="1000" dirty="0" err="1"/>
              <a:t>spark.createDataFrame</a:t>
            </a:r>
            <a:r>
              <a:rPr lang="en-HK" sz="1000" dirty="0"/>
              <a:t>(</a:t>
            </a:r>
            <a:r>
              <a:rPr lang="en-HK" sz="1000" dirty="0" err="1"/>
              <a:t>my_list</a:t>
            </a:r>
            <a:r>
              <a:rPr lang="en-HK" sz="1000" dirty="0"/>
              <a:t>, ['letter', 'number'])</a:t>
            </a:r>
          </a:p>
          <a:p>
            <a:r>
              <a:rPr lang="en-HK" sz="1000" dirty="0" err="1"/>
              <a:t>df.show</a:t>
            </a:r>
            <a:r>
              <a:rPr lang="en-HK" sz="10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289946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7F4F0-91E1-A6D1-333D-906B2F836B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To execute data processing in a distributed manner, it is necessary to convert the DataFrame into an RDD.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This can be done by calling the </a:t>
            </a:r>
            <a:r>
              <a:rPr lang="en-HK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pyspark.sql.DataFrame.rdd</a:t>
            </a: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Each element in the returned RDD is an </a:t>
            </a:r>
            <a:r>
              <a:rPr lang="en-HK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pyspark.sql.Row</a:t>
            </a:r>
            <a:r>
              <a:rPr lang="en-HK" dirty="0"/>
              <a:t> object.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An Row is a list of key-value pairs.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6DE3F-08EB-AB35-22C9-8EAF905D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to RDD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151B0-985F-6B0B-FC22-B99E4363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948" y="4675551"/>
            <a:ext cx="6526390" cy="950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16B73-CB0C-513B-DD55-4EF9CF0A17AB}"/>
              </a:ext>
            </a:extLst>
          </p:cNvPr>
          <p:cNvSpPr txBox="1"/>
          <p:nvPr/>
        </p:nvSpPr>
        <p:spPr>
          <a:xfrm>
            <a:off x="1446948" y="3563715"/>
            <a:ext cx="6645492" cy="996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 err="1"/>
              <a:t>data_file_path</a:t>
            </a:r>
            <a:r>
              <a:rPr lang="en-HK" sz="1000" dirty="0"/>
              <a:t> = "./data/</a:t>
            </a:r>
            <a:r>
              <a:rPr lang="en-HK" sz="1000" dirty="0" err="1"/>
              <a:t>stocks.txt</a:t>
            </a:r>
            <a:r>
              <a:rPr lang="en-HK" sz="1000" dirty="0"/>
              <a:t>"</a:t>
            </a:r>
          </a:p>
          <a:p>
            <a:r>
              <a:rPr lang="en-HK" sz="1000" dirty="0" err="1"/>
              <a:t>df</a:t>
            </a:r>
            <a:r>
              <a:rPr lang="en-HK" sz="1000" dirty="0"/>
              <a:t> = </a:t>
            </a:r>
            <a:r>
              <a:rPr lang="en-HK" sz="1000" dirty="0" err="1"/>
              <a:t>spark.read.csv</a:t>
            </a:r>
            <a:r>
              <a:rPr lang="en-HK" sz="1000" dirty="0"/>
              <a:t>(</a:t>
            </a:r>
            <a:r>
              <a:rPr lang="en-HK" sz="1000" dirty="0" err="1"/>
              <a:t>data_file_path</a:t>
            </a:r>
            <a:r>
              <a:rPr lang="en-HK" sz="1000" dirty="0"/>
              <a:t>, header=True, </a:t>
            </a:r>
            <a:r>
              <a:rPr lang="en-HK" sz="1000" dirty="0" err="1"/>
              <a:t>inferSchema</a:t>
            </a:r>
            <a:r>
              <a:rPr lang="en-HK" sz="1000" dirty="0"/>
              <a:t>=True)</a:t>
            </a:r>
          </a:p>
          <a:p>
            <a:r>
              <a:rPr lang="en-HK" sz="1000" dirty="0" err="1"/>
              <a:t>df_rdds</a:t>
            </a:r>
            <a:r>
              <a:rPr lang="en-HK" sz="1000" dirty="0"/>
              <a:t> = </a:t>
            </a:r>
            <a:r>
              <a:rPr lang="en-HK" sz="1000" dirty="0" err="1"/>
              <a:t>df.rdd</a:t>
            </a:r>
            <a:endParaRPr lang="en-HK" sz="1000" dirty="0"/>
          </a:p>
          <a:p>
            <a:r>
              <a:rPr lang="en-HK" sz="1000" dirty="0" err="1"/>
              <a:t>df_rdds.take</a:t>
            </a:r>
            <a:r>
              <a:rPr lang="en-HK" sz="10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446798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538C0-CF84-8FC7-8B6C-AC0FCBB671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With an RDD object, we can apply a set of mapping functions, such as </a:t>
            </a: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HK" dirty="0"/>
              <a:t>and </a:t>
            </a:r>
            <a:r>
              <a:rPr lang="en-HK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mapValue</a:t>
            </a: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sz="16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HK" u="sng" dirty="0">
                <a:solidFill>
                  <a:srgbClr val="C40C67"/>
                </a:solidFill>
              </a:rPr>
              <a:t>applies a function to each elements of the RDD</a:t>
            </a:r>
            <a:r>
              <a:rPr lang="en-HK" dirty="0"/>
              <a:t>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Each element has to be a valid input to the function.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The returned RDD has the function outputs as its new elements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 dirty="0"/>
              <a:t>The </a:t>
            </a:r>
            <a:r>
              <a:rPr lang="en-HK" sz="18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mapValues</a:t>
            </a:r>
            <a:r>
              <a:rPr lang="en-HK" sz="18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 dirty="0"/>
              <a:t>function requires that each element in the RDD has a </a:t>
            </a:r>
            <a:r>
              <a:rPr lang="en-HK" dirty="0">
                <a:solidFill>
                  <a:srgbClr val="C40C67"/>
                </a:solidFill>
              </a:rPr>
              <a:t>key/value </a:t>
            </a:r>
            <a:r>
              <a:rPr lang="en-HK" dirty="0"/>
              <a:t>pair structure.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For example, a tuple of 2 items, or a list of 2 items.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The </a:t>
            </a:r>
            <a:r>
              <a:rPr lang="en-HK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mapValues</a:t>
            </a: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 dirty="0"/>
              <a:t> applies a function to each of the element values. The element key will remain unchanged</a:t>
            </a:r>
          </a:p>
          <a:p>
            <a:pPr marL="971541" lvl="2" indent="-342900">
              <a:lnSpc>
                <a:spcPct val="120000"/>
              </a:lnSpc>
            </a:pPr>
            <a:endParaRPr lang="en-HK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4ACB39-805C-580E-77E8-55DC37CB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 Examples: map() and </a:t>
            </a:r>
            <a:r>
              <a:rPr lang="en-US" dirty="0" err="1"/>
              <a:t>mapValue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895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42880-48E5-7924-A975-9BA0FD78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 Examples: map() and </a:t>
            </a:r>
            <a:r>
              <a:rPr lang="en-US" dirty="0" err="1"/>
              <a:t>mapValue</a:t>
            </a:r>
            <a:r>
              <a:rPr lang="en-US" dirty="0"/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28CD2-C7E2-DD20-BD35-C731D5E13954}"/>
              </a:ext>
            </a:extLst>
          </p:cNvPr>
          <p:cNvSpPr txBox="1"/>
          <p:nvPr/>
        </p:nvSpPr>
        <p:spPr>
          <a:xfrm>
            <a:off x="468540" y="1740076"/>
            <a:ext cx="6645492" cy="1688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retrieve the 'name' and 'quantity' columns from </a:t>
            </a:r>
            <a:r>
              <a:rPr lang="en-HK" sz="1000" dirty="0" err="1"/>
              <a:t>df</a:t>
            </a:r>
            <a:endParaRPr lang="en-HK" sz="1000" dirty="0"/>
          </a:p>
          <a:p>
            <a:r>
              <a:rPr lang="en-HK" sz="1000" dirty="0" err="1"/>
              <a:t>df_rdds_map</a:t>
            </a:r>
            <a:r>
              <a:rPr lang="en-HK" sz="1000" dirty="0"/>
              <a:t> = </a:t>
            </a:r>
            <a:r>
              <a:rPr lang="en-HK" sz="1000" dirty="0" err="1"/>
              <a:t>df_rdds.map</a:t>
            </a:r>
            <a:r>
              <a:rPr lang="en-HK" sz="1000" dirty="0"/>
              <a:t>(lambda x: (x['name'], x['quantity']))</a:t>
            </a:r>
          </a:p>
          <a:p>
            <a:r>
              <a:rPr lang="en-HK" sz="1000" dirty="0"/>
              <a:t>print('Map: \n', </a:t>
            </a:r>
            <a:r>
              <a:rPr lang="en-HK" sz="1000" dirty="0" err="1"/>
              <a:t>df_rdds_map.take</a:t>
            </a:r>
            <a:r>
              <a:rPr lang="en-HK" sz="1000" dirty="0"/>
              <a:t>(5), '\n')</a:t>
            </a:r>
          </a:p>
          <a:p>
            <a:endParaRPr lang="en-HK" sz="1000" dirty="0"/>
          </a:p>
          <a:p>
            <a:r>
              <a:rPr lang="en-HK" sz="1000" dirty="0"/>
              <a:t># multiply each value in 'quantity' by 10</a:t>
            </a:r>
          </a:p>
          <a:p>
            <a:r>
              <a:rPr lang="en-HK" sz="1000" dirty="0" err="1"/>
              <a:t>df_rdds_mapvalues</a:t>
            </a:r>
            <a:r>
              <a:rPr lang="en-HK" sz="1000" dirty="0"/>
              <a:t> = </a:t>
            </a:r>
            <a:r>
              <a:rPr lang="en-HK" sz="1000" dirty="0" err="1"/>
              <a:t>df_rdds_map.mapValues</a:t>
            </a:r>
            <a:r>
              <a:rPr lang="en-HK" sz="1000" dirty="0"/>
              <a:t>(lambda x: [x, x*10])</a:t>
            </a:r>
          </a:p>
          <a:p>
            <a:r>
              <a:rPr lang="en-HK" sz="1000" dirty="0"/>
              <a:t>print(‘</a:t>
            </a:r>
            <a:r>
              <a:rPr lang="en-HK" sz="1000" dirty="0" err="1"/>
              <a:t>MapValues</a:t>
            </a:r>
            <a:r>
              <a:rPr lang="en-HK" sz="1000" dirty="0"/>
              <a:t>: \n', </a:t>
            </a:r>
            <a:r>
              <a:rPr lang="en-HK" sz="1000" dirty="0" err="1"/>
              <a:t>df_rdds_mapvalues.take</a:t>
            </a:r>
            <a:r>
              <a:rPr lang="en-HK" sz="1000" dirty="0"/>
              <a:t>(5), '\n')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0FF3B-F96A-1DE3-535B-B86C41CE5A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40" y="3597728"/>
            <a:ext cx="7772400" cy="7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0BBCEA-B364-6125-CA4E-33BCBEB6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1 - </a:t>
            </a:r>
            <a:r>
              <a:rPr lang="en-HK" b="1" dirty="0"/>
              <a:t>Join Visits with </a:t>
            </a:r>
            <a:r>
              <a:rPr lang="en-HK" b="1" dirty="0" err="1"/>
              <a:t>URLInfo</a:t>
            </a:r>
            <a:r>
              <a:rPr lang="en-HK" b="1" dirty="0"/>
              <a:t> and Compute Visit Counts per URL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48071-57E4-922D-0A9E-A4C6A09D8ADE}"/>
              </a:ext>
            </a:extLst>
          </p:cNvPr>
          <p:cNvSpPr txBox="1"/>
          <p:nvPr/>
        </p:nvSpPr>
        <p:spPr>
          <a:xfrm>
            <a:off x="367681" y="2121278"/>
            <a:ext cx="2790298" cy="1227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4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/>
              <a:t>Mapper 1</a:t>
            </a:r>
          </a:p>
          <a:p>
            <a:r>
              <a:rPr lang="en-HK" sz="1000" dirty="0"/>
              <a:t>Input: (User, URL, Time) </a:t>
            </a:r>
          </a:p>
          <a:p>
            <a:r>
              <a:rPr lang="en-HK" sz="1000" dirty="0"/>
              <a:t>for each record: </a:t>
            </a:r>
          </a:p>
          <a:p>
            <a:r>
              <a:rPr lang="en-HK" sz="1000" dirty="0"/>
              <a:t>    emit key: URL</a:t>
            </a:r>
          </a:p>
          <a:p>
            <a:r>
              <a:rPr lang="en-HK" sz="1000" dirty="0"/>
              <a:t>    emit value: ("visit",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AC4F4-0B7C-4033-066B-8EFEA774469A}"/>
              </a:ext>
            </a:extLst>
          </p:cNvPr>
          <p:cNvSpPr txBox="1"/>
          <p:nvPr/>
        </p:nvSpPr>
        <p:spPr>
          <a:xfrm>
            <a:off x="367681" y="3744259"/>
            <a:ext cx="2790298" cy="1227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4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/>
              <a:t>Mapper 2</a:t>
            </a:r>
          </a:p>
          <a:p>
            <a:r>
              <a:rPr lang="en-HK" sz="1000" dirty="0"/>
              <a:t>Input: (URL, Category, PageRank) </a:t>
            </a:r>
          </a:p>
          <a:p>
            <a:r>
              <a:rPr lang="en-HK" sz="1000" dirty="0"/>
              <a:t>for each record: </a:t>
            </a:r>
          </a:p>
          <a:p>
            <a:r>
              <a:rPr lang="en-HK" sz="1000" dirty="0"/>
              <a:t>    emit key: URL</a:t>
            </a:r>
          </a:p>
          <a:p>
            <a:r>
              <a:rPr lang="en-HK" sz="1000" dirty="0"/>
              <a:t>    emit value: (”info", category)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EBFE4-6BDC-9411-1A62-41ABB628EFCA}"/>
              </a:ext>
            </a:extLst>
          </p:cNvPr>
          <p:cNvSpPr txBox="1"/>
          <p:nvPr/>
        </p:nvSpPr>
        <p:spPr>
          <a:xfrm>
            <a:off x="3365369" y="2121278"/>
            <a:ext cx="5410950" cy="119263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(Amy,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8:00) → key: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value: ("visit", 1) </a:t>
            </a:r>
          </a:p>
          <a:p>
            <a:pPr>
              <a:lnSpc>
                <a:spcPct val="120000"/>
              </a:lnSpc>
            </a:pP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(Amy,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facebook.com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10:00) → key: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facebook.com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value: ("visit", 1) </a:t>
            </a:r>
          </a:p>
          <a:p>
            <a:pPr>
              <a:lnSpc>
                <a:spcPct val="120000"/>
              </a:lnSpc>
            </a:pP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(Amy,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twitter.com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10:05) → key: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twitter.com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value: ("visit", 1) </a:t>
            </a:r>
          </a:p>
          <a:p>
            <a:pPr>
              <a:lnSpc>
                <a:spcPct val="120000"/>
              </a:lnSpc>
            </a:pP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(Fred,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12:00) → key: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value: ("visit", 1) </a:t>
            </a:r>
          </a:p>
          <a:p>
            <a:pPr>
              <a:lnSpc>
                <a:spcPct val="120000"/>
              </a:lnSpc>
            </a:pP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(Kenneth,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espn.com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21:00) → key: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espn.com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value: ("visit", 1) (</a:t>
            </a:r>
          </a:p>
          <a:p>
            <a:pPr>
              <a:lnSpc>
                <a:spcPct val="120000"/>
              </a:lnSpc>
            </a:pP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Janice,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twitter.com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08:44) → key: </a:t>
            </a:r>
            <a:r>
              <a:rPr lang="en-HK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twitter.com</a:t>
            </a:r>
            <a:r>
              <a:rPr lang="en-HK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value: ("visit", 1)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A7274-6B29-DA62-1BF8-4B12960F31AC}"/>
              </a:ext>
            </a:extLst>
          </p:cNvPr>
          <p:cNvSpPr txBox="1"/>
          <p:nvPr/>
        </p:nvSpPr>
        <p:spPr>
          <a:xfrm>
            <a:off x="3365369" y="3744259"/>
            <a:ext cx="5410950" cy="15619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(</a:t>
            </a:r>
            <a:r>
              <a:rPr lang="en-HK" dirty="0" err="1"/>
              <a:t>amazon.com</a:t>
            </a:r>
            <a:r>
              <a:rPr lang="en-HK" dirty="0"/>
              <a:t>, Ecommerce, 0.9) → </a:t>
            </a:r>
          </a:p>
          <a:p>
            <a:r>
              <a:rPr lang="en-HK" dirty="0"/>
              <a:t>    key: </a:t>
            </a:r>
            <a:r>
              <a:rPr lang="en-HK" dirty="0" err="1"/>
              <a:t>amazon.com</a:t>
            </a:r>
            <a:r>
              <a:rPr lang="en-HK" dirty="0"/>
              <a:t>, value: ("info", Ecommerce) </a:t>
            </a:r>
          </a:p>
          <a:p>
            <a:r>
              <a:rPr lang="en-HK" dirty="0"/>
              <a:t>(</a:t>
            </a:r>
            <a:r>
              <a:rPr lang="en-HK" dirty="0" err="1"/>
              <a:t>facebook.com</a:t>
            </a:r>
            <a:r>
              <a:rPr lang="en-HK" dirty="0"/>
              <a:t>, Social Network, 0.8) → </a:t>
            </a:r>
          </a:p>
          <a:p>
            <a:r>
              <a:rPr lang="en-HK" dirty="0"/>
              <a:t>    key: </a:t>
            </a:r>
            <a:r>
              <a:rPr lang="en-HK" dirty="0" err="1"/>
              <a:t>facebook.com</a:t>
            </a:r>
            <a:r>
              <a:rPr lang="en-HK" dirty="0"/>
              <a:t>, value: ("info", Social Network) </a:t>
            </a:r>
          </a:p>
          <a:p>
            <a:r>
              <a:rPr lang="en-HK" dirty="0"/>
              <a:t>(</a:t>
            </a:r>
            <a:r>
              <a:rPr lang="en-HK" dirty="0" err="1"/>
              <a:t>twitter.com</a:t>
            </a:r>
            <a:r>
              <a:rPr lang="en-HK" dirty="0"/>
              <a:t>, Social Network, 0.7) → </a:t>
            </a:r>
          </a:p>
          <a:p>
            <a:r>
              <a:rPr lang="en-HK" dirty="0"/>
              <a:t>    key: </a:t>
            </a:r>
            <a:r>
              <a:rPr lang="en-HK" dirty="0" err="1"/>
              <a:t>twitter.com</a:t>
            </a:r>
            <a:r>
              <a:rPr lang="en-HK" dirty="0"/>
              <a:t>, value: ("info", Social Network) </a:t>
            </a:r>
          </a:p>
          <a:p>
            <a:r>
              <a:rPr lang="en-HK" dirty="0"/>
              <a:t>(</a:t>
            </a:r>
            <a:r>
              <a:rPr lang="en-HK" dirty="0" err="1"/>
              <a:t>espn.com</a:t>
            </a:r>
            <a:r>
              <a:rPr lang="en-HK" dirty="0"/>
              <a:t>, Sports, 0.6) → </a:t>
            </a:r>
          </a:p>
          <a:p>
            <a:r>
              <a:rPr lang="en-HK" dirty="0"/>
              <a:t>    key: </a:t>
            </a:r>
            <a:r>
              <a:rPr lang="en-HK" dirty="0" err="1"/>
              <a:t>espn.com</a:t>
            </a:r>
            <a:r>
              <a:rPr lang="en-HK" dirty="0"/>
              <a:t>, value: ("info", Sports)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892048-934D-1EBA-44BE-0724B461376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Sometimes we want to flatten multiple output elements for each input elements. The operation to do this is called </a:t>
            </a:r>
            <a:r>
              <a:rPr lang="en-HK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flatMapValues</a:t>
            </a: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HK" dirty="0"/>
              <a:t>will not flatten the results. Hence, there will have multiple output.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In contrast, </a:t>
            </a:r>
            <a:r>
              <a:rPr lang="en-HK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 dirty="0"/>
              <a:t>flatten the output, so there always have 1 output.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AC186-F4C1-C4B0-4A24-63006DEB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flatMapValues</a:t>
            </a:r>
            <a:r>
              <a:rPr lang="en-HK" dirty="0"/>
              <a:t>()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E1D40-206A-6D3E-2117-C622525D8A50}"/>
              </a:ext>
            </a:extLst>
          </p:cNvPr>
          <p:cNvSpPr txBox="1"/>
          <p:nvPr/>
        </p:nvSpPr>
        <p:spPr>
          <a:xfrm>
            <a:off x="998892" y="3230548"/>
            <a:ext cx="6645492" cy="145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# multiply each value in 'quantity' by 10</a:t>
            </a:r>
          </a:p>
          <a:p>
            <a:r>
              <a:rPr lang="en-HK" sz="1000" dirty="0" err="1"/>
              <a:t>df_rdds_mapvalues</a:t>
            </a:r>
            <a:r>
              <a:rPr lang="en-HK" sz="1000" dirty="0"/>
              <a:t> = </a:t>
            </a:r>
            <a:r>
              <a:rPr lang="en-HK" sz="1000" dirty="0" err="1"/>
              <a:t>df_rdds_map.mapValues</a:t>
            </a:r>
            <a:r>
              <a:rPr lang="en-HK" sz="1000" dirty="0"/>
              <a:t>(lambda x: [x, x*10])</a:t>
            </a:r>
          </a:p>
          <a:p>
            <a:r>
              <a:rPr lang="en-HK" sz="1000" dirty="0"/>
              <a:t>print('</a:t>
            </a:r>
            <a:r>
              <a:rPr lang="en-HK" sz="1000" dirty="0" err="1"/>
              <a:t>MapValues</a:t>
            </a:r>
            <a:r>
              <a:rPr lang="en-HK" sz="1000" dirty="0"/>
              <a:t>: \n', </a:t>
            </a:r>
            <a:r>
              <a:rPr lang="en-HK" sz="1000" dirty="0" err="1"/>
              <a:t>df_rdds_mapvalues.take</a:t>
            </a:r>
            <a:r>
              <a:rPr lang="en-HK" sz="1000" dirty="0"/>
              <a:t>(5), '\n')</a:t>
            </a:r>
          </a:p>
          <a:p>
            <a:endParaRPr lang="en-HK" sz="1000" dirty="0"/>
          </a:p>
          <a:p>
            <a:r>
              <a:rPr lang="en-HK" sz="1000" dirty="0" err="1"/>
              <a:t>df_rdds_mapvalues</a:t>
            </a:r>
            <a:r>
              <a:rPr lang="en-HK" sz="1000" dirty="0"/>
              <a:t> = </a:t>
            </a:r>
            <a:r>
              <a:rPr lang="en-HK" sz="1000" dirty="0" err="1"/>
              <a:t>df_rdds_map.flatMapValues</a:t>
            </a:r>
            <a:r>
              <a:rPr lang="en-HK" sz="1000" dirty="0"/>
              <a:t>(lambda x: [x, x*10])</a:t>
            </a:r>
          </a:p>
          <a:p>
            <a:r>
              <a:rPr lang="en-HK" sz="1000" dirty="0"/>
              <a:t>print('</a:t>
            </a:r>
            <a:r>
              <a:rPr lang="en-HK" sz="1000" dirty="0" err="1"/>
              <a:t>FlatMapValues</a:t>
            </a:r>
            <a:r>
              <a:rPr lang="en-HK" sz="1000" dirty="0"/>
              <a:t>: \n', </a:t>
            </a:r>
            <a:r>
              <a:rPr lang="en-HK" sz="1000" dirty="0" err="1"/>
              <a:t>df_rdds_mapvalues.take</a:t>
            </a:r>
            <a:r>
              <a:rPr lang="en-HK" sz="1000" dirty="0"/>
              <a:t>(5), '\n')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87B080-ACEA-13A4-40DD-501346157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546" y="4900573"/>
            <a:ext cx="7772400" cy="8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85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81B920-2A66-44A0-B408-BFAE5E312B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Sometimes we need to </a:t>
            </a:r>
            <a:r>
              <a:rPr lang="en-HK" dirty="0">
                <a:solidFill>
                  <a:srgbClr val="C40C67"/>
                </a:solidFill>
              </a:rPr>
              <a:t>merge multiple columns </a:t>
            </a:r>
            <a:r>
              <a:rPr lang="en-HK" dirty="0"/>
              <a:t>in a </a:t>
            </a:r>
            <a:r>
              <a:rPr lang="en-HK" dirty="0" err="1"/>
              <a:t>Dataframe</a:t>
            </a:r>
            <a:r>
              <a:rPr lang="en-HK" dirty="0"/>
              <a:t> into one column, or split a column into multiple columns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We can easily achieve this by converting a DataFrame to RDD, applying </a:t>
            </a:r>
            <a:r>
              <a:rPr lang="en-HK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map() </a:t>
            </a:r>
            <a:r>
              <a:rPr lang="en-HK" dirty="0"/>
              <a:t>functions to manipulate elements, and then converting the RDD back to a DataFrame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8F7F91-1C47-3D7C-6EB9-4FB52A8F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Columns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C80E-15E3-2B96-F0E8-1CAE9A9A879C}"/>
              </a:ext>
            </a:extLst>
          </p:cNvPr>
          <p:cNvSpPr txBox="1"/>
          <p:nvPr/>
        </p:nvSpPr>
        <p:spPr>
          <a:xfrm>
            <a:off x="1008036" y="3102532"/>
            <a:ext cx="5703660" cy="765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from </a:t>
            </a:r>
            <a:r>
              <a:rPr lang="en-HK" sz="1000" dirty="0" err="1"/>
              <a:t>pyspark.sql</a:t>
            </a:r>
            <a:r>
              <a:rPr lang="en-HK" sz="1000" dirty="0"/>
              <a:t> import Row</a:t>
            </a:r>
          </a:p>
          <a:p>
            <a:r>
              <a:rPr lang="en-HK" sz="1000" dirty="0" err="1"/>
              <a:t>df_rdds_map</a:t>
            </a:r>
            <a:r>
              <a:rPr lang="en-HK" sz="1000" dirty="0"/>
              <a:t> = </a:t>
            </a:r>
            <a:r>
              <a:rPr lang="en-HK" sz="1000" dirty="0" err="1"/>
              <a:t>df_rdds.map</a:t>
            </a:r>
            <a:r>
              <a:rPr lang="en-HK" sz="1000" dirty="0"/>
              <a:t>(lambda x: Row(product=x[1], values=x[2:]))</a:t>
            </a:r>
          </a:p>
          <a:p>
            <a:r>
              <a:rPr lang="en-HK" sz="1000" dirty="0" err="1"/>
              <a:t>df_rdds_map.take</a:t>
            </a:r>
            <a:r>
              <a:rPr lang="en-HK" sz="1000" dirty="0"/>
              <a:t>(5)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1868-B57C-3516-AD67-7C9597B59C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90" y="3991961"/>
            <a:ext cx="5008486" cy="915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96925E-B429-B356-0C70-489B2969AB4E}"/>
              </a:ext>
            </a:extLst>
          </p:cNvPr>
          <p:cNvSpPr txBox="1"/>
          <p:nvPr/>
        </p:nvSpPr>
        <p:spPr>
          <a:xfrm>
            <a:off x="1072159" y="5453819"/>
            <a:ext cx="5703660" cy="534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3pPr marL="0" lvl="2"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</a:lstStyle>
          <a:p>
            <a:r>
              <a:rPr lang="en-HK" sz="1000" dirty="0"/>
              <a:t>df2 = </a:t>
            </a:r>
            <a:r>
              <a:rPr lang="en-HK" sz="1000" dirty="0" err="1"/>
              <a:t>spark.createDataFrame</a:t>
            </a:r>
            <a:r>
              <a:rPr lang="en-HK" sz="1000" dirty="0"/>
              <a:t>(</a:t>
            </a:r>
            <a:r>
              <a:rPr lang="en-HK" sz="1000" dirty="0" err="1"/>
              <a:t>df_rdds_map</a:t>
            </a:r>
            <a:r>
              <a:rPr lang="en-HK" sz="1000" dirty="0"/>
              <a:t>)</a:t>
            </a:r>
          </a:p>
          <a:p>
            <a:r>
              <a:rPr lang="en-HK" sz="1000" dirty="0"/>
              <a:t>df2.show(5, truncate=False)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653305-3F72-9E3E-AF3F-727DD460BC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9459" y="3967516"/>
            <a:ext cx="2803029" cy="13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536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982E-3CBD-44E3-172D-14CB5423E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597A007-E50C-4B44-A02D-15B04D0BFFAC}"/>
              </a:ext>
            </a:extLst>
          </p:cNvPr>
          <p:cNvGrpSpPr/>
          <p:nvPr/>
        </p:nvGrpSpPr>
        <p:grpSpPr>
          <a:xfrm>
            <a:off x="658644" y="3375488"/>
            <a:ext cx="3322782" cy="1104386"/>
            <a:chOff x="2809552" y="1874831"/>
            <a:chExt cx="2359461" cy="7842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9DCE70-2B28-EA55-B9F3-678C5C65FB1D}"/>
                </a:ext>
              </a:extLst>
            </p:cNvPr>
            <p:cNvSpPr/>
            <p:nvPr/>
          </p:nvSpPr>
          <p:spPr>
            <a:xfrm>
              <a:off x="4049526" y="2068960"/>
              <a:ext cx="1119487" cy="59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7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SQL</a:t>
              </a:r>
              <a:endPara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 descr="sparklogo_500px.png">
              <a:extLst>
                <a:ext uri="{FF2B5EF4-FFF2-40B4-BE49-F238E27FC236}">
                  <a16:creationId xmlns:a16="http://schemas.microsoft.com/office/drawing/2014/main" id="{0BC10C99-4594-F75C-A473-46C6F5AC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552" y="1874831"/>
              <a:ext cx="1366483" cy="750226"/>
            </a:xfrm>
            <a:prstGeom prst="rect">
              <a:avLst/>
            </a:prstGeom>
          </p:spPr>
        </p:pic>
      </p:grpSp>
      <p:sp>
        <p:nvSpPr>
          <p:cNvPr id="3" name="Subtitle 17">
            <a:extLst>
              <a:ext uri="{FF2B5EF4-FFF2-40B4-BE49-F238E27FC236}">
                <a16:creationId xmlns:a16="http://schemas.microsoft.com/office/drawing/2014/main" id="{DDB7CA73-6AA5-C91F-7FF6-B1BD9C42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118" y="3293945"/>
            <a:ext cx="4212434" cy="952014"/>
          </a:xfrm>
        </p:spPr>
        <p:txBody>
          <a:bodyPr>
            <a:noAutofit/>
          </a:bodyPr>
          <a:lstStyle/>
          <a:p>
            <a:r>
              <a:rPr lang="en-HK" sz="2800" dirty="0"/>
              <a:t>Extend RDD with Relational Operations</a:t>
            </a:r>
          </a:p>
        </p:txBody>
      </p:sp>
    </p:spTree>
    <p:extLst>
      <p:ext uri="{BB962C8B-B14F-4D97-AF65-F5344CB8AC3E}">
        <p14:creationId xmlns:p14="http://schemas.microsoft.com/office/powerpoint/2010/main" val="1833215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9B38F-EA5F-3817-43BD-1E637A27F7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Spark SQL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Allow to construct DataFrames directly from an </a:t>
            </a:r>
            <a:r>
              <a:rPr lang="en-HK" dirty="0"/>
              <a:t>RDD that contains data in the form of objects defined in your programming language (like Python, Scala, or Java).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Spark SQL can automatically infer the schema of these objects</a:t>
            </a:r>
          </a:p>
          <a:p>
            <a:pPr marL="1308128" lvl="3" indent="-342900">
              <a:lnSpc>
                <a:spcPct val="120000"/>
              </a:lnSpc>
            </a:pPr>
            <a:r>
              <a:rPr lang="en-US" dirty="0"/>
              <a:t>In Python, Spark SQL samples the dataset to perform schema inference due to the dynamic type system.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Enable </a:t>
            </a:r>
            <a:r>
              <a:rPr lang="en-US" dirty="0">
                <a:solidFill>
                  <a:srgbClr val="C40C67"/>
                </a:solidFill>
              </a:rPr>
              <a:t>querying of structured and semi-structured data using SQL commands</a:t>
            </a:r>
          </a:p>
          <a:p>
            <a:pPr marL="1308128" lvl="3" indent="-342900">
              <a:lnSpc>
                <a:spcPct val="120000"/>
              </a:lnSpc>
            </a:pPr>
            <a:r>
              <a:rPr lang="en-US" dirty="0"/>
              <a:t>DataFrames can be registered as temporary tables in the system catalog and queried using SQL.</a:t>
            </a:r>
            <a:endParaRPr lang="en-US" dirty="0">
              <a:solidFill>
                <a:srgbClr val="C40C67"/>
              </a:solidFill>
            </a:endParaRP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Extend Spark’s capabilities to handle structured data effectively. 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Supports inline definition of UDFs, without the complicated packaging and registration process found</a:t>
            </a:r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2B181-2491-F24C-4252-8DA5A75C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SQL</a:t>
            </a:r>
          </a:p>
        </p:txBody>
      </p:sp>
    </p:spTree>
    <p:extLst>
      <p:ext uri="{BB962C8B-B14F-4D97-AF65-F5344CB8AC3E}">
        <p14:creationId xmlns:p14="http://schemas.microsoft.com/office/powerpoint/2010/main" val="37218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1ABCDB-BB96-5F0A-6291-0D78A08B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DataFrame Creation from Text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8879B-8601-579F-DCA4-D19306B8F35C}"/>
              </a:ext>
            </a:extLst>
          </p:cNvPr>
          <p:cNvSpPr txBox="1"/>
          <p:nvPr/>
        </p:nvSpPr>
        <p:spPr>
          <a:xfrm>
            <a:off x="2737241" y="1462806"/>
            <a:ext cx="6190624" cy="765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4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00" dirty="0"/>
              <a:t>lines = </a:t>
            </a:r>
            <a:r>
              <a:rPr lang="en-US" sz="1000" dirty="0" err="1"/>
              <a:t>spark.sparkContext.textFile</a:t>
            </a:r>
            <a:r>
              <a:rPr lang="en-US" sz="1000" dirty="0"/>
              <a:t>("/</a:t>
            </a:r>
            <a:r>
              <a:rPr lang="en-US" sz="1000" dirty="0" err="1"/>
              <a:t>tmp</a:t>
            </a:r>
            <a:r>
              <a:rPr lang="en-US" sz="1000" dirty="0"/>
              <a:t>/</a:t>
            </a:r>
            <a:r>
              <a:rPr lang="en-US" sz="1000" dirty="0" err="1"/>
              <a:t>persons.txt</a:t>
            </a:r>
            <a:r>
              <a:rPr lang="en-US" sz="1000" dirty="0"/>
              <a:t>").</a:t>
            </a:r>
            <a:r>
              <a:rPr lang="en-US" sz="1000" dirty="0" err="1"/>
              <a:t>zipWithIndex</a:t>
            </a:r>
            <a:r>
              <a:rPr lang="en-US" sz="1000" dirty="0"/>
              <a:t>()</a:t>
            </a:r>
          </a:p>
          <a:p>
            <a:r>
              <a:rPr lang="en-US" sz="1000" dirty="0" err="1"/>
              <a:t>lines_without_first_row</a:t>
            </a:r>
            <a:r>
              <a:rPr lang="en-US" sz="1000" dirty="0"/>
              <a:t> = </a:t>
            </a:r>
            <a:r>
              <a:rPr lang="en-US" sz="1000" dirty="0" err="1"/>
              <a:t>lines.filter</a:t>
            </a:r>
            <a:r>
              <a:rPr lang="en-US" sz="1000" dirty="0"/>
              <a:t>(lambda x: x[1] &gt; 0).map(lambda x: x[0])</a:t>
            </a:r>
          </a:p>
          <a:p>
            <a:r>
              <a:rPr lang="en-US" sz="1000" dirty="0" err="1"/>
              <a:t>lines_without_first_row.collect</a:t>
            </a:r>
            <a:r>
              <a:rPr lang="en-US" sz="1000" dirty="0"/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84A43-2BAA-CD77-AA0E-E87F6246303D}"/>
              </a:ext>
            </a:extLst>
          </p:cNvPr>
          <p:cNvSpPr txBox="1"/>
          <p:nvPr/>
        </p:nvSpPr>
        <p:spPr>
          <a:xfrm>
            <a:off x="2655930" y="5217274"/>
            <a:ext cx="4816967" cy="145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4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00" dirty="0"/>
              <a:t>from </a:t>
            </a:r>
            <a:r>
              <a:rPr lang="en-US" sz="1000" dirty="0" err="1"/>
              <a:t>pyspark.sql</a:t>
            </a:r>
            <a:r>
              <a:rPr lang="en-US" sz="1000" dirty="0"/>
              <a:t> import Row</a:t>
            </a:r>
          </a:p>
          <a:p>
            <a:r>
              <a:rPr lang="en-US" sz="1000" dirty="0"/>
              <a:t>parts = </a:t>
            </a:r>
            <a:r>
              <a:rPr lang="en-US" sz="1000" dirty="0" err="1"/>
              <a:t>lines_without_first_row.map</a:t>
            </a:r>
            <a:r>
              <a:rPr lang="en-US" sz="1000" dirty="0"/>
              <a:t>(lambda x: </a:t>
            </a:r>
            <a:r>
              <a:rPr lang="en-US" sz="1000" dirty="0" err="1"/>
              <a:t>x.split</a:t>
            </a:r>
            <a:r>
              <a:rPr lang="en-US" sz="1000" dirty="0"/>
              <a:t>(','))</a:t>
            </a:r>
          </a:p>
          <a:p>
            <a:r>
              <a:rPr lang="en-US" sz="1000" dirty="0" err="1"/>
              <a:t>parts.collect</a:t>
            </a:r>
            <a:r>
              <a:rPr lang="en-US" sz="1000" dirty="0"/>
              <a:t>()</a:t>
            </a:r>
          </a:p>
          <a:p>
            <a:r>
              <a:rPr lang="en-US" sz="1000" dirty="0"/>
              <a:t>people = </a:t>
            </a:r>
            <a:r>
              <a:rPr lang="en-US" sz="1000" dirty="0" err="1"/>
              <a:t>parts.map</a:t>
            </a:r>
            <a:r>
              <a:rPr lang="en-US" sz="1000" dirty="0"/>
              <a:t>(lambda x: Row(name=x[0], age=int(x[1]), \</a:t>
            </a:r>
          </a:p>
          <a:p>
            <a:r>
              <a:rPr lang="en-US" sz="1000" dirty="0"/>
              <a:t>                   gender=x[2], salary=int(x[3]))).</a:t>
            </a:r>
            <a:r>
              <a:rPr lang="en-US" sz="1000" dirty="0" err="1"/>
              <a:t>toDF</a:t>
            </a:r>
            <a:r>
              <a:rPr lang="en-US" sz="1000" dirty="0"/>
              <a:t>()</a:t>
            </a:r>
          </a:p>
          <a:p>
            <a:r>
              <a:rPr lang="en-US" sz="1000" dirty="0" err="1"/>
              <a:t>people.show</a:t>
            </a:r>
            <a:r>
              <a:rPr lang="en-US" sz="1000" dirty="0"/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9FD26F-7D1A-C087-AAC5-A8A4A752BDC8}"/>
              </a:ext>
            </a:extLst>
          </p:cNvPr>
          <p:cNvSpPr txBox="1"/>
          <p:nvPr/>
        </p:nvSpPr>
        <p:spPr>
          <a:xfrm>
            <a:off x="223303" y="1414716"/>
            <a:ext cx="2362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solidFill>
                  <a:srgbClr val="C40C67"/>
                </a:solidFill>
              </a:rPr>
              <a:t>A text file filled with user’s names, ages, gender, and salary:</a:t>
            </a:r>
            <a:endParaRPr lang="en-US" sz="1100" dirty="0">
              <a:solidFill>
                <a:srgbClr val="C40C67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FB7A53-9878-C4AC-645E-DEB56612D1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7966" y="2296852"/>
            <a:ext cx="2200563" cy="2898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2F1718-0958-BB17-A1C0-6DE71100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9082" y="2318052"/>
            <a:ext cx="2510430" cy="28307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F79B6B-0352-D869-2792-40D444B9AC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166" y="1896633"/>
            <a:ext cx="2266461" cy="1673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8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ACA53-3845-3639-CF80-5C80A68449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DataFrames can be registered as temporary tables in the system catalog and queried using SQL.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Example:</a:t>
            </a:r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US" dirty="0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SQL sometimes convenient for computing multiple aggregates concisely.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The DataFrames registered in the catalog are still unmaterialized (non-cached) view, so that optimizations can happen across SQL and the original DataFrame expressions.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AC88B-81BF-A507-A26D-3FAE6E49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tables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9FE8-A46C-F90B-BADD-0656009B35C4}"/>
              </a:ext>
            </a:extLst>
          </p:cNvPr>
          <p:cNvSpPr txBox="1"/>
          <p:nvPr/>
        </p:nvSpPr>
        <p:spPr>
          <a:xfrm>
            <a:off x="978408" y="2805752"/>
            <a:ext cx="5833872" cy="346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people.createOrReplaceTempView</a:t>
            </a:r>
            <a:r>
              <a:rPr lang="en-US" dirty="0"/>
              <a:t>('user’)</a:t>
            </a:r>
          </a:p>
        </p:txBody>
      </p:sp>
    </p:spTree>
    <p:extLst>
      <p:ext uri="{BB962C8B-B14F-4D97-AF65-F5344CB8AC3E}">
        <p14:creationId xmlns:p14="http://schemas.microsoft.com/office/powerpoint/2010/main" val="39588638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E9D754-18B9-F180-AF33-8D55FDC1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Perform SQL-like Queries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56682-9CE5-6A84-5657-2FCD8C6F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62" y="4168931"/>
            <a:ext cx="2070326" cy="1302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DEEA09-AB72-9D6A-7181-5D7C9D587465}"/>
              </a:ext>
            </a:extLst>
          </p:cNvPr>
          <p:cNvSpPr txBox="1"/>
          <p:nvPr/>
        </p:nvSpPr>
        <p:spPr>
          <a:xfrm>
            <a:off x="471706" y="3503557"/>
            <a:ext cx="8367942" cy="556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50" dirty="0" err="1"/>
              <a:t>avg_salary_by_gender</a:t>
            </a:r>
            <a:r>
              <a:rPr lang="en-US" sz="1050" dirty="0"/>
              <a:t> = </a:t>
            </a:r>
            <a:r>
              <a:rPr lang="en-US" sz="1050" dirty="0" err="1"/>
              <a:t>spark.sql</a:t>
            </a:r>
            <a:r>
              <a:rPr lang="en-US" sz="1050" dirty="0"/>
              <a:t>("SELECT gender, AVG(salary) as </a:t>
            </a:r>
            <a:r>
              <a:rPr lang="en-US" sz="1050" dirty="0" err="1"/>
              <a:t>avg_salary</a:t>
            </a:r>
            <a:r>
              <a:rPr lang="en-US" sz="1050" dirty="0"/>
              <a:t> FROM user GROUP BY gender")</a:t>
            </a:r>
          </a:p>
          <a:p>
            <a:r>
              <a:rPr lang="en-US" sz="1050" dirty="0" err="1"/>
              <a:t>avg_salary_by_gender.show</a:t>
            </a:r>
            <a:r>
              <a:rPr lang="en-US" sz="1050" dirty="0"/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C5C87-E899-94AC-24D8-12DF55861EEF}"/>
              </a:ext>
            </a:extLst>
          </p:cNvPr>
          <p:cNvSpPr txBox="1"/>
          <p:nvPr/>
        </p:nvSpPr>
        <p:spPr>
          <a:xfrm>
            <a:off x="471706" y="1629447"/>
            <a:ext cx="5846798" cy="303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00" dirty="0" err="1"/>
              <a:t>spark.sql</a:t>
            </a:r>
            <a:r>
              <a:rPr lang="en-US" sz="1000" dirty="0"/>
              <a:t>('select * from user order by age DESC').show(n=2)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346F8-6B10-3046-C06A-3B673F0ABB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81" y="1991475"/>
            <a:ext cx="3090615" cy="12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CBA3F-3D3F-DFAD-2AD1-C6268431399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To work with DataFrames using SQL-like syntax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Use </a:t>
            </a:r>
            <a:r>
              <a:rPr lang="en-US" dirty="0" err="1"/>
              <a:t>createOrReplaceTempView</a:t>
            </a:r>
            <a:r>
              <a:rPr lang="en-US" dirty="0"/>
              <a:t> method to register the DataFrame</a:t>
            </a:r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US" dirty="0"/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Once a temporary view is created, we can query it using SQL-like syntax with the </a:t>
            </a:r>
            <a:r>
              <a:rPr lang="en-US" dirty="0" err="1"/>
              <a:t>spark.sql</a:t>
            </a:r>
            <a:r>
              <a:rPr lang="en-US" dirty="0"/>
              <a:t> method. </a:t>
            </a:r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We can also check if a temporary view exists using ‘</a:t>
            </a:r>
            <a:r>
              <a:rPr lang="en-US" dirty="0" err="1"/>
              <a:t>spark.catalog.tableExists</a:t>
            </a:r>
            <a:r>
              <a:rPr lang="en-US" dirty="0"/>
              <a:t>’ method</a:t>
            </a:r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  <a:p>
            <a:pPr marL="971541" lvl="2" indent="-342900">
              <a:lnSpc>
                <a:spcPct val="120000"/>
              </a:lnSpc>
            </a:pPr>
            <a:endParaRPr lang="en-US" dirty="0"/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We can drop a temporary view/table.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81FB5D-5A70-7C9F-49AF-B453F75B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and managing temporary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9359E-974E-47A7-7762-EEA759A98891}"/>
              </a:ext>
            </a:extLst>
          </p:cNvPr>
          <p:cNvSpPr txBox="1"/>
          <p:nvPr/>
        </p:nvSpPr>
        <p:spPr>
          <a:xfrm>
            <a:off x="1413538" y="2468880"/>
            <a:ext cx="5846798" cy="346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people.createOrReplaceTempView</a:t>
            </a:r>
            <a:r>
              <a:rPr lang="en-US" dirty="0"/>
              <a:t>(”user")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1BBA9-0E46-8075-47BE-A9806BDCE38C}"/>
              </a:ext>
            </a:extLst>
          </p:cNvPr>
          <p:cNvSpPr txBox="1"/>
          <p:nvPr/>
        </p:nvSpPr>
        <p:spPr>
          <a:xfrm>
            <a:off x="1413538" y="3500298"/>
            <a:ext cx="5846798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result = </a:t>
            </a:r>
            <a:r>
              <a:rPr lang="en-US" dirty="0" err="1"/>
              <a:t>spark.sql</a:t>
            </a:r>
            <a:r>
              <a:rPr lang="en-US" dirty="0"/>
              <a:t>("SELECT * FROM user WHERE age &gt; 25")</a:t>
            </a:r>
          </a:p>
          <a:p>
            <a:r>
              <a:rPr lang="en-US" dirty="0" err="1"/>
              <a:t>result.show</a:t>
            </a:r>
            <a:r>
              <a:rPr lang="en-US" dirty="0"/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748D9-E649-6E00-8AB2-EBCAEC6D94A1}"/>
              </a:ext>
            </a:extLst>
          </p:cNvPr>
          <p:cNvSpPr txBox="1"/>
          <p:nvPr/>
        </p:nvSpPr>
        <p:spPr>
          <a:xfrm>
            <a:off x="1413538" y="4585823"/>
            <a:ext cx="5846798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view_exists</a:t>
            </a:r>
            <a:r>
              <a:rPr lang="en-US" dirty="0"/>
              <a:t> = </a:t>
            </a:r>
            <a:r>
              <a:rPr lang="en-US" dirty="0" err="1"/>
              <a:t>spark.catalog.tableExists</a:t>
            </a:r>
            <a:r>
              <a:rPr lang="en-US" dirty="0"/>
              <a:t>(”user")</a:t>
            </a:r>
          </a:p>
          <a:p>
            <a:r>
              <a:rPr lang="en-US" dirty="0" err="1"/>
              <a:t>view_exists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F49F-CBB9-F602-F626-13AFE68F2326}"/>
              </a:ext>
            </a:extLst>
          </p:cNvPr>
          <p:cNvSpPr txBox="1"/>
          <p:nvPr/>
        </p:nvSpPr>
        <p:spPr>
          <a:xfrm>
            <a:off x="1413538" y="5768078"/>
            <a:ext cx="4572000" cy="346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spark.catalog.dropTempView</a:t>
            </a:r>
            <a:r>
              <a:rPr lang="en-US" dirty="0"/>
              <a:t>(”user")</a:t>
            </a:r>
          </a:p>
        </p:txBody>
      </p:sp>
    </p:spTree>
    <p:extLst>
      <p:ext uri="{BB962C8B-B14F-4D97-AF65-F5344CB8AC3E}">
        <p14:creationId xmlns:p14="http://schemas.microsoft.com/office/powerpoint/2010/main" val="15178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A6FB89-F6C4-56E0-F904-A54CB9F1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9039D-97F0-4716-022E-329AED2B95C3}"/>
              </a:ext>
            </a:extLst>
          </p:cNvPr>
          <p:cNvSpPr txBox="1"/>
          <p:nvPr/>
        </p:nvSpPr>
        <p:spPr>
          <a:xfrm>
            <a:off x="367681" y="1695901"/>
            <a:ext cx="6434325" cy="395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50" dirty="0" err="1"/>
              <a:t>employee_data</a:t>
            </a:r>
            <a:r>
              <a:rPr lang="en-US" sz="1050" dirty="0"/>
              <a:t> = [</a:t>
            </a:r>
          </a:p>
          <a:p>
            <a:r>
              <a:rPr lang="en-US" sz="1050" dirty="0"/>
              <a:t>    (1, "John"), (2, "Alice"), (3, "Bob"), (4, "Emily"),</a:t>
            </a:r>
          </a:p>
          <a:p>
            <a:r>
              <a:rPr lang="en-US" sz="1050" dirty="0"/>
              <a:t>    (5, "David"), (6, "Sarah"), (7, "Michael"), (8, "Lisa"),</a:t>
            </a:r>
          </a:p>
          <a:p>
            <a:r>
              <a:rPr lang="en-US" sz="1050" dirty="0"/>
              <a:t>    (9, "William")</a:t>
            </a:r>
          </a:p>
          <a:p>
            <a:r>
              <a:rPr lang="en-US" sz="1050" dirty="0"/>
              <a:t>]</a:t>
            </a:r>
          </a:p>
          <a:p>
            <a:r>
              <a:rPr lang="en-US" sz="1050" dirty="0"/>
              <a:t>employees = </a:t>
            </a:r>
            <a:r>
              <a:rPr lang="en-US" sz="1050" dirty="0" err="1"/>
              <a:t>spark.createDataFrame</a:t>
            </a:r>
            <a:r>
              <a:rPr lang="en-US" sz="1050" dirty="0"/>
              <a:t>(</a:t>
            </a:r>
            <a:r>
              <a:rPr lang="en-US" sz="1050" dirty="0" err="1"/>
              <a:t>employee_data</a:t>
            </a:r>
            <a:r>
              <a:rPr lang="en-US" sz="1050" dirty="0"/>
              <a:t>, ["id", "name"])</a:t>
            </a:r>
          </a:p>
          <a:p>
            <a:endParaRPr lang="en-US" sz="1050" dirty="0"/>
          </a:p>
          <a:p>
            <a:r>
              <a:rPr lang="en-US" sz="1050" dirty="0" err="1"/>
              <a:t>salary_data</a:t>
            </a:r>
            <a:r>
              <a:rPr lang="en-US" sz="1050" dirty="0"/>
              <a:t> = [</a:t>
            </a:r>
          </a:p>
          <a:p>
            <a:r>
              <a:rPr lang="en-US" sz="1050" dirty="0"/>
              <a:t>    ("HR", 1, 60000), ("HR", 2, 55000), ("HR", 3, 58000),</a:t>
            </a:r>
          </a:p>
          <a:p>
            <a:r>
              <a:rPr lang="en-US" sz="1050" dirty="0"/>
              <a:t>    ("IT", 4, 70000), ("IT", 5, 72000), ("IT", 6, 68000),</a:t>
            </a:r>
          </a:p>
          <a:p>
            <a:r>
              <a:rPr lang="en-US" sz="1050" dirty="0"/>
              <a:t>    ("Sales", 7, 75000), ("Sales", 8, 78000), ("Sales", 9, 77000)</a:t>
            </a:r>
          </a:p>
          <a:p>
            <a:r>
              <a:rPr lang="en-US" sz="1050" dirty="0"/>
              <a:t>]</a:t>
            </a:r>
          </a:p>
          <a:p>
            <a:r>
              <a:rPr lang="en-US" sz="1050" dirty="0"/>
              <a:t>salaries = </a:t>
            </a:r>
            <a:r>
              <a:rPr lang="en-US" sz="1050" dirty="0" err="1"/>
              <a:t>spark.createDataFrame</a:t>
            </a:r>
            <a:r>
              <a:rPr lang="en-US" sz="1050" dirty="0"/>
              <a:t>(</a:t>
            </a:r>
            <a:r>
              <a:rPr lang="en-US" sz="1050" dirty="0" err="1"/>
              <a:t>salary_data</a:t>
            </a:r>
            <a:r>
              <a:rPr lang="en-US" sz="1050" dirty="0"/>
              <a:t>, ["department", "id", "salary"])</a:t>
            </a:r>
          </a:p>
          <a:p>
            <a:endParaRPr lang="en-US" sz="1050" dirty="0"/>
          </a:p>
          <a:p>
            <a:r>
              <a:rPr lang="en-US" sz="1050" dirty="0" err="1"/>
              <a:t>employees.show</a:t>
            </a:r>
            <a:r>
              <a:rPr lang="en-US" sz="1050" dirty="0"/>
              <a:t>()</a:t>
            </a:r>
          </a:p>
          <a:p>
            <a:r>
              <a:rPr lang="en-US" sz="1050" dirty="0" err="1"/>
              <a:t>salaries.show</a:t>
            </a:r>
            <a:r>
              <a:rPr lang="en-US" sz="1050" dirty="0"/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2E99C-A16B-4A14-C0C0-640E750DE1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8164" y="1571348"/>
            <a:ext cx="1140935" cy="2210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E1D3A-3D8E-3878-8F59-02E4B80B5D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8164" y="3759165"/>
            <a:ext cx="1662430" cy="19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14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D33F1-5FF6-29B0-D160-3278CDEE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Sub-queries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D30E3-9297-667B-5913-CED00F0A1C11}"/>
              </a:ext>
            </a:extLst>
          </p:cNvPr>
          <p:cNvSpPr txBox="1"/>
          <p:nvPr/>
        </p:nvSpPr>
        <p:spPr>
          <a:xfrm>
            <a:off x="367680" y="1809601"/>
            <a:ext cx="5466191" cy="3707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employee.createOrReplaceTempView</a:t>
            </a:r>
            <a:r>
              <a:rPr lang="en-US"/>
              <a:t>("employees")</a:t>
            </a:r>
            <a:endParaRPr lang="en-US" dirty="0"/>
          </a:p>
          <a:p>
            <a:r>
              <a:rPr lang="en-US" dirty="0" err="1"/>
              <a:t>salaries.createOrReplaceTempView</a:t>
            </a:r>
            <a:r>
              <a:rPr lang="en-US" dirty="0"/>
              <a:t>(”salaries")</a:t>
            </a:r>
          </a:p>
          <a:p>
            <a:endParaRPr lang="en-US" dirty="0"/>
          </a:p>
          <a:p>
            <a:r>
              <a:rPr lang="en-US" dirty="0"/>
              <a:t># Subquery to find employees with salaries above average</a:t>
            </a:r>
          </a:p>
          <a:p>
            <a:r>
              <a:rPr lang="en-US" dirty="0"/>
              <a:t>result = </a:t>
            </a:r>
            <a:r>
              <a:rPr lang="en-US" dirty="0" err="1"/>
              <a:t>spark.sql</a:t>
            </a:r>
            <a:r>
              <a:rPr lang="en-US" dirty="0"/>
              <a:t>("""</a:t>
            </a:r>
          </a:p>
          <a:p>
            <a:r>
              <a:rPr lang="en-US" dirty="0"/>
              <a:t>    SELECT name</a:t>
            </a:r>
          </a:p>
          <a:p>
            <a:r>
              <a:rPr lang="en-US" dirty="0"/>
              <a:t>    FROM employees</a:t>
            </a:r>
          </a:p>
          <a:p>
            <a:r>
              <a:rPr lang="en-US" dirty="0"/>
              <a:t>    WHERE id IN (</a:t>
            </a:r>
          </a:p>
          <a:p>
            <a:r>
              <a:rPr lang="en-US" dirty="0"/>
              <a:t>        SELECT id</a:t>
            </a:r>
          </a:p>
          <a:p>
            <a:r>
              <a:rPr lang="en-US" dirty="0"/>
              <a:t>        FROM salaries</a:t>
            </a:r>
          </a:p>
          <a:p>
            <a:r>
              <a:rPr lang="en-US" dirty="0"/>
              <a:t>        WHERE salary &gt; (SELECT AVG(salary) FROM salaries)</a:t>
            </a:r>
          </a:p>
          <a:p>
            <a:r>
              <a:rPr lang="en-US" dirty="0"/>
              <a:t>    )</a:t>
            </a:r>
          </a:p>
          <a:p>
            <a:r>
              <a:rPr lang="en-US" dirty="0"/>
              <a:t>""")</a:t>
            </a:r>
          </a:p>
          <a:p>
            <a:endParaRPr lang="en-US" dirty="0"/>
          </a:p>
          <a:p>
            <a:r>
              <a:rPr lang="en-US" dirty="0" err="1"/>
              <a:t>result.show</a:t>
            </a:r>
            <a:r>
              <a:rPr lang="en-US" dirty="0"/>
              <a:t>()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B17FA-0CD8-A4D6-1B78-EF429FD5CA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5476" y="1735940"/>
            <a:ext cx="1140935" cy="2210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FD0DC-71A2-FE0C-71C0-61EC9296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037" y="1772516"/>
            <a:ext cx="1662430" cy="1969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20703-9B85-C692-F309-B3980DC5C1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5476" y="4111094"/>
            <a:ext cx="906922" cy="17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050CF7-FA02-1A62-5ECB-5F9652DA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1 - </a:t>
            </a:r>
            <a:r>
              <a:rPr lang="en-HK" b="1" dirty="0"/>
              <a:t>Join Visits with </a:t>
            </a:r>
            <a:r>
              <a:rPr lang="en-HK" b="1" dirty="0" err="1"/>
              <a:t>URLInfo</a:t>
            </a:r>
            <a:r>
              <a:rPr lang="en-HK" b="1" dirty="0"/>
              <a:t> and Compute Visit Counts per URL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2796B-0D7E-13D9-FC3C-7C79A3F236B6}"/>
              </a:ext>
            </a:extLst>
          </p:cNvPr>
          <p:cNvSpPr txBox="1"/>
          <p:nvPr/>
        </p:nvSpPr>
        <p:spPr>
          <a:xfrm>
            <a:off x="367681" y="3568450"/>
            <a:ext cx="3902661" cy="2843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4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00" dirty="0"/>
              <a:t>Initialize </a:t>
            </a:r>
            <a:r>
              <a:rPr lang="en-HK" sz="1000" dirty="0" err="1"/>
              <a:t>visit_count</a:t>
            </a:r>
            <a:r>
              <a:rPr lang="en-HK" sz="1000" dirty="0"/>
              <a:t> = 0 </a:t>
            </a:r>
          </a:p>
          <a:p>
            <a:r>
              <a:rPr lang="en-HK" sz="1000" dirty="0"/>
              <a:t>Initialize category = null</a:t>
            </a:r>
          </a:p>
          <a:p>
            <a:r>
              <a:rPr lang="en-HK" sz="1000" dirty="0"/>
              <a:t>For each value in values: </a:t>
            </a:r>
          </a:p>
          <a:p>
            <a:r>
              <a:rPr lang="en-HK" sz="1000" dirty="0"/>
              <a:t>    If </a:t>
            </a:r>
            <a:r>
              <a:rPr lang="en-HK" sz="1000" dirty="0" err="1"/>
              <a:t>value.type</a:t>
            </a:r>
            <a:r>
              <a:rPr lang="en-HK" sz="1000" dirty="0"/>
              <a:t> == "visit": </a:t>
            </a:r>
          </a:p>
          <a:p>
            <a:r>
              <a:rPr lang="en-HK" sz="1000" dirty="0"/>
              <a:t>        </a:t>
            </a:r>
            <a:r>
              <a:rPr lang="en-HK" sz="1000" dirty="0" err="1"/>
              <a:t>visit_count</a:t>
            </a:r>
            <a:r>
              <a:rPr lang="en-HK" sz="1000" dirty="0"/>
              <a:t> += </a:t>
            </a:r>
            <a:r>
              <a:rPr lang="en-HK" sz="1000" dirty="0" err="1"/>
              <a:t>value.count</a:t>
            </a:r>
            <a:endParaRPr lang="en-HK" sz="1000" dirty="0"/>
          </a:p>
          <a:p>
            <a:r>
              <a:rPr lang="en-HK" sz="1000" dirty="0"/>
              <a:t>For each value in values: </a:t>
            </a:r>
          </a:p>
          <a:p>
            <a:r>
              <a:rPr lang="en-HK" sz="1000" dirty="0"/>
              <a:t>    If </a:t>
            </a:r>
            <a:r>
              <a:rPr lang="en-HK" sz="1000" dirty="0" err="1"/>
              <a:t>value.type</a:t>
            </a:r>
            <a:r>
              <a:rPr lang="en-HK" sz="1000" dirty="0"/>
              <a:t> == "info": </a:t>
            </a:r>
          </a:p>
          <a:p>
            <a:r>
              <a:rPr lang="en-HK" sz="1000" dirty="0"/>
              <a:t>        // Set category (assume one per URL)</a:t>
            </a:r>
          </a:p>
          <a:p>
            <a:r>
              <a:rPr lang="en-HK" sz="1000" dirty="0"/>
              <a:t>        category = </a:t>
            </a:r>
            <a:r>
              <a:rPr lang="en-HK" sz="1000" dirty="0" err="1"/>
              <a:t>value.category</a:t>
            </a:r>
            <a:r>
              <a:rPr lang="en-HK" sz="1000" dirty="0"/>
              <a:t> </a:t>
            </a:r>
          </a:p>
          <a:p>
            <a:r>
              <a:rPr lang="en-HK" sz="1000" dirty="0"/>
              <a:t>If category != null and </a:t>
            </a:r>
            <a:r>
              <a:rPr lang="en-HK" sz="1000" dirty="0" err="1"/>
              <a:t>visit_count</a:t>
            </a:r>
            <a:r>
              <a:rPr lang="en-HK" sz="1000" dirty="0"/>
              <a:t> &gt; 0: </a:t>
            </a:r>
          </a:p>
          <a:p>
            <a:r>
              <a:rPr lang="en-HK" sz="1000" dirty="0"/>
              <a:t>    Emit key: URL </a:t>
            </a:r>
          </a:p>
          <a:p>
            <a:r>
              <a:rPr lang="en-HK" sz="1000" dirty="0"/>
              <a:t>    Emit value: (category, </a:t>
            </a:r>
            <a:r>
              <a:rPr lang="en-HK" sz="1000" dirty="0" err="1"/>
              <a:t>visit_count</a:t>
            </a:r>
            <a:r>
              <a:rPr lang="en-HK" sz="1000" dirty="0"/>
              <a:t>)</a:t>
            </a:r>
            <a:endParaRPr lang="en-HK" sz="10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3DC6E-07E9-FD49-8A30-685B18701B02}"/>
              </a:ext>
            </a:extLst>
          </p:cNvPr>
          <p:cNvSpPr txBox="1"/>
          <p:nvPr/>
        </p:nvSpPr>
        <p:spPr>
          <a:xfrm>
            <a:off x="367681" y="2012640"/>
            <a:ext cx="5316682" cy="10079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MapReduce groups by key (URL), so the reducer receives:</a:t>
            </a:r>
          </a:p>
          <a:p>
            <a:r>
              <a:rPr lang="en-HK" dirty="0" err="1"/>
              <a:t>amazon.com</a:t>
            </a:r>
            <a:r>
              <a:rPr lang="en-HK" dirty="0"/>
              <a:t>: [("visit", 1), ("visit", 1), ("info", Ecommerce)]</a:t>
            </a:r>
          </a:p>
          <a:p>
            <a:r>
              <a:rPr lang="en-HK" dirty="0" err="1"/>
              <a:t>facebook.com</a:t>
            </a:r>
            <a:r>
              <a:rPr lang="en-HK" dirty="0"/>
              <a:t>: [("visit", 1), ("info", Social Network)]</a:t>
            </a:r>
          </a:p>
          <a:p>
            <a:r>
              <a:rPr lang="en-HK" dirty="0" err="1"/>
              <a:t>twitter.com</a:t>
            </a:r>
            <a:r>
              <a:rPr lang="en-HK" dirty="0"/>
              <a:t>: [("visit", 1), ("visit", 1), ("info", Social Network)]</a:t>
            </a:r>
          </a:p>
          <a:p>
            <a:r>
              <a:rPr lang="en-HK" dirty="0" err="1"/>
              <a:t>espn.com</a:t>
            </a:r>
            <a:r>
              <a:rPr lang="en-HK" dirty="0"/>
              <a:t>: [("visit", 1), ("info", Sports)]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E6585-ACDF-CE3D-80A5-8717F7002AC8}"/>
              </a:ext>
            </a:extLst>
          </p:cNvPr>
          <p:cNvSpPr txBox="1"/>
          <p:nvPr/>
        </p:nvSpPr>
        <p:spPr>
          <a:xfrm>
            <a:off x="2441542" y="4069177"/>
            <a:ext cx="213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00" b="1" dirty="0">
                <a:solidFill>
                  <a:srgbClr val="C40C67"/>
                </a:solidFill>
                <a:sym typeface="Wingdings" pitchFamily="2" charset="2"/>
              </a:rPr>
              <a:t></a:t>
            </a:r>
            <a:r>
              <a:rPr lang="en-HK" sz="1000" b="1" dirty="0">
                <a:solidFill>
                  <a:srgbClr val="C40C67"/>
                </a:solidFill>
              </a:rPr>
              <a:t>Process Visits records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7856F-B5BD-E87D-A131-A54830B09E80}"/>
              </a:ext>
            </a:extLst>
          </p:cNvPr>
          <p:cNvSpPr txBox="1"/>
          <p:nvPr/>
        </p:nvSpPr>
        <p:spPr>
          <a:xfrm>
            <a:off x="5156426" y="3565193"/>
            <a:ext cx="2978870" cy="10079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(Ecommerce, (</a:t>
            </a:r>
            <a:r>
              <a:rPr lang="en-HK" dirty="0" err="1"/>
              <a:t>amazon.com</a:t>
            </a:r>
            <a:r>
              <a:rPr lang="en-HK" dirty="0"/>
              <a:t>, 2)) </a:t>
            </a:r>
          </a:p>
          <a:p>
            <a:r>
              <a:rPr lang="en-HK" dirty="0"/>
              <a:t>(Social Network, (</a:t>
            </a:r>
            <a:r>
              <a:rPr lang="en-HK" dirty="0" err="1"/>
              <a:t>facebook.com</a:t>
            </a:r>
            <a:r>
              <a:rPr lang="en-HK" dirty="0"/>
              <a:t>, 1)) (Social Network, (</a:t>
            </a:r>
            <a:r>
              <a:rPr lang="en-HK" dirty="0" err="1"/>
              <a:t>twitter.com</a:t>
            </a:r>
            <a:r>
              <a:rPr lang="en-HK" dirty="0"/>
              <a:t>, 2)) (Sports, (</a:t>
            </a:r>
            <a:r>
              <a:rPr lang="en-HK" dirty="0" err="1"/>
              <a:t>espn.com</a:t>
            </a:r>
            <a:r>
              <a:rPr lang="en-HK" dirty="0"/>
              <a:t>, 1))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AA730D-5579-F41D-1D4F-E37ECDA8778C}"/>
              </a:ext>
            </a:extLst>
          </p:cNvPr>
          <p:cNvSpPr txBox="1"/>
          <p:nvPr/>
        </p:nvSpPr>
        <p:spPr>
          <a:xfrm>
            <a:off x="2421194" y="4783185"/>
            <a:ext cx="213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00" b="1" dirty="0">
                <a:solidFill>
                  <a:srgbClr val="C40C67"/>
                </a:solidFill>
                <a:sym typeface="Wingdings" pitchFamily="2" charset="2"/>
              </a:rPr>
              <a:t></a:t>
            </a:r>
            <a:r>
              <a:rPr lang="en-HK" sz="1000" b="1" dirty="0">
                <a:solidFill>
                  <a:srgbClr val="C40C67"/>
                </a:solidFill>
              </a:rPr>
              <a:t>Process </a:t>
            </a:r>
            <a:r>
              <a:rPr lang="en-HK" sz="1000" b="1" dirty="0" err="1">
                <a:solidFill>
                  <a:srgbClr val="C40C67"/>
                </a:solidFill>
              </a:rPr>
              <a:t>URLInfo</a:t>
            </a:r>
            <a:r>
              <a:rPr lang="en-HK" sz="1000" b="1" dirty="0">
                <a:solidFill>
                  <a:srgbClr val="C40C67"/>
                </a:solidFill>
              </a:rPr>
              <a:t> records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5E90E-F28B-6EC6-0F8B-C28C366994C6}"/>
              </a:ext>
            </a:extLst>
          </p:cNvPr>
          <p:cNvSpPr txBox="1"/>
          <p:nvPr/>
        </p:nvSpPr>
        <p:spPr>
          <a:xfrm>
            <a:off x="3553905" y="5681086"/>
            <a:ext cx="213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00" b="1" dirty="0">
                <a:solidFill>
                  <a:srgbClr val="C40C67"/>
                </a:solidFill>
                <a:sym typeface="Wingdings" pitchFamily="2" charset="2"/>
              </a:rPr>
              <a:t></a:t>
            </a:r>
            <a:r>
              <a:rPr lang="en-HK" sz="1000" dirty="0"/>
              <a:t> </a:t>
            </a:r>
            <a:r>
              <a:rPr lang="en-HK" sz="1000" b="1" dirty="0">
                <a:solidFill>
                  <a:srgbClr val="C40C67"/>
                </a:solidFill>
              </a:rPr>
              <a:t>Emit joined results </a:t>
            </a:r>
          </a:p>
        </p:txBody>
      </p: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4FEB1634-F72C-5BDA-8827-382E00587CBC}"/>
              </a:ext>
            </a:extLst>
          </p:cNvPr>
          <p:cNvSpPr/>
          <p:nvPr/>
        </p:nvSpPr>
        <p:spPr>
          <a:xfrm>
            <a:off x="4430579" y="3828757"/>
            <a:ext cx="622187" cy="485837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>
            <a:extLst>
              <a:ext uri="{FF2B5EF4-FFF2-40B4-BE49-F238E27FC236}">
                <a16:creationId xmlns:a16="http://schemas.microsoft.com/office/drawing/2014/main" id="{F2248F56-9C15-F256-7AC6-DF239509FE41}"/>
              </a:ext>
            </a:extLst>
          </p:cNvPr>
          <p:cNvSpPr/>
          <p:nvPr/>
        </p:nvSpPr>
        <p:spPr>
          <a:xfrm rot="5400000">
            <a:off x="2350544" y="3056360"/>
            <a:ext cx="422771" cy="485837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0E0976-0B5D-8DCD-2D18-81301560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764BC-8420-2017-8057-E5974E514B60}"/>
              </a:ext>
            </a:extLst>
          </p:cNvPr>
          <p:cNvSpPr txBox="1"/>
          <p:nvPr/>
        </p:nvSpPr>
        <p:spPr>
          <a:xfrm>
            <a:off x="367681" y="1809601"/>
            <a:ext cx="4734672" cy="1768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employee_salary</a:t>
            </a:r>
            <a:r>
              <a:rPr lang="en-US" dirty="0"/>
              <a:t> = </a:t>
            </a:r>
            <a:r>
              <a:rPr lang="en-US" dirty="0" err="1"/>
              <a:t>spark.sql</a:t>
            </a:r>
            <a:r>
              <a:rPr lang="en-US" dirty="0"/>
              <a:t>("""</a:t>
            </a:r>
          </a:p>
          <a:p>
            <a:r>
              <a:rPr lang="en-US" dirty="0"/>
              <a:t>    select  salaries.*, </a:t>
            </a:r>
            <a:r>
              <a:rPr lang="en-US" dirty="0" err="1"/>
              <a:t>employees.name</a:t>
            </a:r>
            <a:endParaRPr lang="en-US" dirty="0"/>
          </a:p>
          <a:p>
            <a:r>
              <a:rPr lang="en-US" dirty="0"/>
              <a:t>    from salaries </a:t>
            </a:r>
          </a:p>
          <a:p>
            <a:r>
              <a:rPr lang="en-US" dirty="0"/>
              <a:t>    left join employees on </a:t>
            </a:r>
            <a:r>
              <a:rPr lang="en-US" dirty="0" err="1"/>
              <a:t>salaries.id</a:t>
            </a:r>
            <a:r>
              <a:rPr lang="en-US" dirty="0"/>
              <a:t> = </a:t>
            </a:r>
            <a:r>
              <a:rPr lang="en-US" dirty="0" err="1"/>
              <a:t>employees.id</a:t>
            </a:r>
            <a:endParaRPr lang="en-US" dirty="0"/>
          </a:p>
          <a:p>
            <a:r>
              <a:rPr lang="en-US" dirty="0"/>
              <a:t>""")</a:t>
            </a:r>
          </a:p>
          <a:p>
            <a:endParaRPr lang="en-US" dirty="0"/>
          </a:p>
          <a:p>
            <a:r>
              <a:rPr lang="en-US" dirty="0" err="1"/>
              <a:t>employee_salary.show</a:t>
            </a:r>
            <a:r>
              <a:rPr lang="en-US" dirty="0"/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1F8BC-E716-0161-C56A-DA917B58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959" y="1616490"/>
            <a:ext cx="2491441" cy="219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7C4CD-8373-DD45-DC1F-22DB2A2BA426}"/>
              </a:ext>
            </a:extLst>
          </p:cNvPr>
          <p:cNvSpPr txBox="1"/>
          <p:nvPr/>
        </p:nvSpPr>
        <p:spPr>
          <a:xfrm>
            <a:off x="367681" y="4178808"/>
            <a:ext cx="5932536" cy="799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window_spec</a:t>
            </a:r>
            <a:r>
              <a:rPr lang="en-US" dirty="0"/>
              <a:t> = </a:t>
            </a:r>
            <a:r>
              <a:rPr lang="en-US" dirty="0" err="1"/>
              <a:t>Window.partitionBy</a:t>
            </a:r>
            <a:r>
              <a:rPr lang="en-US" dirty="0"/>
              <a:t>("department").</a:t>
            </a:r>
            <a:r>
              <a:rPr lang="en-US" dirty="0" err="1"/>
              <a:t>orderBy</a:t>
            </a:r>
            <a:r>
              <a:rPr lang="en-US" dirty="0"/>
              <a:t>(</a:t>
            </a:r>
            <a:r>
              <a:rPr lang="en-US" dirty="0" err="1"/>
              <a:t>F.desc</a:t>
            </a:r>
            <a:r>
              <a:rPr lang="en-US" dirty="0"/>
              <a:t>("salary"))</a:t>
            </a:r>
          </a:p>
          <a:p>
            <a:endParaRPr lang="en-US" dirty="0"/>
          </a:p>
          <a:p>
            <a:r>
              <a:rPr lang="en-US" dirty="0" err="1"/>
              <a:t>employee_salary.withColumn</a:t>
            </a:r>
            <a:r>
              <a:rPr lang="en-US" dirty="0"/>
              <a:t>("rank", </a:t>
            </a:r>
            <a:r>
              <a:rPr lang="en-US" dirty="0" err="1"/>
              <a:t>F.rank</a:t>
            </a:r>
            <a:r>
              <a:rPr lang="en-US" dirty="0"/>
              <a:t>().over(</a:t>
            </a:r>
            <a:r>
              <a:rPr lang="en-US" dirty="0" err="1"/>
              <a:t>window_spec</a:t>
            </a:r>
            <a:r>
              <a:rPr lang="en-US" dirty="0"/>
              <a:t>)).show()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B15CA-59AB-9B71-99D1-BA06E5AB1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7" y="4148917"/>
            <a:ext cx="2491441" cy="18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AFB82-372F-82BD-96FA-C69318DC113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Easy extension of limited operations supported.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Allows inline registration of UDFs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Can be defined on simple data types or entire tables.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UDFs available to other interfaces after registration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78B916-CE87-8EE3-F733-D6427513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User-Defined Functions (UDFs)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5D149-79FB-7CC0-A7BE-2E4A14641BFF}"/>
              </a:ext>
            </a:extLst>
          </p:cNvPr>
          <p:cNvSpPr txBox="1"/>
          <p:nvPr/>
        </p:nvSpPr>
        <p:spPr>
          <a:xfrm>
            <a:off x="978408" y="3429000"/>
            <a:ext cx="5074920" cy="2011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from </a:t>
            </a:r>
            <a:r>
              <a:rPr lang="en-US" dirty="0" err="1"/>
              <a:t>pyspark.sql.functions</a:t>
            </a:r>
            <a:r>
              <a:rPr lang="en-US" dirty="0"/>
              <a:t> import </a:t>
            </a:r>
            <a:r>
              <a:rPr lang="en-US" dirty="0" err="1"/>
              <a:t>udf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pyspark.sql.types</a:t>
            </a:r>
            <a:r>
              <a:rPr lang="en-US" dirty="0"/>
              <a:t> import </a:t>
            </a:r>
            <a:r>
              <a:rPr lang="en-US" dirty="0" err="1"/>
              <a:t>IntegerType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round_float_down</a:t>
            </a:r>
            <a:r>
              <a:rPr lang="en-US" dirty="0"/>
              <a:t>(x):</a:t>
            </a:r>
          </a:p>
          <a:p>
            <a:r>
              <a:rPr lang="en-US" dirty="0"/>
              <a:t>    return int(x)</a:t>
            </a:r>
          </a:p>
          <a:p>
            <a:endParaRPr lang="en-US" dirty="0"/>
          </a:p>
          <a:p>
            <a:r>
              <a:rPr lang="en-US" dirty="0" err="1"/>
              <a:t>round_float_down_udf</a:t>
            </a:r>
            <a:r>
              <a:rPr lang="en-US" dirty="0"/>
              <a:t> = </a:t>
            </a:r>
            <a:r>
              <a:rPr lang="en-US" dirty="0" err="1"/>
              <a:t>udf</a:t>
            </a:r>
            <a:r>
              <a:rPr lang="en-US" dirty="0"/>
              <a:t>(</a:t>
            </a:r>
            <a:r>
              <a:rPr lang="en-US" dirty="0" err="1"/>
              <a:t>round_float_down</a:t>
            </a:r>
            <a:r>
              <a:rPr lang="en-US" dirty="0"/>
              <a:t>, </a:t>
            </a:r>
            <a:r>
              <a:rPr lang="en-US" dirty="0" err="1"/>
              <a:t>IntegerType</a:t>
            </a:r>
            <a:r>
              <a:rPr lang="en-US" dirty="0"/>
              <a:t>())</a:t>
            </a:r>
          </a:p>
          <a:p>
            <a:r>
              <a:rPr lang="en-US" dirty="0" err="1"/>
              <a:t>df.select</a:t>
            </a:r>
            <a:r>
              <a:rPr lang="en-US" dirty="0"/>
              <a:t>(</a:t>
            </a:r>
            <a:r>
              <a:rPr lang="en-US" dirty="0" err="1"/>
              <a:t>round_float_down_udf</a:t>
            </a:r>
            <a:r>
              <a:rPr lang="en-US" dirty="0"/>
              <a:t>('price')).show()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9F2FE3-338D-9D10-C50B-758AE6EF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3912" y="1686757"/>
            <a:ext cx="1898912" cy="38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873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83090D-F554-71FF-D774-DF6E24C15E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dirty="0"/>
              <a:t>Native support for reading data in Parquet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Columnar storage avoids reading unneeded data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RDDs can be written to Parquet files, preserving the schema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Convert other slower formats into Parquet for repeated querying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B60FC7-FC39-8C9B-A20A-38ACD91D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Parquet Compatibility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9C1AE-B806-664A-39A4-2E9587B867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054" y="4758193"/>
            <a:ext cx="5635498" cy="1448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28DBF-5E02-3ED4-88F7-17EC984F5F11}"/>
              </a:ext>
            </a:extLst>
          </p:cNvPr>
          <p:cNvSpPr txBox="1"/>
          <p:nvPr/>
        </p:nvSpPr>
        <p:spPr>
          <a:xfrm>
            <a:off x="340249" y="3361127"/>
            <a:ext cx="3236976" cy="314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df.write.parquet</a:t>
            </a:r>
            <a:r>
              <a:rPr lang="en-US" dirty="0"/>
              <a:t>('./</a:t>
            </a:r>
            <a:r>
              <a:rPr lang="en-US" dirty="0" err="1"/>
              <a:t>parquet_output</a:t>
            </a:r>
            <a:r>
              <a:rPr lang="en-US" dirty="0"/>
              <a:t>')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A3FAF-A5EA-9890-5FF6-9EA2C2F7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811" y="3361127"/>
            <a:ext cx="4949330" cy="575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4C623-F22F-D21E-06F6-492AD7372791}"/>
              </a:ext>
            </a:extLst>
          </p:cNvPr>
          <p:cNvSpPr txBox="1"/>
          <p:nvPr/>
        </p:nvSpPr>
        <p:spPr>
          <a:xfrm>
            <a:off x="340249" y="4216662"/>
            <a:ext cx="4572000" cy="314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df2 = </a:t>
            </a:r>
            <a:r>
              <a:rPr lang="en-US" dirty="0" err="1"/>
              <a:t>spark.read.parquet</a:t>
            </a:r>
            <a:r>
              <a:rPr lang="en-US" dirty="0"/>
              <a:t>('./</a:t>
            </a:r>
            <a:r>
              <a:rPr lang="en-US" dirty="0" err="1"/>
              <a:t>parquet_output</a:t>
            </a:r>
            <a:r>
              <a:rPr lang="en-US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274291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F90E70-FBA1-686A-0C3B-2D01941D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Read CSV with an explicit schema definition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816DD-585C-FF52-6A07-556335B63DB9}"/>
              </a:ext>
            </a:extLst>
          </p:cNvPr>
          <p:cNvSpPr txBox="1"/>
          <p:nvPr/>
        </p:nvSpPr>
        <p:spPr>
          <a:xfrm>
            <a:off x="484632" y="1571348"/>
            <a:ext cx="7757216" cy="3707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from </a:t>
            </a:r>
            <a:r>
              <a:rPr lang="en-US" dirty="0" err="1"/>
              <a:t>pyspark.sql.types</a:t>
            </a:r>
            <a:r>
              <a:rPr lang="en-US" dirty="0"/>
              <a:t> import </a:t>
            </a:r>
            <a:r>
              <a:rPr lang="en-US" dirty="0" err="1"/>
              <a:t>StructType</a:t>
            </a:r>
            <a:r>
              <a:rPr lang="en-US" dirty="0"/>
              <a:t>, </a:t>
            </a:r>
            <a:r>
              <a:rPr lang="en-US" dirty="0" err="1"/>
              <a:t>StructField</a:t>
            </a:r>
            <a:r>
              <a:rPr lang="en-US" dirty="0"/>
              <a:t>, </a:t>
            </a:r>
            <a:r>
              <a:rPr lang="en-US" dirty="0" err="1"/>
              <a:t>StringType</a:t>
            </a:r>
            <a:r>
              <a:rPr lang="en-US" dirty="0"/>
              <a:t>, </a:t>
            </a:r>
            <a:r>
              <a:rPr lang="en-US" dirty="0" err="1"/>
              <a:t>IntegerType</a:t>
            </a:r>
            <a:r>
              <a:rPr lang="en-US" dirty="0"/>
              <a:t>, </a:t>
            </a:r>
            <a:r>
              <a:rPr lang="en-US" dirty="0" err="1"/>
              <a:t>DoubleType</a:t>
            </a:r>
            <a:endParaRPr lang="en-US" dirty="0"/>
          </a:p>
          <a:p>
            <a:r>
              <a:rPr lang="en-US" dirty="0"/>
              <a:t>schema = </a:t>
            </a:r>
            <a:r>
              <a:rPr lang="en-US" dirty="0" err="1"/>
              <a:t>StructType</a:t>
            </a:r>
            <a:r>
              <a:rPr lang="en-US" dirty="0"/>
              <a:t>([</a:t>
            </a:r>
          </a:p>
          <a:p>
            <a:r>
              <a:rPr lang="en-US" dirty="0"/>
              <a:t>    </a:t>
            </a:r>
            <a:r>
              <a:rPr lang="en-US" dirty="0" err="1"/>
              <a:t>StructField</a:t>
            </a:r>
            <a:r>
              <a:rPr lang="en-US" dirty="0"/>
              <a:t>(name="id", </a:t>
            </a:r>
            <a:r>
              <a:rPr lang="en-US" dirty="0" err="1"/>
              <a:t>dataType</a:t>
            </a:r>
            <a:r>
              <a:rPr lang="en-US" dirty="0"/>
              <a:t>=</a:t>
            </a:r>
            <a:r>
              <a:rPr lang="en-US" dirty="0" err="1"/>
              <a:t>IntegerType</a:t>
            </a:r>
            <a:r>
              <a:rPr lang="en-US" dirty="0"/>
              <a:t>(), nullable=True),</a:t>
            </a:r>
          </a:p>
          <a:p>
            <a:r>
              <a:rPr lang="en-US" dirty="0"/>
              <a:t>    </a:t>
            </a:r>
            <a:r>
              <a:rPr lang="en-US" dirty="0" err="1"/>
              <a:t>StructField</a:t>
            </a:r>
            <a:r>
              <a:rPr lang="en-US" dirty="0"/>
              <a:t>(name="name", </a:t>
            </a:r>
            <a:r>
              <a:rPr lang="en-US" dirty="0" err="1"/>
              <a:t>dataType</a:t>
            </a:r>
            <a:r>
              <a:rPr lang="en-US" dirty="0"/>
              <a:t>=</a:t>
            </a:r>
            <a:r>
              <a:rPr lang="en-US" dirty="0" err="1"/>
              <a:t>StringType</a:t>
            </a:r>
            <a:r>
              <a:rPr lang="en-US" dirty="0"/>
              <a:t>(), nullable=True),</a:t>
            </a:r>
          </a:p>
          <a:p>
            <a:r>
              <a:rPr lang="en-US" dirty="0"/>
              <a:t>    </a:t>
            </a:r>
            <a:r>
              <a:rPr lang="en-US" dirty="0" err="1"/>
              <a:t>StructField</a:t>
            </a:r>
            <a:r>
              <a:rPr lang="en-US" dirty="0"/>
              <a:t>(name="category", </a:t>
            </a:r>
            <a:r>
              <a:rPr lang="en-US" dirty="0" err="1"/>
              <a:t>dataType</a:t>
            </a:r>
            <a:r>
              <a:rPr lang="en-US" dirty="0"/>
              <a:t>=</a:t>
            </a:r>
            <a:r>
              <a:rPr lang="en-US" dirty="0" err="1"/>
              <a:t>StringType</a:t>
            </a:r>
            <a:r>
              <a:rPr lang="en-US" dirty="0"/>
              <a:t>(), nullable=True),</a:t>
            </a:r>
          </a:p>
          <a:p>
            <a:r>
              <a:rPr lang="en-US" dirty="0"/>
              <a:t>    </a:t>
            </a:r>
            <a:r>
              <a:rPr lang="en-US" dirty="0" err="1"/>
              <a:t>StructField</a:t>
            </a:r>
            <a:r>
              <a:rPr lang="en-US" dirty="0"/>
              <a:t>(name="quantity", </a:t>
            </a:r>
            <a:r>
              <a:rPr lang="en-US" dirty="0" err="1"/>
              <a:t>dataType</a:t>
            </a:r>
            <a:r>
              <a:rPr lang="en-US" dirty="0"/>
              <a:t>=</a:t>
            </a:r>
            <a:r>
              <a:rPr lang="en-US" dirty="0" err="1"/>
              <a:t>IntegerType</a:t>
            </a:r>
            <a:r>
              <a:rPr lang="en-US" dirty="0"/>
              <a:t>(), nullable=True),</a:t>
            </a:r>
          </a:p>
          <a:p>
            <a:r>
              <a:rPr lang="en-US" dirty="0"/>
              <a:t>    </a:t>
            </a:r>
            <a:r>
              <a:rPr lang="en-US" dirty="0" err="1"/>
              <a:t>StructField</a:t>
            </a:r>
            <a:r>
              <a:rPr lang="en-US" dirty="0"/>
              <a:t>(name="price", </a:t>
            </a:r>
            <a:r>
              <a:rPr lang="en-US" dirty="0" err="1"/>
              <a:t>dataType</a:t>
            </a:r>
            <a:r>
              <a:rPr lang="en-US" dirty="0"/>
              <a:t>=</a:t>
            </a:r>
            <a:r>
              <a:rPr lang="en-US" dirty="0" err="1"/>
              <a:t>DoubleType</a:t>
            </a:r>
            <a:r>
              <a:rPr lang="en-US" dirty="0"/>
              <a:t>(), nullable=True)</a:t>
            </a:r>
          </a:p>
          <a:p>
            <a:r>
              <a:rPr lang="en-US" dirty="0"/>
              <a:t>])</a:t>
            </a:r>
          </a:p>
          <a:p>
            <a:r>
              <a:rPr lang="en-US" dirty="0" err="1"/>
              <a:t>csv_file_path</a:t>
            </a:r>
            <a:r>
              <a:rPr lang="en-US" dirty="0"/>
              <a:t> = "./data/</a:t>
            </a:r>
            <a:r>
              <a:rPr lang="en-US" dirty="0" err="1"/>
              <a:t>products.csv</a:t>
            </a:r>
            <a:r>
              <a:rPr lang="en-US" dirty="0"/>
              <a:t>"</a:t>
            </a:r>
          </a:p>
          <a:p>
            <a:r>
              <a:rPr lang="en-US" dirty="0" err="1"/>
              <a:t>df</a:t>
            </a:r>
            <a:r>
              <a:rPr lang="en-US" dirty="0"/>
              <a:t> = </a:t>
            </a:r>
            <a:r>
              <a:rPr lang="en-US" dirty="0" err="1"/>
              <a:t>spark.read.csv</a:t>
            </a:r>
            <a:r>
              <a:rPr lang="en-US" dirty="0"/>
              <a:t>(</a:t>
            </a:r>
            <a:r>
              <a:rPr lang="en-US" dirty="0" err="1"/>
              <a:t>csv_file_path</a:t>
            </a:r>
            <a:r>
              <a:rPr lang="en-US" dirty="0"/>
              <a:t>, header=True, schema=schema)</a:t>
            </a:r>
          </a:p>
          <a:p>
            <a:r>
              <a:rPr lang="en-US" dirty="0"/>
              <a:t># Display schema of DataFrame</a:t>
            </a:r>
          </a:p>
          <a:p>
            <a:r>
              <a:rPr lang="en-US" dirty="0" err="1"/>
              <a:t>df.printSchema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# Display content of DataFrame</a:t>
            </a:r>
          </a:p>
          <a:p>
            <a:r>
              <a:rPr lang="en-US" dirty="0" err="1"/>
              <a:t>df.show</a:t>
            </a:r>
            <a:r>
              <a:rPr lang="en-US" dirty="0"/>
              <a:t>(5)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9285C-BF8C-DF7A-7869-51B90DB5B9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632" y="5350595"/>
            <a:ext cx="3522218" cy="1154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AD507-E9C6-90BC-85E9-2E4920536F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8415" y="5350595"/>
            <a:ext cx="3396321" cy="12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58C2C-5011-AF1C-13A0-57DE4B88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Read CSV with </a:t>
            </a:r>
            <a:r>
              <a:rPr lang="en-HK" dirty="0" err="1"/>
              <a:t>inferSchema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4818E-5E82-DC6B-59EA-BB5F622586D4}"/>
              </a:ext>
            </a:extLst>
          </p:cNvPr>
          <p:cNvSpPr txBox="1"/>
          <p:nvPr/>
        </p:nvSpPr>
        <p:spPr>
          <a:xfrm>
            <a:off x="367004" y="1686757"/>
            <a:ext cx="5786908" cy="1768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csv_file_path</a:t>
            </a:r>
            <a:r>
              <a:rPr lang="en-US" dirty="0"/>
              <a:t> = "./data/</a:t>
            </a:r>
            <a:r>
              <a:rPr lang="en-US" dirty="0" err="1"/>
              <a:t>products.csv</a:t>
            </a:r>
            <a:r>
              <a:rPr lang="en-US" dirty="0"/>
              <a:t>"</a:t>
            </a:r>
          </a:p>
          <a:p>
            <a:r>
              <a:rPr lang="en-US" dirty="0" err="1"/>
              <a:t>df</a:t>
            </a:r>
            <a:r>
              <a:rPr lang="en-US" dirty="0"/>
              <a:t> = </a:t>
            </a:r>
            <a:r>
              <a:rPr lang="en-US" dirty="0" err="1"/>
              <a:t>spark.read.csv</a:t>
            </a:r>
            <a:r>
              <a:rPr lang="en-US" dirty="0"/>
              <a:t>(</a:t>
            </a:r>
            <a:r>
              <a:rPr lang="en-US" dirty="0" err="1"/>
              <a:t>csv_file_path</a:t>
            </a:r>
            <a:r>
              <a:rPr lang="en-US" dirty="0"/>
              <a:t>, header=True, </a:t>
            </a:r>
            <a:r>
              <a:rPr lang="en-US" dirty="0" err="1"/>
              <a:t>inferSchema</a:t>
            </a:r>
            <a:r>
              <a:rPr lang="en-US" dirty="0"/>
              <a:t>=True)</a:t>
            </a:r>
          </a:p>
          <a:p>
            <a:r>
              <a:rPr lang="en-US" dirty="0"/>
              <a:t># Display schema of DataFrame</a:t>
            </a:r>
          </a:p>
          <a:p>
            <a:r>
              <a:rPr lang="en-US" dirty="0" err="1"/>
              <a:t>df.printSchema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# Display content of DataFrame</a:t>
            </a:r>
          </a:p>
          <a:p>
            <a:r>
              <a:rPr lang="en-US" dirty="0" err="1"/>
              <a:t>df.show</a:t>
            </a:r>
            <a:r>
              <a:rPr lang="en-US" dirty="0"/>
              <a:t>(5)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CB2C7-BD38-3F1A-8457-88D6FFE8A1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04" y="3658955"/>
            <a:ext cx="3522218" cy="1154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1F3CC-5F47-C10C-DB3B-06591B9FE2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9222" y="3602186"/>
            <a:ext cx="3396321" cy="12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3AEEDA-05A1-FD3B-824B-C8935A44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Read JSON file (Single Line)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18C91-E12A-A5EF-F63C-2803A269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76" y="1980893"/>
            <a:ext cx="6413048" cy="1448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F1321-5AB7-A94D-4FE1-B50CCB9D5D44}"/>
              </a:ext>
            </a:extLst>
          </p:cNvPr>
          <p:cNvSpPr txBox="1"/>
          <p:nvPr/>
        </p:nvSpPr>
        <p:spPr>
          <a:xfrm>
            <a:off x="408376" y="1571348"/>
            <a:ext cx="4572000" cy="314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head -10 data/</a:t>
            </a:r>
            <a:r>
              <a:rPr lang="en-US" dirty="0" err="1"/>
              <a:t>products_singleline.json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97735-10E3-DBAF-6D4E-D307C7FCCA05}"/>
              </a:ext>
            </a:extLst>
          </p:cNvPr>
          <p:cNvSpPr txBox="1"/>
          <p:nvPr/>
        </p:nvSpPr>
        <p:spPr>
          <a:xfrm>
            <a:off x="408376" y="3524035"/>
            <a:ext cx="7999079" cy="1688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00" dirty="0"/>
              <a:t># Each row is a JSON record, records are separated by new line</a:t>
            </a:r>
          </a:p>
          <a:p>
            <a:r>
              <a:rPr lang="en-US" sz="1000" dirty="0" err="1"/>
              <a:t>json_file_path</a:t>
            </a:r>
            <a:r>
              <a:rPr lang="en-US" sz="1000" dirty="0"/>
              <a:t> = "./data/</a:t>
            </a:r>
            <a:r>
              <a:rPr lang="en-US" sz="1000" dirty="0" err="1"/>
              <a:t>products_singleline.json</a:t>
            </a:r>
            <a:r>
              <a:rPr lang="en-US" sz="1000" dirty="0"/>
              <a:t>"</a:t>
            </a:r>
          </a:p>
          <a:p>
            <a:r>
              <a:rPr lang="en-US" sz="1000" dirty="0" err="1"/>
              <a:t>df</a:t>
            </a:r>
            <a:r>
              <a:rPr lang="en-US" sz="1000" dirty="0"/>
              <a:t> = </a:t>
            </a:r>
            <a:r>
              <a:rPr lang="en-US" sz="1000" dirty="0" err="1"/>
              <a:t>spark.read.json</a:t>
            </a:r>
            <a:r>
              <a:rPr lang="en-US" sz="1000" dirty="0"/>
              <a:t>(</a:t>
            </a:r>
            <a:r>
              <a:rPr lang="en-US" sz="1000" dirty="0" err="1"/>
              <a:t>json_file_path</a:t>
            </a:r>
            <a:r>
              <a:rPr lang="en-US" sz="1000" dirty="0"/>
              <a:t>)</a:t>
            </a:r>
          </a:p>
          <a:p>
            <a:r>
              <a:rPr lang="en-US" sz="1000" dirty="0"/>
              <a:t># Display schema of DataFrame</a:t>
            </a:r>
          </a:p>
          <a:p>
            <a:r>
              <a:rPr lang="en-US" sz="1000" dirty="0" err="1"/>
              <a:t>df.printSchema</a:t>
            </a:r>
            <a:r>
              <a:rPr lang="en-US" sz="1000" dirty="0"/>
              <a:t>()</a:t>
            </a:r>
          </a:p>
          <a:p>
            <a:r>
              <a:rPr lang="en-US" sz="1000" dirty="0"/>
              <a:t># Display content of DataFrame</a:t>
            </a:r>
          </a:p>
          <a:p>
            <a:r>
              <a:rPr lang="en-US" sz="1000" dirty="0" err="1"/>
              <a:t>df.show</a:t>
            </a:r>
            <a:r>
              <a:rPr lang="en-US" sz="1000" dirty="0"/>
              <a:t>(5)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162AE-62C6-EACC-EB8C-34D0E47030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76" y="5307994"/>
            <a:ext cx="3330448" cy="1095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0F54DA-C9B3-8196-763B-8AEC7B761C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1144" y="5212959"/>
            <a:ext cx="3941478" cy="14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09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0EF73-8D8C-5117-2669-F473946A2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3EE9D-3036-2464-052E-1519D88B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Read JSON file (Multi Line)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993B-B64B-5318-1371-79C187AFAB7A}"/>
              </a:ext>
            </a:extLst>
          </p:cNvPr>
          <p:cNvSpPr txBox="1"/>
          <p:nvPr/>
        </p:nvSpPr>
        <p:spPr>
          <a:xfrm>
            <a:off x="408376" y="1571348"/>
            <a:ext cx="4572000" cy="314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head -10 data/</a:t>
            </a:r>
            <a:r>
              <a:rPr lang="en-US" dirty="0" err="1"/>
              <a:t>products_singleline.json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868C1-F610-4179-4843-27CBF68638D7}"/>
              </a:ext>
            </a:extLst>
          </p:cNvPr>
          <p:cNvSpPr txBox="1"/>
          <p:nvPr/>
        </p:nvSpPr>
        <p:spPr>
          <a:xfrm>
            <a:off x="3520440" y="2100241"/>
            <a:ext cx="5002182" cy="1688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05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00" dirty="0"/>
              <a:t># Each row is a JSON record, records are separated by new line</a:t>
            </a:r>
          </a:p>
          <a:p>
            <a:r>
              <a:rPr lang="en-US" sz="1000" dirty="0" err="1"/>
              <a:t>json_file_path</a:t>
            </a:r>
            <a:r>
              <a:rPr lang="en-US" sz="1000" dirty="0"/>
              <a:t> = "./data/</a:t>
            </a:r>
            <a:r>
              <a:rPr lang="en-US" sz="1000" dirty="0" err="1"/>
              <a:t>products_multiline.json</a:t>
            </a:r>
            <a:r>
              <a:rPr lang="en-US" sz="1000" dirty="0"/>
              <a:t>"</a:t>
            </a:r>
          </a:p>
          <a:p>
            <a:r>
              <a:rPr lang="en-US" sz="1000" dirty="0" err="1"/>
              <a:t>df</a:t>
            </a:r>
            <a:r>
              <a:rPr lang="en-US" sz="1000" dirty="0"/>
              <a:t> = </a:t>
            </a:r>
            <a:r>
              <a:rPr lang="en-US" sz="1000" dirty="0" err="1"/>
              <a:t>spark.read.json</a:t>
            </a:r>
            <a:r>
              <a:rPr lang="en-US" sz="1000" dirty="0"/>
              <a:t>(</a:t>
            </a:r>
            <a:r>
              <a:rPr lang="en-US" sz="1000" dirty="0" err="1"/>
              <a:t>json_file_path</a:t>
            </a:r>
            <a:r>
              <a:rPr lang="en-US" sz="1000" dirty="0"/>
              <a:t>, </a:t>
            </a:r>
            <a:r>
              <a:rPr lang="en-US" sz="1000" dirty="0" err="1"/>
              <a:t>multiLine</a:t>
            </a:r>
            <a:r>
              <a:rPr lang="en-US" sz="1000" dirty="0"/>
              <a:t>=True)</a:t>
            </a:r>
          </a:p>
          <a:p>
            <a:r>
              <a:rPr lang="en-US" sz="1000" dirty="0"/>
              <a:t># Display schema of DataFrame</a:t>
            </a:r>
          </a:p>
          <a:p>
            <a:r>
              <a:rPr lang="en-US" sz="1000" dirty="0" err="1"/>
              <a:t>df.printSchema</a:t>
            </a:r>
            <a:r>
              <a:rPr lang="en-US" sz="1000" dirty="0"/>
              <a:t>()</a:t>
            </a:r>
          </a:p>
          <a:p>
            <a:r>
              <a:rPr lang="en-US" sz="1000" dirty="0"/>
              <a:t># Display content of DataFrame</a:t>
            </a:r>
          </a:p>
          <a:p>
            <a:r>
              <a:rPr lang="en-US" sz="1000" dirty="0" err="1"/>
              <a:t>df.show</a:t>
            </a:r>
            <a:r>
              <a:rPr lang="en-US" sz="1000" dirty="0"/>
              <a:t>(5)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915D6-1174-2E78-419D-09B88F5454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3905537"/>
            <a:ext cx="2603236" cy="856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05E96-25EB-0773-A7A1-802C63A572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009" y="4853476"/>
            <a:ext cx="3941478" cy="147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37ED3F-99EA-A01F-EABE-6358815F1C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76" y="2080464"/>
            <a:ext cx="2938328" cy="34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265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rved Up Arrow 12">
            <a:extLst>
              <a:ext uri="{FF2B5EF4-FFF2-40B4-BE49-F238E27FC236}">
                <a16:creationId xmlns:a16="http://schemas.microsoft.com/office/drawing/2014/main" id="{9C34FDD6-9ED3-5A26-5D74-6D21B43FC099}"/>
              </a:ext>
            </a:extLst>
          </p:cNvPr>
          <p:cNvSpPr/>
          <p:nvPr/>
        </p:nvSpPr>
        <p:spPr>
          <a:xfrm>
            <a:off x="2220386" y="4792862"/>
            <a:ext cx="3077478" cy="1193381"/>
          </a:xfrm>
          <a:prstGeom prst="curvedUpArrow">
            <a:avLst>
              <a:gd name="adj1" fmla="val 25000"/>
              <a:gd name="adj2" fmla="val 54846"/>
              <a:gd name="adj3" fmla="val 25000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6CEC6-F88E-90D7-B34A-8155B2F7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b="1" dirty="0"/>
              <a:t>Phase 2: Find Top 2 URLs per Category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40320-4156-2618-F304-2BE6E1CEEBAD}"/>
              </a:ext>
            </a:extLst>
          </p:cNvPr>
          <p:cNvSpPr txBox="1"/>
          <p:nvPr/>
        </p:nvSpPr>
        <p:spPr>
          <a:xfrm>
            <a:off x="408376" y="3237101"/>
            <a:ext cx="3761259" cy="1768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1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050" dirty="0"/>
              <a:t>Mapper: </a:t>
            </a:r>
          </a:p>
          <a:p>
            <a:r>
              <a:rPr lang="en-HK" sz="1050" dirty="0"/>
              <a:t>Input: (category, (URL, </a:t>
            </a:r>
            <a:r>
              <a:rPr lang="en-HK" sz="1050" dirty="0" err="1"/>
              <a:t>visit_count</a:t>
            </a:r>
            <a:r>
              <a:rPr lang="en-HK" sz="1050" dirty="0"/>
              <a:t>))</a:t>
            </a:r>
          </a:p>
          <a:p>
            <a:r>
              <a:rPr lang="en-HK" sz="1050" dirty="0"/>
              <a:t>Output: </a:t>
            </a:r>
          </a:p>
          <a:p>
            <a:r>
              <a:rPr lang="en-HK" sz="1050" dirty="0"/>
              <a:t>    for each record: </a:t>
            </a:r>
          </a:p>
          <a:p>
            <a:r>
              <a:rPr lang="en-HK" sz="1050" dirty="0"/>
              <a:t>        emit key: category</a:t>
            </a:r>
          </a:p>
          <a:p>
            <a:r>
              <a:rPr lang="en-HK" sz="1050" dirty="0"/>
              <a:t>        emit value: (URL, </a:t>
            </a:r>
            <a:r>
              <a:rPr lang="en-HK" sz="1050" dirty="0" err="1"/>
              <a:t>visit_count</a:t>
            </a:r>
            <a:r>
              <a:rPr lang="en-HK" sz="1050" dirty="0"/>
              <a:t>)</a:t>
            </a:r>
          </a:p>
          <a:p>
            <a:r>
              <a:rPr lang="en-HK" sz="105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D02E9-B818-3A02-3F8A-4DFFAAA32E08}"/>
              </a:ext>
            </a:extLst>
          </p:cNvPr>
          <p:cNvSpPr txBox="1"/>
          <p:nvPr/>
        </p:nvSpPr>
        <p:spPr>
          <a:xfrm>
            <a:off x="408376" y="1771044"/>
            <a:ext cx="2978870" cy="8233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(Ecommerce, (</a:t>
            </a:r>
            <a:r>
              <a:rPr lang="en-HK" dirty="0" err="1"/>
              <a:t>amazon.com</a:t>
            </a:r>
            <a:r>
              <a:rPr lang="en-HK" dirty="0"/>
              <a:t>, 2)) </a:t>
            </a:r>
          </a:p>
          <a:p>
            <a:r>
              <a:rPr lang="en-HK" dirty="0"/>
              <a:t>(Social Network, (</a:t>
            </a:r>
            <a:r>
              <a:rPr lang="en-HK" dirty="0" err="1"/>
              <a:t>facebook.com</a:t>
            </a:r>
            <a:r>
              <a:rPr lang="en-HK" dirty="0"/>
              <a:t>, 1)) (Social Network, (</a:t>
            </a:r>
            <a:r>
              <a:rPr lang="en-HK" dirty="0" err="1"/>
              <a:t>twitter.com</a:t>
            </a:r>
            <a:r>
              <a:rPr lang="en-HK" dirty="0"/>
              <a:t>, 2)) (Sports, (</a:t>
            </a:r>
            <a:r>
              <a:rPr lang="en-HK" dirty="0" err="1"/>
              <a:t>espn.com</a:t>
            </a:r>
            <a:r>
              <a:rPr lang="en-HK" dirty="0"/>
              <a:t>, 1))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09C72-BD2E-51FA-8339-FFCE09323275}"/>
              </a:ext>
            </a:extLst>
          </p:cNvPr>
          <p:cNvSpPr txBox="1"/>
          <p:nvPr/>
        </p:nvSpPr>
        <p:spPr>
          <a:xfrm>
            <a:off x="4308049" y="3237101"/>
            <a:ext cx="4270342" cy="156196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(Ecommerce, (</a:t>
            </a:r>
            <a:r>
              <a:rPr lang="en-HK" dirty="0" err="1"/>
              <a:t>amazon.com</a:t>
            </a:r>
            <a:r>
              <a:rPr lang="en-HK" dirty="0"/>
              <a:t>, 2)) → </a:t>
            </a:r>
          </a:p>
          <a:p>
            <a:r>
              <a:rPr lang="en-HK" dirty="0"/>
              <a:t>    key: Ecommerce, value: (</a:t>
            </a:r>
            <a:r>
              <a:rPr lang="en-HK" dirty="0" err="1"/>
              <a:t>amazon.com</a:t>
            </a:r>
            <a:r>
              <a:rPr lang="en-HK" dirty="0"/>
              <a:t>, 2) </a:t>
            </a:r>
          </a:p>
          <a:p>
            <a:r>
              <a:rPr lang="en-HK" dirty="0"/>
              <a:t>(Social Network, (</a:t>
            </a:r>
            <a:r>
              <a:rPr lang="en-HK" dirty="0" err="1"/>
              <a:t>facebook.com</a:t>
            </a:r>
            <a:r>
              <a:rPr lang="en-HK" dirty="0"/>
              <a:t>, 1)) → </a:t>
            </a:r>
          </a:p>
          <a:p>
            <a:r>
              <a:rPr lang="en-HK" dirty="0"/>
              <a:t>    key: Social Network, value: (</a:t>
            </a:r>
            <a:r>
              <a:rPr lang="en-HK" dirty="0" err="1"/>
              <a:t>facebook.com</a:t>
            </a:r>
            <a:r>
              <a:rPr lang="en-HK" dirty="0"/>
              <a:t>, 1) (Social Network, (</a:t>
            </a:r>
            <a:r>
              <a:rPr lang="en-HK" dirty="0" err="1"/>
              <a:t>twitter.com</a:t>
            </a:r>
            <a:r>
              <a:rPr lang="en-HK" dirty="0"/>
              <a:t>, 2)) → </a:t>
            </a:r>
          </a:p>
          <a:p>
            <a:r>
              <a:rPr lang="en-HK" dirty="0"/>
              <a:t>    key: Social Network, value: (</a:t>
            </a:r>
            <a:r>
              <a:rPr lang="en-HK" dirty="0" err="1"/>
              <a:t>twitter.com</a:t>
            </a:r>
            <a:r>
              <a:rPr lang="en-HK" dirty="0"/>
              <a:t>, 2) (Sports, (</a:t>
            </a:r>
            <a:r>
              <a:rPr lang="en-HK" dirty="0" err="1"/>
              <a:t>espn.com</a:t>
            </a:r>
            <a:r>
              <a:rPr lang="en-HK" dirty="0"/>
              <a:t>, 1)) → </a:t>
            </a:r>
          </a:p>
          <a:p>
            <a:r>
              <a:rPr lang="en-HK" dirty="0"/>
              <a:t>    key: Sports, value: (</a:t>
            </a:r>
            <a:r>
              <a:rPr lang="en-HK" dirty="0" err="1"/>
              <a:t>espn.com</a:t>
            </a:r>
            <a:r>
              <a:rPr lang="en-HK" dirty="0"/>
              <a:t>, 1)</a:t>
            </a:r>
            <a:endParaRPr lang="en-US" dirty="0"/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86FB8D8B-8288-1CB8-7356-E3E102413AA2}"/>
              </a:ext>
            </a:extLst>
          </p:cNvPr>
          <p:cNvSpPr/>
          <p:nvPr/>
        </p:nvSpPr>
        <p:spPr>
          <a:xfrm rot="5400000">
            <a:off x="1766082" y="2672805"/>
            <a:ext cx="422771" cy="485837"/>
          </a:xfrm>
          <a:prstGeom prst="stripedRightArrow">
            <a:avLst>
              <a:gd name="adj1" fmla="val 50000"/>
              <a:gd name="adj2" fmla="val 38851"/>
            </a:avLst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7">
    <a:dk1>
      <a:srgbClr val="000000"/>
    </a:dk1>
    <a:lt1>
      <a:srgbClr val="FFFFFF"/>
    </a:lt1>
    <a:dk2>
      <a:srgbClr val="005F73"/>
    </a:dk2>
    <a:lt2>
      <a:srgbClr val="E7E6E6"/>
    </a:lt2>
    <a:accent1>
      <a:srgbClr val="6A205F"/>
    </a:accent1>
    <a:accent2>
      <a:srgbClr val="C74F66"/>
    </a:accent2>
    <a:accent3>
      <a:srgbClr val="C40C67"/>
    </a:accent3>
    <a:accent4>
      <a:srgbClr val="FF7675"/>
    </a:accent4>
    <a:accent5>
      <a:srgbClr val="0696D0"/>
    </a:accent5>
    <a:accent6>
      <a:srgbClr val="360070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27">
    <a:dk1>
      <a:srgbClr val="000000"/>
    </a:dk1>
    <a:lt1>
      <a:srgbClr val="FFFFFF"/>
    </a:lt1>
    <a:dk2>
      <a:srgbClr val="005F73"/>
    </a:dk2>
    <a:lt2>
      <a:srgbClr val="E7E6E6"/>
    </a:lt2>
    <a:accent1>
      <a:srgbClr val="6A205F"/>
    </a:accent1>
    <a:accent2>
      <a:srgbClr val="C74F66"/>
    </a:accent2>
    <a:accent3>
      <a:srgbClr val="C40C67"/>
    </a:accent3>
    <a:accent4>
      <a:srgbClr val="FF7675"/>
    </a:accent4>
    <a:accent5>
      <a:srgbClr val="0696D0"/>
    </a:accent5>
    <a:accent6>
      <a:srgbClr val="360070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100F2-74DD-462C-BBFE-2504278ADF72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16c05727-aa75-4e4a-9b5f-8a80a1165891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30e9df3-be65-4c73-a93b-d1236ebd677e"/>
    <ds:schemaRef ds:uri="71af3243-3dd4-4a8d-8c0d-dd76da1f02a5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53737</TotalTime>
  <Words>9260</Words>
  <Application>Microsoft Macintosh PowerPoint</Application>
  <PresentationFormat>On-screen Show (4:3)</PresentationFormat>
  <Paragraphs>1135</Paragraphs>
  <Slides>87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Segoe UI </vt:lpstr>
      <vt:lpstr>Arial</vt:lpstr>
      <vt:lpstr>Calibri</vt:lpstr>
      <vt:lpstr>Courier New</vt:lpstr>
      <vt:lpstr>Gill Sans MT</vt:lpstr>
      <vt:lpstr>Raleway</vt:lpstr>
      <vt:lpstr>Source Sans Pro Light</vt:lpstr>
      <vt:lpstr>Wingdings</vt:lpstr>
      <vt:lpstr>powerpoint tutorial</vt:lpstr>
      <vt:lpstr>PowerPoint Presentation</vt:lpstr>
      <vt:lpstr>Agenda</vt:lpstr>
      <vt:lpstr>Recall: Map Reduce Example</vt:lpstr>
      <vt:lpstr>Recall: Map Reduce Example</vt:lpstr>
      <vt:lpstr>Recall: Map Reduce Example</vt:lpstr>
      <vt:lpstr>Problem with MapReduce</vt:lpstr>
      <vt:lpstr>Phase 1 - Join Visits with URLInfo and Compute Visit Counts per URL</vt:lpstr>
      <vt:lpstr>Phase 1 - Join Visits with URLInfo and Compute Visit Counts per URL</vt:lpstr>
      <vt:lpstr>Phase 2: Find Top 2 URLs per Category</vt:lpstr>
      <vt:lpstr>Phase 2: Find Top 2 URLs per Category</vt:lpstr>
      <vt:lpstr>The Map Reduce API is too low-level</vt:lpstr>
      <vt:lpstr>High Level Language</vt:lpstr>
      <vt:lpstr>HiveQL Queries</vt:lpstr>
      <vt:lpstr>HiveQL Commands</vt:lpstr>
      <vt:lpstr>Data Model for Hive</vt:lpstr>
      <vt:lpstr>Data Model for Hive</vt:lpstr>
      <vt:lpstr>Data Model for Hive</vt:lpstr>
      <vt:lpstr>Hive Architecture</vt:lpstr>
      <vt:lpstr>Steps in compilation of Hive Programs</vt:lpstr>
      <vt:lpstr>Key Principles of Hive</vt:lpstr>
      <vt:lpstr>Key Principles of Hive</vt:lpstr>
      <vt:lpstr>Limitations of Hive</vt:lpstr>
      <vt:lpstr>Shark Motivation</vt:lpstr>
      <vt:lpstr>Shark Motivation</vt:lpstr>
      <vt:lpstr>Shark</vt:lpstr>
      <vt:lpstr>Engine Extensions and Features in Shark</vt:lpstr>
      <vt:lpstr>Partial DAG Execution </vt:lpstr>
      <vt:lpstr>Partial DAG Execution </vt:lpstr>
      <vt:lpstr>Partial DAG Execution </vt:lpstr>
      <vt:lpstr>Efficient In-Memory Storage</vt:lpstr>
      <vt:lpstr>Example</vt:lpstr>
      <vt:lpstr>Efficient In-Memory Storage</vt:lpstr>
      <vt:lpstr>Benchmarks</vt:lpstr>
      <vt:lpstr>Shark was short-lived (2011-2014)</vt:lpstr>
      <vt:lpstr>PowerPoint Presentation</vt:lpstr>
      <vt:lpstr>Spark SQL (2014)</vt:lpstr>
      <vt:lpstr>Improvement upon Existing Art </vt:lpstr>
      <vt:lpstr>Challenges with Spark’s Functional API</vt:lpstr>
      <vt:lpstr>Challenges with Spark: Data Representation</vt:lpstr>
      <vt:lpstr>RDD vs DataFrames</vt:lpstr>
      <vt:lpstr>SparkSQL Architecture</vt:lpstr>
      <vt:lpstr>DataFrame </vt:lpstr>
      <vt:lpstr>Data Model for DataFrame</vt:lpstr>
      <vt:lpstr>Data Model for DataFrame</vt:lpstr>
      <vt:lpstr>RDD vs DataFrame</vt:lpstr>
      <vt:lpstr>RDD vs DataFrame</vt:lpstr>
      <vt:lpstr>Advantage of DataFrame over RDDs</vt:lpstr>
      <vt:lpstr>Advantage of DataFrame over RDDs</vt:lpstr>
      <vt:lpstr>Advantage of DataFrame over RDDs</vt:lpstr>
      <vt:lpstr>Performance</vt:lpstr>
      <vt:lpstr>PowerPoint Presentation</vt:lpstr>
      <vt:lpstr>DataFrame Operations</vt:lpstr>
      <vt:lpstr>DataFrame Operations</vt:lpstr>
      <vt:lpstr>DataFrame Creation</vt:lpstr>
      <vt:lpstr>DataFrame Operations</vt:lpstr>
      <vt:lpstr>DataFrame Operations</vt:lpstr>
      <vt:lpstr>DataFrame Operations</vt:lpstr>
      <vt:lpstr>DataFrame Creation</vt:lpstr>
      <vt:lpstr>DataFrame Operations</vt:lpstr>
      <vt:lpstr>DataFrame Operations</vt:lpstr>
      <vt:lpstr>DataFrame Operations</vt:lpstr>
      <vt:lpstr>DataFrame Operations</vt:lpstr>
      <vt:lpstr>DataFrame Operations</vt:lpstr>
      <vt:lpstr>DataFrame Operations</vt:lpstr>
      <vt:lpstr>DataFrame Operations</vt:lpstr>
      <vt:lpstr>DataFrame Creation</vt:lpstr>
      <vt:lpstr>DataFrame to RDD</vt:lpstr>
      <vt:lpstr>RDD Examples: map() and mapValue()</vt:lpstr>
      <vt:lpstr>RDD Examples: map() and mapValue()</vt:lpstr>
      <vt:lpstr>flatMapValues()</vt:lpstr>
      <vt:lpstr>Merge Columns</vt:lpstr>
      <vt:lpstr>PowerPoint Presentation</vt:lpstr>
      <vt:lpstr>Spark SQL</vt:lpstr>
      <vt:lpstr>DataFrame Creation from Text File</vt:lpstr>
      <vt:lpstr>Temporary tables</vt:lpstr>
      <vt:lpstr>Perform SQL-like Queries</vt:lpstr>
      <vt:lpstr>Creating and managing temporary view</vt:lpstr>
      <vt:lpstr>Sub-queries</vt:lpstr>
      <vt:lpstr>Sub-queries</vt:lpstr>
      <vt:lpstr>Window Functions</vt:lpstr>
      <vt:lpstr>User-Defined Functions (UDFs)</vt:lpstr>
      <vt:lpstr>Parquet Compatibility</vt:lpstr>
      <vt:lpstr>Read CSV with an explicit schema definition</vt:lpstr>
      <vt:lpstr>Read CSV with inferSchema</vt:lpstr>
      <vt:lpstr>Read JSON file (Single Line)</vt:lpstr>
      <vt:lpstr>Read JSON file (Multi Line)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88</cp:revision>
  <dcterms:created xsi:type="dcterms:W3CDTF">2022-08-24T19:45:33Z</dcterms:created>
  <dcterms:modified xsi:type="dcterms:W3CDTF">2026-02-24T01:39:58Z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