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73"/>
  </p:notesMasterIdLst>
  <p:handoutMasterIdLst>
    <p:handoutMasterId r:id="rId74"/>
  </p:handoutMasterIdLst>
  <p:sldIdLst>
    <p:sldId id="1938" r:id="rId5"/>
    <p:sldId id="269" r:id="rId6"/>
    <p:sldId id="258" r:id="rId7"/>
    <p:sldId id="2201" r:id="rId8"/>
    <p:sldId id="2235" r:id="rId9"/>
    <p:sldId id="2187" r:id="rId10"/>
    <p:sldId id="2188" r:id="rId11"/>
    <p:sldId id="2192" r:id="rId12"/>
    <p:sldId id="2193" r:id="rId13"/>
    <p:sldId id="2227" r:id="rId14"/>
    <p:sldId id="2228" r:id="rId15"/>
    <p:sldId id="2226" r:id="rId16"/>
    <p:sldId id="2224" r:id="rId17"/>
    <p:sldId id="2229" r:id="rId18"/>
    <p:sldId id="263" r:id="rId19"/>
    <p:sldId id="264" r:id="rId20"/>
    <p:sldId id="266" r:id="rId21"/>
    <p:sldId id="267" r:id="rId22"/>
    <p:sldId id="2200" r:id="rId23"/>
    <p:sldId id="270" r:id="rId24"/>
    <p:sldId id="273" r:id="rId25"/>
    <p:sldId id="275" r:id="rId26"/>
    <p:sldId id="2231" r:id="rId27"/>
    <p:sldId id="276" r:id="rId28"/>
    <p:sldId id="2190" r:id="rId29"/>
    <p:sldId id="2194" r:id="rId30"/>
    <p:sldId id="2212" r:id="rId31"/>
    <p:sldId id="2206" r:id="rId32"/>
    <p:sldId id="2195" r:id="rId33"/>
    <p:sldId id="2197" r:id="rId34"/>
    <p:sldId id="2196" r:id="rId35"/>
    <p:sldId id="2213" r:id="rId36"/>
    <p:sldId id="2208" r:id="rId37"/>
    <p:sldId id="2209" r:id="rId38"/>
    <p:sldId id="2202" r:id="rId39"/>
    <p:sldId id="2205" r:id="rId40"/>
    <p:sldId id="2211" r:id="rId41"/>
    <p:sldId id="2210" r:id="rId42"/>
    <p:sldId id="2214" r:id="rId43"/>
    <p:sldId id="2230" r:id="rId44"/>
    <p:sldId id="2233" r:id="rId45"/>
    <p:sldId id="2225" r:id="rId46"/>
    <p:sldId id="2234" r:id="rId47"/>
    <p:sldId id="298" r:id="rId48"/>
    <p:sldId id="2232" r:id="rId49"/>
    <p:sldId id="2215" r:id="rId50"/>
    <p:sldId id="2216" r:id="rId51"/>
    <p:sldId id="2217" r:id="rId52"/>
    <p:sldId id="2218" r:id="rId53"/>
    <p:sldId id="271" r:id="rId54"/>
    <p:sldId id="272" r:id="rId55"/>
    <p:sldId id="274" r:id="rId56"/>
    <p:sldId id="2222" r:id="rId57"/>
    <p:sldId id="2223" r:id="rId58"/>
    <p:sldId id="283" r:id="rId59"/>
    <p:sldId id="285" r:id="rId60"/>
    <p:sldId id="287" r:id="rId61"/>
    <p:sldId id="288" r:id="rId62"/>
    <p:sldId id="289" r:id="rId63"/>
    <p:sldId id="291" r:id="rId64"/>
    <p:sldId id="294" r:id="rId65"/>
    <p:sldId id="296" r:id="rId66"/>
    <p:sldId id="277" r:id="rId67"/>
    <p:sldId id="278" r:id="rId68"/>
    <p:sldId id="2236" r:id="rId69"/>
    <p:sldId id="2237" r:id="rId70"/>
    <p:sldId id="2238" r:id="rId71"/>
    <p:sldId id="200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ta and Big Data" id="{0BB4C471-A6B6-F449-9EF0-07CA812E16AB}">
          <p14:sldIdLst>
            <p14:sldId id="1938"/>
            <p14:sldId id="269"/>
          </p14:sldIdLst>
        </p14:section>
        <p14:section name="Intro to Spark" id="{77E82078-B662-A64B-948C-C3B53D600C3D}">
          <p14:sldIdLst>
            <p14:sldId id="258"/>
            <p14:sldId id="2201"/>
            <p14:sldId id="2235"/>
            <p14:sldId id="2187"/>
            <p14:sldId id="2188"/>
            <p14:sldId id="2192"/>
            <p14:sldId id="2193"/>
            <p14:sldId id="2227"/>
            <p14:sldId id="2228"/>
            <p14:sldId id="2226"/>
            <p14:sldId id="2224"/>
            <p14:sldId id="2229"/>
            <p14:sldId id="263"/>
            <p14:sldId id="264"/>
            <p14:sldId id="266"/>
            <p14:sldId id="267"/>
            <p14:sldId id="2200"/>
            <p14:sldId id="270"/>
            <p14:sldId id="273"/>
            <p14:sldId id="275"/>
          </p14:sldIdLst>
        </p14:section>
        <p14:section name="Spark Architecture and RDD" id="{8CDFAF76-56BD-0B44-B6F6-559AEA3B8D99}">
          <p14:sldIdLst>
            <p14:sldId id="2231"/>
            <p14:sldId id="276"/>
            <p14:sldId id="2190"/>
            <p14:sldId id="2194"/>
            <p14:sldId id="2212"/>
            <p14:sldId id="2206"/>
            <p14:sldId id="2195"/>
            <p14:sldId id="2197"/>
            <p14:sldId id="2196"/>
            <p14:sldId id="2213"/>
            <p14:sldId id="2208"/>
            <p14:sldId id="2209"/>
            <p14:sldId id="2202"/>
            <p14:sldId id="2205"/>
            <p14:sldId id="2211"/>
            <p14:sldId id="2210"/>
            <p14:sldId id="2214"/>
            <p14:sldId id="2230"/>
            <p14:sldId id="2233"/>
            <p14:sldId id="2225"/>
            <p14:sldId id="2234"/>
            <p14:sldId id="298"/>
          </p14:sldIdLst>
        </p14:section>
        <p14:section name="Single RDD Transformation" id="{E74653F0-42AB-4249-96B8-6C8CE4627F05}">
          <p14:sldIdLst>
            <p14:sldId id="2232"/>
            <p14:sldId id="2215"/>
            <p14:sldId id="2216"/>
            <p14:sldId id="2217"/>
            <p14:sldId id="2218"/>
            <p14:sldId id="271"/>
            <p14:sldId id="272"/>
          </p14:sldIdLst>
        </p14:section>
        <p14:section name="Multiple RDD transformation" id="{DABB0AAE-D07A-D144-983E-7CDD4150BB82}">
          <p14:sldIdLst>
            <p14:sldId id="274"/>
            <p14:sldId id="2222"/>
          </p14:sldIdLst>
        </p14:section>
        <p14:section name="RDD Actions" id="{74A00893-D6A6-064A-A9FA-8A376738DF25}">
          <p14:sldIdLst>
            <p14:sldId id="2223"/>
          </p14:sldIdLst>
        </p14:section>
        <p14:section name="Basic Statistics in RDD" id="{374233CB-E17A-214E-8FBD-F534A9C8858E}">
          <p14:sldIdLst>
            <p14:sldId id="283"/>
            <p14:sldId id="285"/>
            <p14:sldId id="287"/>
            <p14:sldId id="288"/>
            <p14:sldId id="289"/>
            <p14:sldId id="291"/>
            <p14:sldId id="294"/>
            <p14:sldId id="296"/>
          </p14:sldIdLst>
        </p14:section>
        <p14:section name="Application of Spark" id="{B678243B-1CBF-5449-91F6-EC364BE313A4}">
          <p14:sldIdLst>
            <p14:sldId id="277"/>
            <p14:sldId id="278"/>
            <p14:sldId id="2236"/>
            <p14:sldId id="2237"/>
            <p14:sldId id="2238"/>
            <p14:sldId id="2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67"/>
    <a:srgbClr val="C1F2AB"/>
    <a:srgbClr val="F4DCE0"/>
    <a:srgbClr val="6A205F"/>
    <a:srgbClr val="8FFAAA"/>
    <a:srgbClr val="810000"/>
    <a:srgbClr val="FFD6D5"/>
    <a:srgbClr val="C7FFE9"/>
    <a:srgbClr val="FCC6E1"/>
    <a:srgbClr val="FF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077B1-2F2C-4D4A-B3D4-1E3291C79723}" v="47" dt="2026-01-27T01:45:05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8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G, Chi Kit Ken [DSAI]" userId="960785e9-9efa-43e3-981a-c495c07125dc" providerId="ADAL" clId="{0ACE0F11-CA0F-5A84-BFCB-F7A5E414E4DA}"/>
    <pc:docChg chg="undo redo custSel addSld delSld modSld sldOrd modMainMaster addSection delSection modSection">
      <pc:chgData name="FONG, Chi Kit Ken [DSAI]" userId="960785e9-9efa-43e3-981a-c495c07125dc" providerId="ADAL" clId="{0ACE0F11-CA0F-5A84-BFCB-F7A5E414E4DA}" dt="2026-01-27T01:47:34.766" v="39996" actId="14100"/>
      <pc:docMkLst>
        <pc:docMk/>
      </pc:docMkLst>
      <pc:sldChg chg="modSp">
        <pc:chgData name="FONG, Chi Kit Ken [DSAI]" userId="960785e9-9efa-43e3-981a-c495c07125dc" providerId="ADAL" clId="{0ACE0F11-CA0F-5A84-BFCB-F7A5E414E4DA}" dt="2026-01-27T00:34:42.888" v="39299" actId="207"/>
        <pc:sldMkLst>
          <pc:docMk/>
          <pc:sldMk cId="3136306592" sldId="258"/>
        </pc:sldMkLst>
        <pc:spChg chg="mod">
          <ac:chgData name="FONG, Chi Kit Ken [DSAI]" userId="960785e9-9efa-43e3-981a-c495c07125dc" providerId="ADAL" clId="{0ACE0F11-CA0F-5A84-BFCB-F7A5E414E4DA}" dt="2026-01-27T00:34:42.888" v="39299" actId="207"/>
          <ac:spMkLst>
            <pc:docMk/>
            <pc:sldMk cId="3136306592" sldId="258"/>
            <ac:spMk id="3" creationId="{0BF90D6B-8791-4A46-0B8F-5747D99C6836}"/>
          </ac:spMkLst>
        </pc:spChg>
      </pc:sldChg>
      <pc:sldChg chg="modSp mod ord">
        <pc:chgData name="FONG, Chi Kit Ken [DSAI]" userId="960785e9-9efa-43e3-981a-c495c07125dc" providerId="ADAL" clId="{0ACE0F11-CA0F-5A84-BFCB-F7A5E414E4DA}" dt="2026-01-27T00:32:38.972" v="39296" actId="108"/>
        <pc:sldMkLst>
          <pc:docMk/>
          <pc:sldMk cId="4169552892" sldId="269"/>
        </pc:sldMkLst>
        <pc:spChg chg="mod">
          <ac:chgData name="FONG, Chi Kit Ken [DSAI]" userId="960785e9-9efa-43e3-981a-c495c07125dc" providerId="ADAL" clId="{0ACE0F11-CA0F-5A84-BFCB-F7A5E414E4DA}" dt="2026-01-27T00:32:38.972" v="39296" actId="108"/>
          <ac:spMkLst>
            <pc:docMk/>
            <pc:sldMk cId="4169552892" sldId="269"/>
            <ac:spMk id="3" creationId="{9BEA8735-F1DC-1DE6-0A38-429B2F660F8A}"/>
          </ac:spMkLst>
        </pc:spChg>
      </pc:sldChg>
      <pc:sldChg chg="del">
        <pc:chgData name="FONG, Chi Kit Ken [DSAI]" userId="960785e9-9efa-43e3-981a-c495c07125dc" providerId="ADAL" clId="{0ACE0F11-CA0F-5A84-BFCB-F7A5E414E4DA}" dt="2026-01-27T01:32:08.286" v="39314" actId="2696"/>
        <pc:sldMkLst>
          <pc:docMk/>
          <pc:sldMk cId="2131333438" sldId="280"/>
        </pc:sldMkLst>
      </pc:sldChg>
      <pc:sldChg chg="modSp">
        <pc:chgData name="FONG, Chi Kit Ken [DSAI]" userId="960785e9-9efa-43e3-981a-c495c07125dc" providerId="ADAL" clId="{0ACE0F11-CA0F-5A84-BFCB-F7A5E414E4DA}" dt="2026-01-27T00:36:37.803" v="39303" actId="20577"/>
        <pc:sldMkLst>
          <pc:docMk/>
          <pc:sldMk cId="3168529211" sldId="2187"/>
        </pc:sldMkLst>
        <pc:spChg chg="mod">
          <ac:chgData name="FONG, Chi Kit Ken [DSAI]" userId="960785e9-9efa-43e3-981a-c495c07125dc" providerId="ADAL" clId="{0ACE0F11-CA0F-5A84-BFCB-F7A5E414E4DA}" dt="2026-01-27T00:36:37.803" v="39303" actId="20577"/>
          <ac:spMkLst>
            <pc:docMk/>
            <pc:sldMk cId="3168529211" sldId="2187"/>
            <ac:spMk id="2" creationId="{5C17E475-A467-83D0-5C75-BFDE259D4422}"/>
          </ac:spMkLst>
        </pc:spChg>
      </pc:sldChg>
      <pc:sldChg chg="modSp">
        <pc:chgData name="FONG, Chi Kit Ken [DSAI]" userId="960785e9-9efa-43e3-981a-c495c07125dc" providerId="ADAL" clId="{0ACE0F11-CA0F-5A84-BFCB-F7A5E414E4DA}" dt="2026-01-27T00:57:42.909" v="39304" actId="108"/>
        <pc:sldMkLst>
          <pc:docMk/>
          <pc:sldMk cId="1756853258" sldId="2194"/>
        </pc:sldMkLst>
        <pc:spChg chg="mod">
          <ac:chgData name="FONG, Chi Kit Ken [DSAI]" userId="960785e9-9efa-43e3-981a-c495c07125dc" providerId="ADAL" clId="{0ACE0F11-CA0F-5A84-BFCB-F7A5E414E4DA}" dt="2026-01-27T00:57:42.909" v="39304" actId="108"/>
          <ac:spMkLst>
            <pc:docMk/>
            <pc:sldMk cId="1756853258" sldId="2194"/>
            <ac:spMk id="2" creationId="{30F20D73-6E9A-D93F-DFE2-1DB08319E5B9}"/>
          </ac:spMkLst>
        </pc:spChg>
      </pc:sldChg>
      <pc:sldChg chg="modSp">
        <pc:chgData name="FONG, Chi Kit Ken [DSAI]" userId="960785e9-9efa-43e3-981a-c495c07125dc" providerId="ADAL" clId="{0ACE0F11-CA0F-5A84-BFCB-F7A5E414E4DA}" dt="2026-01-27T01:10:47.544" v="39313" actId="207"/>
        <pc:sldMkLst>
          <pc:docMk/>
          <pc:sldMk cId="4118363371" sldId="2211"/>
        </pc:sldMkLst>
        <pc:spChg chg="mod">
          <ac:chgData name="FONG, Chi Kit Ken [DSAI]" userId="960785e9-9efa-43e3-981a-c495c07125dc" providerId="ADAL" clId="{0ACE0F11-CA0F-5A84-BFCB-F7A5E414E4DA}" dt="2026-01-27T01:10:47.544" v="39313" actId="207"/>
          <ac:spMkLst>
            <pc:docMk/>
            <pc:sldMk cId="4118363371" sldId="2211"/>
            <ac:spMk id="2" creationId="{1F643151-F347-4BDB-CFED-4440520260C6}"/>
          </ac:spMkLst>
        </pc:spChg>
      </pc:sldChg>
      <pc:sldChg chg="modSp">
        <pc:chgData name="FONG, Chi Kit Ken [DSAI]" userId="960785e9-9efa-43e3-981a-c495c07125dc" providerId="ADAL" clId="{0ACE0F11-CA0F-5A84-BFCB-F7A5E414E4DA}" dt="2026-01-27T00:59:19.718" v="39305" actId="2710"/>
        <pc:sldMkLst>
          <pc:docMk/>
          <pc:sldMk cId="1697489874" sldId="2212"/>
        </pc:sldMkLst>
        <pc:spChg chg="mod">
          <ac:chgData name="FONG, Chi Kit Ken [DSAI]" userId="960785e9-9efa-43e3-981a-c495c07125dc" providerId="ADAL" clId="{0ACE0F11-CA0F-5A84-BFCB-F7A5E414E4DA}" dt="2026-01-27T00:59:19.718" v="39305" actId="2710"/>
          <ac:spMkLst>
            <pc:docMk/>
            <pc:sldMk cId="1697489874" sldId="2212"/>
            <ac:spMk id="6" creationId="{F3A8102F-7DCA-5E39-5B04-037FA4904B29}"/>
          </ac:spMkLst>
        </pc:spChg>
      </pc:sldChg>
      <pc:sldChg chg="modSp">
        <pc:chgData name="FONG, Chi Kit Ken [DSAI]" userId="960785e9-9efa-43e3-981a-c495c07125dc" providerId="ADAL" clId="{0ACE0F11-CA0F-5A84-BFCB-F7A5E414E4DA}" dt="2026-01-27T01:07:00.181" v="39306" actId="207"/>
        <pc:sldMkLst>
          <pc:docMk/>
          <pc:sldMk cId="2298077622" sldId="2213"/>
        </pc:sldMkLst>
        <pc:spChg chg="mod">
          <ac:chgData name="FONG, Chi Kit Ken [DSAI]" userId="960785e9-9efa-43e3-981a-c495c07125dc" providerId="ADAL" clId="{0ACE0F11-CA0F-5A84-BFCB-F7A5E414E4DA}" dt="2026-01-27T01:07:00.181" v="39306" actId="207"/>
          <ac:spMkLst>
            <pc:docMk/>
            <pc:sldMk cId="2298077622" sldId="2213"/>
            <ac:spMk id="2" creationId="{AF7423F8-6B31-BD13-2A54-24BD51159EF5}"/>
          </ac:spMkLst>
        </pc:spChg>
      </pc:sldChg>
      <pc:sldChg chg="addSp modSp new mod">
        <pc:chgData name="FONG, Chi Kit Ken [DSAI]" userId="960785e9-9efa-43e3-981a-c495c07125dc" providerId="ADAL" clId="{0ACE0F11-CA0F-5A84-BFCB-F7A5E414E4DA}" dt="2026-01-27T01:35:05.122" v="39392" actId="1076"/>
        <pc:sldMkLst>
          <pc:docMk/>
          <pc:sldMk cId="2804296017" sldId="2236"/>
        </pc:sldMkLst>
        <pc:spChg chg="mod">
          <ac:chgData name="FONG, Chi Kit Ken [DSAI]" userId="960785e9-9efa-43e3-981a-c495c07125dc" providerId="ADAL" clId="{0ACE0F11-CA0F-5A84-BFCB-F7A5E414E4DA}" dt="2026-01-27T01:33:37.140" v="39337" actId="108"/>
          <ac:spMkLst>
            <pc:docMk/>
            <pc:sldMk cId="2804296017" sldId="2236"/>
            <ac:spMk id="2" creationId="{338F85DE-839E-76F8-EFBA-7EDE8C9E2B53}"/>
          </ac:spMkLst>
        </pc:spChg>
        <pc:spChg chg="mod">
          <ac:chgData name="FONG, Chi Kit Ken [DSAI]" userId="960785e9-9efa-43e3-981a-c495c07125dc" providerId="ADAL" clId="{0ACE0F11-CA0F-5A84-BFCB-F7A5E414E4DA}" dt="2026-01-27T01:33:01.333" v="39332" actId="20577"/>
          <ac:spMkLst>
            <pc:docMk/>
            <pc:sldMk cId="2804296017" sldId="2236"/>
            <ac:spMk id="3" creationId="{9D9BB566-E97D-AB35-29AE-B8AC4027236E}"/>
          </ac:spMkLst>
        </pc:spChg>
        <pc:spChg chg="add mod">
          <ac:chgData name="FONG, Chi Kit Ken [DSAI]" userId="960785e9-9efa-43e3-981a-c495c07125dc" providerId="ADAL" clId="{0ACE0F11-CA0F-5A84-BFCB-F7A5E414E4DA}" dt="2026-01-27T01:34:42.575" v="39370" actId="1076"/>
          <ac:spMkLst>
            <pc:docMk/>
            <pc:sldMk cId="2804296017" sldId="2236"/>
            <ac:spMk id="8" creationId="{7836FB9C-24B2-9B73-C4B1-85FD75EB3046}"/>
          </ac:spMkLst>
        </pc:spChg>
        <pc:spChg chg="add mod">
          <ac:chgData name="FONG, Chi Kit Ken [DSAI]" userId="960785e9-9efa-43e3-981a-c495c07125dc" providerId="ADAL" clId="{0ACE0F11-CA0F-5A84-BFCB-F7A5E414E4DA}" dt="2026-01-27T01:35:05.122" v="39392" actId="1076"/>
          <ac:spMkLst>
            <pc:docMk/>
            <pc:sldMk cId="2804296017" sldId="2236"/>
            <ac:spMk id="9" creationId="{46EB6CD2-6229-6D5E-F16C-CF71A10AF753}"/>
          </ac:spMkLst>
        </pc:spChg>
        <pc:graphicFrameChg chg="add mod">
          <ac:chgData name="FONG, Chi Kit Ken [DSAI]" userId="960785e9-9efa-43e3-981a-c495c07125dc" providerId="ADAL" clId="{0ACE0F11-CA0F-5A84-BFCB-F7A5E414E4DA}" dt="2026-01-27T01:33:18.348" v="39334"/>
          <ac:graphicFrameMkLst>
            <pc:docMk/>
            <pc:sldMk cId="2804296017" sldId="2236"/>
            <ac:graphicFrameMk id="4" creationId="{611678F3-85B6-4728-CCC3-339D102C53C8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6-01-27T01:34:46.555" v="39376" actId="1035"/>
          <ac:graphicFrameMkLst>
            <pc:docMk/>
            <pc:sldMk cId="2804296017" sldId="2236"/>
            <ac:graphicFrameMk id="5" creationId="{F1677145-33F4-8EFA-D572-65DBCD9F03F1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6-01-27T01:34:04.906" v="39344"/>
          <ac:graphicFrameMkLst>
            <pc:docMk/>
            <pc:sldMk cId="2804296017" sldId="2236"/>
            <ac:graphicFrameMk id="6" creationId="{2F811F22-633E-B927-B3A7-588716D1A3EA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6-01-27T01:34:50.108" v="39377" actId="1076"/>
          <ac:graphicFrameMkLst>
            <pc:docMk/>
            <pc:sldMk cId="2804296017" sldId="2236"/>
            <ac:graphicFrameMk id="7" creationId="{0FF83993-8AA0-CA14-A4D4-AAE74E2A4097}"/>
          </ac:graphicFrameMkLst>
        </pc:graphicFrameChg>
      </pc:sldChg>
      <pc:sldChg chg="addSp modSp new mod">
        <pc:chgData name="FONG, Chi Kit Ken [DSAI]" userId="960785e9-9efa-43e3-981a-c495c07125dc" providerId="ADAL" clId="{0ACE0F11-CA0F-5A84-BFCB-F7A5E414E4DA}" dt="2026-01-27T01:47:34.766" v="39996" actId="14100"/>
        <pc:sldMkLst>
          <pc:docMk/>
          <pc:sldMk cId="2999969633" sldId="2237"/>
        </pc:sldMkLst>
        <pc:spChg chg="mod">
          <ac:chgData name="FONG, Chi Kit Ken [DSAI]" userId="960785e9-9efa-43e3-981a-c495c07125dc" providerId="ADAL" clId="{0ACE0F11-CA0F-5A84-BFCB-F7A5E414E4DA}" dt="2026-01-27T01:45:07.267" v="39982" actId="5793"/>
          <ac:spMkLst>
            <pc:docMk/>
            <pc:sldMk cId="2999969633" sldId="2237"/>
            <ac:spMk id="2" creationId="{C1888D7A-8005-5CAC-31FD-9D67CAB54C19}"/>
          </ac:spMkLst>
        </pc:spChg>
        <pc:spChg chg="mod">
          <ac:chgData name="FONG, Chi Kit Ken [DSAI]" userId="960785e9-9efa-43e3-981a-c495c07125dc" providerId="ADAL" clId="{0ACE0F11-CA0F-5A84-BFCB-F7A5E414E4DA}" dt="2026-01-27T01:45:05.116" v="39981"/>
          <ac:spMkLst>
            <pc:docMk/>
            <pc:sldMk cId="2999969633" sldId="2237"/>
            <ac:spMk id="3" creationId="{DAB9CDEC-2947-D2B8-9C68-264B6FB8DA0F}"/>
          </ac:spMkLst>
        </pc:spChg>
        <pc:spChg chg="add mod">
          <ac:chgData name="FONG, Chi Kit Ken [DSAI]" userId="960785e9-9efa-43e3-981a-c495c07125dc" providerId="ADAL" clId="{0ACE0F11-CA0F-5A84-BFCB-F7A5E414E4DA}" dt="2026-01-27T01:35:35.495" v="39396"/>
          <ac:spMkLst>
            <pc:docMk/>
            <pc:sldMk cId="2999969633" sldId="2237"/>
            <ac:spMk id="6" creationId="{CFF492FA-E5B8-C219-25CB-774EFD7AB977}"/>
          </ac:spMkLst>
        </pc:spChg>
        <pc:spChg chg="add mod">
          <ac:chgData name="FONG, Chi Kit Ken [DSAI]" userId="960785e9-9efa-43e3-981a-c495c07125dc" providerId="ADAL" clId="{0ACE0F11-CA0F-5A84-BFCB-F7A5E414E4DA}" dt="2026-01-27T01:35:37.888" v="39398"/>
          <ac:spMkLst>
            <pc:docMk/>
            <pc:sldMk cId="2999969633" sldId="2237"/>
            <ac:spMk id="9" creationId="{77AD5E80-B073-F652-BE59-11444B426630}"/>
          </ac:spMkLst>
        </pc:spChg>
        <pc:graphicFrameChg chg="add mod">
          <ac:chgData name="FONG, Chi Kit Ken [DSAI]" userId="960785e9-9efa-43e3-981a-c495c07125dc" providerId="ADAL" clId="{0ACE0F11-CA0F-5A84-BFCB-F7A5E414E4DA}" dt="2026-01-27T01:35:32.778" v="39395"/>
          <ac:graphicFrameMkLst>
            <pc:docMk/>
            <pc:sldMk cId="2999969633" sldId="2237"/>
            <ac:graphicFrameMk id="4" creationId="{B4FD91EA-272A-B3C9-AF5E-F97BD7D6BA70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6-01-27T01:35:32.778" v="39395"/>
          <ac:graphicFrameMkLst>
            <pc:docMk/>
            <pc:sldMk cId="2999969633" sldId="2237"/>
            <ac:graphicFrameMk id="5" creationId="{8B5AF9DD-530D-EFA3-2B76-7711E0D69067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6-01-27T01:35:36.405" v="39397"/>
          <ac:graphicFrameMkLst>
            <pc:docMk/>
            <pc:sldMk cId="2999969633" sldId="2237"/>
            <ac:graphicFrameMk id="7" creationId="{3E6D3451-5E9E-0773-EBDD-D7CAB7FE8949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6-01-27T01:35:36.405" v="39397"/>
          <ac:graphicFrameMkLst>
            <pc:docMk/>
            <pc:sldMk cId="2999969633" sldId="2237"/>
            <ac:graphicFrameMk id="8" creationId="{E98C0909-AD24-8019-84AE-0B12C2CE2C61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6-01-27T01:35:47.426" v="39400"/>
          <ac:graphicFrameMkLst>
            <pc:docMk/>
            <pc:sldMk cId="2999969633" sldId="2237"/>
            <ac:graphicFrameMk id="10" creationId="{813102A1-F0FC-B1F7-0ED4-3B1BD635BDF1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6-01-27T01:47:26.532" v="39987" actId="20577"/>
          <ac:graphicFrameMkLst>
            <pc:docMk/>
            <pc:sldMk cId="2999969633" sldId="2237"/>
            <ac:graphicFrameMk id="11" creationId="{2EDB4CD9-CA9D-F2D4-B855-973903B6A32B}"/>
          </ac:graphicFrameMkLst>
        </pc:graphicFrameChg>
        <pc:graphicFrameChg chg="add mod">
          <ac:chgData name="FONG, Chi Kit Ken [DSAI]" userId="960785e9-9efa-43e3-981a-c495c07125dc" providerId="ADAL" clId="{0ACE0F11-CA0F-5A84-BFCB-F7A5E414E4DA}" dt="2026-01-27T01:36:22.743" v="39416"/>
          <ac:graphicFrameMkLst>
            <pc:docMk/>
            <pc:sldMk cId="2999969633" sldId="2237"/>
            <ac:graphicFrameMk id="12" creationId="{A7637DF3-DFCF-3C1A-A708-4B7F855AC71D}"/>
          </ac:graphicFrameMkLst>
        </pc:graphicFrameChg>
        <pc:graphicFrameChg chg="add mod modGraphic">
          <ac:chgData name="FONG, Chi Kit Ken [DSAI]" userId="960785e9-9efa-43e3-981a-c495c07125dc" providerId="ADAL" clId="{0ACE0F11-CA0F-5A84-BFCB-F7A5E414E4DA}" dt="2026-01-27T01:47:34.766" v="39996" actId="14100"/>
          <ac:graphicFrameMkLst>
            <pc:docMk/>
            <pc:sldMk cId="2999969633" sldId="2237"/>
            <ac:graphicFrameMk id="13" creationId="{828F03FC-923A-64C7-004A-C6AB873610AD}"/>
          </ac:graphicFrameMkLst>
        </pc:graphicFrameChg>
      </pc:sldChg>
      <pc:sldChg chg="addSp modSp new mod modAnim">
        <pc:chgData name="FONG, Chi Kit Ken [DSAI]" userId="960785e9-9efa-43e3-981a-c495c07125dc" providerId="ADAL" clId="{0ACE0F11-CA0F-5A84-BFCB-F7A5E414E4DA}" dt="2026-01-27T01:44:57.637" v="39980"/>
        <pc:sldMkLst>
          <pc:docMk/>
          <pc:sldMk cId="4222880989" sldId="2238"/>
        </pc:sldMkLst>
        <pc:spChg chg="mod">
          <ac:chgData name="FONG, Chi Kit Ken [DSAI]" userId="960785e9-9efa-43e3-981a-c495c07125dc" providerId="ADAL" clId="{0ACE0F11-CA0F-5A84-BFCB-F7A5E414E4DA}" dt="2026-01-27T01:39:12.476" v="39472" actId="20577"/>
          <ac:spMkLst>
            <pc:docMk/>
            <pc:sldMk cId="4222880989" sldId="2238"/>
            <ac:spMk id="2" creationId="{2E661C94-E0E8-265D-4FAC-487C547148B2}"/>
          </ac:spMkLst>
        </pc:spChg>
        <pc:spChg chg="mod">
          <ac:chgData name="FONG, Chi Kit Ken [DSAI]" userId="960785e9-9efa-43e3-981a-c495c07125dc" providerId="ADAL" clId="{0ACE0F11-CA0F-5A84-BFCB-F7A5E414E4DA}" dt="2026-01-27T01:37:47.279" v="39449" actId="20577"/>
          <ac:spMkLst>
            <pc:docMk/>
            <pc:sldMk cId="4222880989" sldId="2238"/>
            <ac:spMk id="3" creationId="{5A185661-0975-3B3A-BBFA-8CBD358FAAB9}"/>
          </ac:spMkLst>
        </pc:spChg>
        <pc:spChg chg="add mod">
          <ac:chgData name="FONG, Chi Kit Ken [DSAI]" userId="960785e9-9efa-43e3-981a-c495c07125dc" providerId="ADAL" clId="{0ACE0F11-CA0F-5A84-BFCB-F7A5E414E4DA}" dt="2026-01-27T01:44:47.327" v="39978" actId="1076"/>
          <ac:spMkLst>
            <pc:docMk/>
            <pc:sldMk cId="4222880989" sldId="2238"/>
            <ac:spMk id="5" creationId="{A938E60F-CDEA-E74A-2735-1DDDD02F8113}"/>
          </ac:spMkLst>
        </pc:spChg>
        <pc:graphicFrameChg chg="add mod modGraphic">
          <ac:chgData name="FONG, Chi Kit Ken [DSAI]" userId="960785e9-9efa-43e3-981a-c495c07125dc" providerId="ADAL" clId="{0ACE0F11-CA0F-5A84-BFCB-F7A5E414E4DA}" dt="2026-01-27T01:42:40.385" v="39858" actId="14100"/>
          <ac:graphicFrameMkLst>
            <pc:docMk/>
            <pc:sldMk cId="4222880989" sldId="2238"/>
            <ac:graphicFrameMk id="4" creationId="{23D01E57-B520-28EF-594F-30D4A703CE5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D96772-9817-D32D-CFDB-4082AEA13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6172B-8397-3A88-9BA7-9C3DBC65B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828F9-B03F-44CA-BF33-27494910E999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08E2D-8C3D-B8DD-3F2A-AA9AE2C32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741F-C3B9-696C-07A4-6B6C6E1BE0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BC5F-DD29-48CA-B1A9-365C6504E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7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D6FA2-6009-31C6-4C97-B16E7E36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B4800-2E4B-10B8-530B-716929B47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39113-7819-76C2-AD4E-8ADF30E76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E694-3C1F-E518-FC91-5053FF465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1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6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1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4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5DDF3-9501-DA86-F966-4C6D97FCE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C01AB-8BCE-ABED-2D21-4FA0098D7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74802-56AB-3BCC-C6A7-342919201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EDB53-DD7D-5A9F-BEED-9BAD5BC0A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7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8675F-51AC-A345-9F88-A09CE9E647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6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8675F-51AC-A345-9F88-A09CE9E6474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1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8675F-51AC-A345-9F88-A09CE9E6474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1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8675F-51AC-A345-9F88-A09CE9E6474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8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8675F-51AC-A345-9F88-A09CE9E6474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1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6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F99F9-2769-4C52-8EE2-7278119F0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0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6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ACB09-C140-BC4D-A3A5-74382A8CBC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0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557" y="2169539"/>
            <a:ext cx="3898380" cy="1764792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98342" y="3934331"/>
            <a:ext cx="3899755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20E0A-9F3C-2B74-DA11-E0251E5A0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35846" y="131856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549B0E-9133-3CD2-5A20-A4BD09614750}"/>
              </a:ext>
            </a:extLst>
          </p:cNvPr>
          <p:cNvGrpSpPr/>
          <p:nvPr userDrawn="1"/>
        </p:nvGrpSpPr>
        <p:grpSpPr>
          <a:xfrm>
            <a:off x="201176" y="1586844"/>
            <a:ext cx="3898381" cy="3898381"/>
            <a:chOff x="492349" y="822706"/>
            <a:chExt cx="5439251" cy="54392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4AEFBC-64F2-936B-DCB9-CC545B781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2349" y="822706"/>
              <a:ext cx="5439251" cy="5439251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9C3D3B6-D949-DCE6-1749-76AA5DC6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38840" y="5012346"/>
              <a:ext cx="837679" cy="837678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A759B287-7ACD-CCB9-A26D-28CA3AE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0481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C075E2-093A-4845-BDC4-BD2FAA7A59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319" y="1373479"/>
            <a:ext cx="4325112" cy="4325112"/>
          </a:xfrm>
          <a:noFill/>
        </p:spPr>
        <p:txBody>
          <a:bodyPr anchor="t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6" name="Picture 15" descr="University Identity | The Hong Kong Polytechnic University">
            <a:extLst>
              <a:ext uri="{FF2B5EF4-FFF2-40B4-BE49-F238E27FC236}">
                <a16:creationId xmlns:a16="http://schemas.microsoft.com/office/drawing/2014/main" id="{1BBBEAE2-6B0F-71DF-4FC2-46AD2FF68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1017"/>
            <a:ext cx="434847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1962" y="378865"/>
            <a:ext cx="610038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6716" y="5909845"/>
            <a:ext cx="298310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Footer Placeholder 18">
            <a:extLst>
              <a:ext uri="{FF2B5EF4-FFF2-40B4-BE49-F238E27FC236}">
                <a16:creationId xmlns:a16="http://schemas.microsoft.com/office/drawing/2014/main" id="{3914E26B-E8E4-55F2-CC5E-DD0D0AD5C8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622" y="6126491"/>
            <a:ext cx="3086100" cy="365125"/>
          </a:xfrm>
        </p:spPr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1E-4C5D-A613-CB40-98902C0D83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7410" y="5671159"/>
            <a:ext cx="1788373" cy="1186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94A49EB-EEA6-1B79-F5DE-CFBFC6FFA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095269" y="6190487"/>
            <a:ext cx="634966" cy="365760"/>
          </a:xfrm>
        </p:spPr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4301" y="4482120"/>
            <a:ext cx="3959702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41217" y="5875583"/>
            <a:ext cx="1124300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7719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2" y="5824456"/>
            <a:ext cx="55128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630" y="2087278"/>
            <a:ext cx="2447180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68" y="3"/>
            <a:ext cx="136844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74250" y="5908181"/>
            <a:ext cx="2284785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2771" y="948393"/>
            <a:ext cx="315467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 hasCustomPrompt="1"/>
          </p:nvPr>
        </p:nvSpPr>
        <p:spPr>
          <a:xfrm>
            <a:off x="893700" y="1831451"/>
            <a:ext cx="7586875" cy="473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189" lvl="0" indent="-34289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1867">
                <a:solidFill>
                  <a:schemeClr val="dk1"/>
                </a:solidFill>
              </a:defRPr>
            </a:lvl1pPr>
            <a:lvl2pPr marL="914377" lvl="1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  <a:defRPr sz="1600">
                <a:solidFill>
                  <a:schemeClr val="dk1"/>
                </a:solidFill>
              </a:defRPr>
            </a:lvl2pPr>
            <a:lvl3pPr marL="1371566" lvl="2" indent="-38099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Char char="■"/>
              <a:defRPr sz="1600">
                <a:solidFill>
                  <a:schemeClr val="dk1"/>
                </a:solidFill>
              </a:defRPr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131" lvl="5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Title 1</a:t>
            </a:r>
          </a:p>
          <a:p>
            <a:pPr lvl="1"/>
            <a:r>
              <a:rPr lang="en-US" err="1"/>
              <a:t>Dafasdfadsf</a:t>
            </a:r>
            <a:endParaRPr lang="en-US"/>
          </a:p>
          <a:p>
            <a:pPr lvl="1"/>
            <a:r>
              <a:rPr lang="en-US" err="1"/>
              <a:t>Asdfasd</a:t>
            </a:r>
            <a:endParaRPr lang="en-US"/>
          </a:p>
          <a:p>
            <a:pPr lvl="2"/>
            <a:r>
              <a:rPr lang="en-US" err="1"/>
              <a:t>dsfa</a:t>
            </a:r>
            <a:endParaRPr lang="en-US"/>
          </a:p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7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" name="Google Shape;35;p5"/>
          <p:cNvSpPr/>
          <p:nvPr/>
        </p:nvSpPr>
        <p:spPr>
          <a:xfrm>
            <a:off x="8250314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" name="Google Shape;36;p5"/>
          <p:cNvSpPr/>
          <p:nvPr/>
        </p:nvSpPr>
        <p:spPr>
          <a:xfrm>
            <a:off x="2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5"/>
          <p:cNvSpPr/>
          <p:nvPr/>
        </p:nvSpPr>
        <p:spPr>
          <a:xfrm>
            <a:off x="893711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E563C-F009-2B8B-0AC6-1E72B429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99" y="477851"/>
            <a:ext cx="7586873" cy="1143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3926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63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9907-7461-434D-83FC-70EB7261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21525-C660-6946-8A5F-6F07F062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35B3-07EF-0641-91C1-CCD1FF90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CDC1-D783-2047-9C81-865015039835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B56C-AFCE-774B-830D-EF1BC9C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C4809-0674-6340-854A-10C4E23C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1AFC-A93F-7E4A-8C56-984B0794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BEC9516-95B6-310C-2652-36F601491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3795" y="6187712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9" name="Picture 8" descr="University Identity | The Hong Kong Polytechnic University">
            <a:extLst>
              <a:ext uri="{FF2B5EF4-FFF2-40B4-BE49-F238E27FC236}">
                <a16:creationId xmlns:a16="http://schemas.microsoft.com/office/drawing/2014/main" id="{16662D3D-8A33-0441-1D94-CF99B5175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4558683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E91ACBD-101E-31FD-DE75-0AF48A2BA2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451951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400"/>
            </a:lvl1pPr>
            <a:lvl2pPr marL="171446" indent="-17144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41" indent="-285750">
              <a:lnSpc>
                <a:spcPct val="100000"/>
              </a:lnSpc>
              <a:spcBef>
                <a:spcPts val="0"/>
              </a:spcBef>
              <a:buClr>
                <a:srgbClr val="FF9300"/>
              </a:buClr>
              <a:buFont typeface="Courier New" panose="02070309020205020404" pitchFamily="49" charset="0"/>
              <a:buChar char="o"/>
              <a:defRPr sz="1400"/>
            </a:lvl3pPr>
            <a:lvl4pPr marL="857228" indent="-171446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 sz="1200"/>
            </a:lvl4pPr>
            <a:lvl5pPr marL="1200120" indent="-171446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050"/>
            </a:lvl5pPr>
          </a:lstStyle>
          <a:p>
            <a:pPr marL="514346" lvl="1" indent="-342900" algn="l" defTabSz="685783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27AD0B-B30D-9C63-5F05-0190AE98D23A}"/>
              </a:ext>
            </a:extLst>
          </p:cNvPr>
          <p:cNvSpPr txBox="1">
            <a:spLocks/>
          </p:cNvSpPr>
          <p:nvPr userDrawn="1"/>
        </p:nvSpPr>
        <p:spPr>
          <a:xfrm>
            <a:off x="8413794" y="6205632"/>
            <a:ext cx="389833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BC2EDA-D519-4F34-BF3F-BFFF500F4B03}" type="slidenum">
              <a:rPr lang="en-US" sz="1000" b="1" smtClean="0"/>
              <a:pPr algn="ctr"/>
              <a:t>‹#›</a:t>
            </a:fld>
            <a:endParaRPr lang="en-US" sz="1000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61887F-914C-4E0C-4C2E-7F9AAAEF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 anchor="t" anchorCtr="0">
            <a:normAutofit/>
          </a:bodyPr>
          <a:lstStyle>
            <a:lvl1pPr>
              <a:defRPr lang="en-US" sz="3600" b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1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92D540-E480-EF1B-28D4-D98C5FF63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065237"/>
            <a:ext cx="1919240" cy="493943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61084-3519-70C6-F9CD-71E046FB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337381" cy="493943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lang="en-US" sz="1200" kern="1200" cap="all" spc="225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5572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2pPr>
            <a:lvl3pPr marL="9001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3pPr>
            <a:lvl4pPr marL="12430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4pPr>
            <a:lvl5pPr marL="1585913" indent="-214313" algn="ctr">
              <a:lnSpc>
                <a:spcPct val="120000"/>
              </a:lnSpc>
              <a:buFont typeface="Arial" panose="020B0604020202020204" pitchFamily="34" charset="0"/>
              <a:buChar char="•"/>
              <a:defRPr lang="en-US" sz="1200" kern="1200" cap="none" spc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E065-0B41-7577-623E-6622A2E5101A}"/>
              </a:ext>
            </a:extLst>
          </p:cNvPr>
          <p:cNvSpPr/>
          <p:nvPr userDrawn="1"/>
        </p:nvSpPr>
        <p:spPr>
          <a:xfrm>
            <a:off x="133164" y="186431"/>
            <a:ext cx="8851038" cy="6516210"/>
          </a:xfrm>
          <a:prstGeom prst="rect">
            <a:avLst/>
          </a:prstGeom>
          <a:noFill/>
          <a:ln w="2857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881B-EC41-B0CC-7CFC-3C8D5E3AF79C}"/>
              </a:ext>
            </a:extLst>
          </p:cNvPr>
          <p:cNvGrpSpPr/>
          <p:nvPr userDrawn="1"/>
        </p:nvGrpSpPr>
        <p:grpSpPr>
          <a:xfrm>
            <a:off x="2771192" y="186431"/>
            <a:ext cx="163622" cy="6516210"/>
            <a:chOff x="6096000" y="327025"/>
            <a:chExt cx="0" cy="62039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4FF3E8-7A16-45D7-0B9D-696859B20B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6281057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5C94F7-D886-2920-EBBF-3E6B54BC1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27025"/>
              <a:ext cx="0" cy="24991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University Identity | The Hong Kong Polytechnic University">
            <a:extLst>
              <a:ext uri="{FF2B5EF4-FFF2-40B4-BE49-F238E27FC236}">
                <a16:creationId xmlns:a16="http://schemas.microsoft.com/office/drawing/2014/main" id="{F2274D91-E1A0-3278-C33F-0820FC5267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3" y="311569"/>
            <a:ext cx="1871244" cy="3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80060" y="1847088"/>
            <a:ext cx="5568696" cy="3776472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862308" y="3881172"/>
            <a:ext cx="4281692" cy="2981809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01104" y="1953087"/>
            <a:ext cx="742901" cy="802014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2715768"/>
            <a:ext cx="2523744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0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rm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59024" y="3432623"/>
            <a:ext cx="2690086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8222" y="1953365"/>
            <a:ext cx="3862271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02" y="6194372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11328" y="-3167"/>
            <a:ext cx="990534" cy="99686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2776" y="2891439"/>
            <a:ext cx="3137660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618098" y="2343183"/>
            <a:ext cx="357576" cy="283048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98" y="2454311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398" y="3222369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8398" y="3992637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98" y="4775296"/>
            <a:ext cx="3418071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7050" y="3014462"/>
            <a:ext cx="482231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6" y="5988532"/>
            <a:ext cx="2215376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63465" y="6069976"/>
            <a:ext cx="382540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29572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8032" y="2002536"/>
            <a:ext cx="3840480" cy="3685032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8317" y="1377730"/>
            <a:ext cx="2743948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59" y="2"/>
            <a:ext cx="8817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3045" y="4881007"/>
            <a:ext cx="1124299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344" y="1169293"/>
            <a:ext cx="292376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06" y="566928"/>
            <a:ext cx="8339328" cy="640080"/>
          </a:xfrm>
        </p:spPr>
        <p:txBody>
          <a:bodyPr anchor="t" anchorCtr="0">
            <a:noAutofit/>
          </a:bodyPr>
          <a:lstStyle>
            <a:lvl1pPr algn="ctr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060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2002536"/>
            <a:ext cx="3854196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sz="12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4090" y="5422968"/>
            <a:ext cx="450734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684942"/>
            <a:ext cx="4304479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25656" y="447697"/>
            <a:ext cx="1124299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9295" y="1273862"/>
            <a:ext cx="3862271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66653" y="2000952"/>
            <a:ext cx="2883266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09098" y="1474457"/>
            <a:ext cx="370237" cy="40656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1650" b="1">
                <a:solidFill>
                  <a:schemeClr val="tx2"/>
                </a:solidFill>
                <a:latin typeface="+mj-lt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652" y="1605845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6652" y="2373903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6652" y="3144171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6652" y="3926830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6652" y="4693042"/>
            <a:ext cx="3068002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50" b="1">
                <a:solidFill>
                  <a:schemeClr val="tx2"/>
                </a:solidFill>
                <a:latin typeface="+mj-lt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49D04-3BCD-7CCF-7AE2-41C646366D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16200000">
            <a:off x="7504717" y="745203"/>
            <a:ext cx="2384490" cy="894081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710" y="4334114"/>
            <a:ext cx="86208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3997" y="-1533"/>
            <a:ext cx="4638267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7252" y="1067795"/>
            <a:ext cx="476966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2386584"/>
            <a:ext cx="3627882" cy="2103120"/>
          </a:xfrm>
        </p:spPr>
        <p:txBody>
          <a:bodyPr anchor="t" anchorCtr="0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0AB7A2-D41E-7F8C-E35B-D135E2EFA5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V="1">
            <a:off x="2222714" y="-9427"/>
            <a:ext cx="1788373" cy="11810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14316" y="1280160"/>
            <a:ext cx="3847338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2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622" y="612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2834" y="6190487"/>
            <a:ext cx="2057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2" r:id="rId2"/>
    <p:sldLayoutId id="2147483691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46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20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12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03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795" indent="-171446" algn="l" defTabSz="685783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686" indent="-171446" algn="l" defTabSz="685783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tiff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tiff"/><Relationship Id="rId5" Type="http://schemas.openxmlformats.org/officeDocument/2006/relationships/image" Target="../media/image81.tiff"/><Relationship Id="rId4" Type="http://schemas.openxmlformats.org/officeDocument/2006/relationships/image" Target="../media/image80.tif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7" Type="http://schemas.openxmlformats.org/officeDocument/2006/relationships/image" Target="../media/image88.png"/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tiff"/><Relationship Id="rId5" Type="http://schemas.openxmlformats.org/officeDocument/2006/relationships/image" Target="../media/image86.tiff"/><Relationship Id="rId4" Type="http://schemas.openxmlformats.org/officeDocument/2006/relationships/image" Target="../media/image85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252341"/>
            <a:ext cx="4812505" cy="952014"/>
          </a:xfrm>
        </p:spPr>
        <p:txBody>
          <a:bodyPr>
            <a:noAutofit/>
          </a:bodyPr>
          <a:lstStyle/>
          <a:p>
            <a:r>
              <a:rPr lang="en-US" sz="2800"/>
              <a:t>Lecture 3: </a:t>
            </a:r>
            <a:br>
              <a:rPr lang="en-US" sz="2800"/>
            </a:br>
            <a:r>
              <a:rPr lang="en-US" sz="2800"/>
              <a:t>Introduction to Spark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BF59ED5-66B9-83A2-1FC4-283F25C57007}"/>
              </a:ext>
            </a:extLst>
          </p:cNvPr>
          <p:cNvSpPr txBox="1">
            <a:spLocks/>
          </p:cNvSpPr>
          <p:nvPr/>
        </p:nvSpPr>
        <p:spPr>
          <a:xfrm>
            <a:off x="4029837" y="2638389"/>
            <a:ext cx="5038749" cy="613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HK" sz="2800"/>
              <a:t>DSAI4205 Big Data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B39C9-547E-2299-C8E5-86B83C4C9AE0}"/>
              </a:ext>
            </a:extLst>
          </p:cNvPr>
          <p:cNvSpPr txBox="1"/>
          <p:nvPr/>
        </p:nvSpPr>
        <p:spPr>
          <a:xfrm>
            <a:off x="4095824" y="4594745"/>
            <a:ext cx="5048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>
                <a:latin typeface="Raleway" pitchFamily="2" charset="77"/>
              </a:rPr>
              <a:t>Dr. Ken FONG</a:t>
            </a:r>
          </a:p>
          <a:p>
            <a:r>
              <a:rPr lang="en-HK" sz="1400">
                <a:latin typeface="Raleway" pitchFamily="2" charset="77"/>
              </a:rPr>
              <a:t>Department of Data Science and Artificial Intelligence</a:t>
            </a:r>
          </a:p>
          <a:p>
            <a:r>
              <a:rPr lang="en-HK" sz="1400" err="1">
                <a:latin typeface="Raleway" pitchFamily="2" charset="77"/>
              </a:rPr>
              <a:t>chi-kit-ken.fong@polyu.edu.hk</a:t>
            </a:r>
            <a:endParaRPr lang="en-HK" sz="1400">
              <a:latin typeface="Raleway" pitchFamily="2" charset="77"/>
            </a:endParaRPr>
          </a:p>
        </p:txBody>
      </p:sp>
      <p:pic>
        <p:nvPicPr>
          <p:cNvPr id="1028" name="Picture 4" descr="Apache Spark - Wikipedia">
            <a:extLst>
              <a:ext uri="{FF2B5EF4-FFF2-40B4-BE49-F238E27FC236}">
                <a16:creationId xmlns:a16="http://schemas.microsoft.com/office/drawing/2014/main" id="{D11DABC2-3DEC-C8E2-1D73-058A521A0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5" y="2942897"/>
            <a:ext cx="3181337" cy="16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7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156B9-7E92-9770-2DA6-A1121F01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Reduce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5E2354-FFD7-50F7-6D82-150E1D8D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7068"/>
              </p:ext>
            </p:extLst>
          </p:nvPr>
        </p:nvGraphicFramePr>
        <p:xfrm>
          <a:off x="367681" y="1774073"/>
          <a:ext cx="2934878" cy="29384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don’t don’t know why know 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99492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simply know that I I 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 am inclined to say to say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lot a lot this way this way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 sz="105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E96D95-C067-6AF5-011C-969F06015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78473"/>
              </p:ext>
            </p:extLst>
          </p:nvPr>
        </p:nvGraphicFramePr>
        <p:xfrm>
          <a:off x="3649942" y="1939634"/>
          <a:ext cx="2934878" cy="77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44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don’t don’t know why know why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8924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2A81DA-A8C6-080B-4825-F042AA41B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31442"/>
              </p:ext>
            </p:extLst>
          </p:nvPr>
        </p:nvGraphicFramePr>
        <p:xfrm>
          <a:off x="3644992" y="3225971"/>
          <a:ext cx="2934878" cy="77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3180399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simply know that I I 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09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 am inclined to say to say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582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lot a lot this way this way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951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63E179-8FD0-4BBA-5C85-414D43705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54667"/>
              </p:ext>
            </p:extLst>
          </p:nvPr>
        </p:nvGraphicFramePr>
        <p:xfrm>
          <a:off x="3657058" y="4392530"/>
          <a:ext cx="2934878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4878">
                  <a:extLst>
                    <a:ext uri="{9D8B030D-6E8A-4147-A177-3AD203B41FA5}">
                      <a16:colId xmlns:a16="http://schemas.microsoft.com/office/drawing/2014/main" val="2289761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 myself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8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often repeat repeat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2766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62EF65-F7D6-41F7-ABED-197B71E7CA27}"/>
              </a:ext>
            </a:extLst>
          </p:cNvPr>
          <p:cNvCxnSpPr/>
          <p:nvPr/>
        </p:nvCxnSpPr>
        <p:spPr>
          <a:xfrm>
            <a:off x="3327660" y="2318127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D9744B-700C-1E8A-0AC3-83E734A5C0BD}"/>
              </a:ext>
            </a:extLst>
          </p:cNvPr>
          <p:cNvCxnSpPr/>
          <p:nvPr/>
        </p:nvCxnSpPr>
        <p:spPr>
          <a:xfrm>
            <a:off x="3327660" y="3627356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DC6B55-B961-FFFA-AE4D-852F8CB49404}"/>
              </a:ext>
            </a:extLst>
          </p:cNvPr>
          <p:cNvCxnSpPr>
            <a:cxnSpLocks/>
          </p:cNvCxnSpPr>
          <p:nvPr/>
        </p:nvCxnSpPr>
        <p:spPr>
          <a:xfrm>
            <a:off x="3327660" y="4392530"/>
            <a:ext cx="292231" cy="207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2DC6E-A719-5F1B-E88C-8CAECE8DA6AF}"/>
              </a:ext>
            </a:extLst>
          </p:cNvPr>
          <p:cNvSpPr/>
          <p:nvPr/>
        </p:nvSpPr>
        <p:spPr>
          <a:xfrm>
            <a:off x="367681" y="1774072"/>
            <a:ext cx="2934878" cy="1088103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35AA92-6E63-AF5D-2405-9F192926ED00}"/>
              </a:ext>
            </a:extLst>
          </p:cNvPr>
          <p:cNvSpPr/>
          <p:nvPr/>
        </p:nvSpPr>
        <p:spPr>
          <a:xfrm>
            <a:off x="367681" y="2884949"/>
            <a:ext cx="2934878" cy="742408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C1AED-3DEF-0003-BCD1-4E5C45D2B2E4}"/>
              </a:ext>
            </a:extLst>
          </p:cNvPr>
          <p:cNvSpPr/>
          <p:nvPr/>
        </p:nvSpPr>
        <p:spPr>
          <a:xfrm>
            <a:off x="367681" y="3627356"/>
            <a:ext cx="2934878" cy="1085130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149A599-36B3-B797-A78F-B2E9187EB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63283"/>
              </p:ext>
            </p:extLst>
          </p:nvPr>
        </p:nvGraphicFramePr>
        <p:xfrm>
          <a:off x="6946434" y="1774072"/>
          <a:ext cx="1903183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</a:t>
                      </a:r>
                    </a:p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1, repeat: 1, repeat: 1,</a:t>
                      </a:r>
                    </a:p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don’t: 1, don’t: 1, know: 1, why: 1, know: 1, why: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1836EF3-954E-AEE8-68B8-FABBA6A51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74004"/>
              </p:ext>
            </p:extLst>
          </p:nvPr>
        </p:nvGraphicFramePr>
        <p:xfrm>
          <a:off x="6946435" y="3508610"/>
          <a:ext cx="1903183" cy="176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simply: 1, know: 1, that: 1, </a:t>
                      </a:r>
                      <a:b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I: 1, I: 1, am: 1, am: 1, inclined: 1, to: 1, say: 1, to: 1, say: 1, a: 1, lot: 1, a: 1, lot: 1, this: 1, way: 1, this: 1, way: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6F17DF-2A2F-62D0-BE72-0EE6A0C27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616300"/>
              </p:ext>
            </p:extLst>
          </p:nvPr>
        </p:nvGraphicFramePr>
        <p:xfrm>
          <a:off x="5946742" y="5553681"/>
          <a:ext cx="2497522" cy="76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7522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 often: 1, repeat: 1, repeat: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526804-7D80-D43E-7279-CA7972BC336F}"/>
              </a:ext>
            </a:extLst>
          </p:cNvPr>
          <p:cNvCxnSpPr>
            <a:cxnSpLocks/>
          </p:cNvCxnSpPr>
          <p:nvPr/>
        </p:nvCxnSpPr>
        <p:spPr>
          <a:xfrm>
            <a:off x="6591936" y="2328254"/>
            <a:ext cx="3544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08B6AE-02B0-28B5-41B9-7E1616776903}"/>
              </a:ext>
            </a:extLst>
          </p:cNvPr>
          <p:cNvCxnSpPr>
            <a:cxnSpLocks/>
          </p:cNvCxnSpPr>
          <p:nvPr/>
        </p:nvCxnSpPr>
        <p:spPr>
          <a:xfrm>
            <a:off x="6584820" y="3638187"/>
            <a:ext cx="361614" cy="226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3C5230-6013-77CC-E04D-BD42E03F3F4B}"/>
              </a:ext>
            </a:extLst>
          </p:cNvPr>
          <p:cNvCxnSpPr>
            <a:cxnSpLocks/>
          </p:cNvCxnSpPr>
          <p:nvPr/>
        </p:nvCxnSpPr>
        <p:spPr>
          <a:xfrm>
            <a:off x="6584820" y="4753853"/>
            <a:ext cx="361614" cy="799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88BF84-41D0-D12A-D7B3-C28A12149C14}"/>
              </a:ext>
            </a:extLst>
          </p:cNvPr>
          <p:cNvSpPr txBox="1"/>
          <p:nvPr/>
        </p:nvSpPr>
        <p:spPr>
          <a:xfrm>
            <a:off x="4551652" y="1677018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Mapper1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56B26-BDE9-1C5D-80F8-A10B0BEE75C2}"/>
              </a:ext>
            </a:extLst>
          </p:cNvPr>
          <p:cNvSpPr txBox="1"/>
          <p:nvPr/>
        </p:nvSpPr>
        <p:spPr>
          <a:xfrm>
            <a:off x="4572000" y="299361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Mapper2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D4719B-4D81-D935-7819-54B568C9E427}"/>
              </a:ext>
            </a:extLst>
          </p:cNvPr>
          <p:cNvSpPr txBox="1"/>
          <p:nvPr/>
        </p:nvSpPr>
        <p:spPr>
          <a:xfrm>
            <a:off x="4587197" y="4160169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Mapper3</a:t>
            </a:r>
          </a:p>
        </p:txBody>
      </p:sp>
    </p:spTree>
    <p:extLst>
      <p:ext uri="{BB962C8B-B14F-4D97-AF65-F5344CB8AC3E}">
        <p14:creationId xmlns:p14="http://schemas.microsoft.com/office/powerpoint/2010/main" val="1963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0429D-2299-0D77-44EB-C781071F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Reduce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566A12-023D-4CFD-8B33-95D8FDF7B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00160"/>
              </p:ext>
            </p:extLst>
          </p:nvPr>
        </p:nvGraphicFramePr>
        <p:xfrm>
          <a:off x="367681" y="1689231"/>
          <a:ext cx="1903183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</a:t>
                      </a:r>
                    </a:p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1, repeat: 1, repeat: 1,</a:t>
                      </a:r>
                    </a:p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don’t: 1, don’t: 1, know: 1, why: 1, know: 1, why: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0F5F15-4BED-26A6-44AC-CBA1C68D3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91798"/>
              </p:ext>
            </p:extLst>
          </p:nvPr>
        </p:nvGraphicFramePr>
        <p:xfrm>
          <a:off x="367682" y="3423769"/>
          <a:ext cx="1903183" cy="176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simply: 1, know: 1, that: 1, </a:t>
                      </a:r>
                      <a:b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I: 1, I: 1, am: 1, am: 1, inclined: 1, to: 1, say: 1, to: 1, say: 1, a: 1, lot: 1, a: 1, lot: 1, this: 1, way: 1, this: 1, way: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352C90-9433-2EF6-0A81-CBA4D1FD8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44321"/>
              </p:ext>
            </p:extLst>
          </p:nvPr>
        </p:nvGraphicFramePr>
        <p:xfrm>
          <a:off x="367681" y="5325947"/>
          <a:ext cx="1903183" cy="929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183">
                  <a:extLst>
                    <a:ext uri="{9D8B030D-6E8A-4147-A177-3AD203B41FA5}">
                      <a16:colId xmlns:a16="http://schemas.microsoft.com/office/drawing/2014/main" val="1504064913"/>
                    </a:ext>
                  </a:extLst>
                </a:gridCol>
              </a:tblGrid>
              <a:tr h="448838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1, often: 1, repeat: 1, repeat: 1, myself: 1, I: 1, often: 1, repeat: 1, repeat: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098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324F25-75D9-3362-8E78-14C06D8CE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35845"/>
              </p:ext>
            </p:extLst>
          </p:nvPr>
        </p:nvGraphicFramePr>
        <p:xfrm>
          <a:off x="2570657" y="1689231"/>
          <a:ext cx="2397268" cy="4556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7268">
                  <a:extLst>
                    <a:ext uri="{9D8B030D-6E8A-4147-A177-3AD203B41FA5}">
                      <a16:colId xmlns:a16="http://schemas.microsoft.com/office/drawing/2014/main" val="2717419749"/>
                    </a:ext>
                  </a:extLst>
                </a:gridCol>
              </a:tblGrid>
              <a:tr h="169386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68643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74719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don’t: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589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[1,1,1,1,1,1,1,1,1]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21079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inclined: 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837469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know: [1,1,1]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0484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lot: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37993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myself: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1410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[1,1,1,1]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1708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repeat: [1,1,1,1,1,1,1,1]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9572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say: [1,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1923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simply: 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3720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that: 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9433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20697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151601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way: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26560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why: [1,1]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2094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1A9EA7B-2812-E217-6FC5-A797126B3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4661"/>
              </p:ext>
            </p:extLst>
          </p:nvPr>
        </p:nvGraphicFramePr>
        <p:xfrm>
          <a:off x="5457580" y="1571348"/>
          <a:ext cx="1244878" cy="16116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78">
                  <a:extLst>
                    <a:ext uri="{9D8B030D-6E8A-4147-A177-3AD203B41FA5}">
                      <a16:colId xmlns:a16="http://schemas.microsoft.com/office/drawing/2014/main" val="135681369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0452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1509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don’t: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2451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92560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inclined: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09921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know: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9018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B3C8CA7-C7F6-3A47-CE81-A5B425537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8850"/>
              </p:ext>
            </p:extLst>
          </p:nvPr>
        </p:nvGraphicFramePr>
        <p:xfrm>
          <a:off x="5457580" y="3383979"/>
          <a:ext cx="1244878" cy="16116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78">
                  <a:extLst>
                    <a:ext uri="{9D8B030D-6E8A-4147-A177-3AD203B41FA5}">
                      <a16:colId xmlns:a16="http://schemas.microsoft.com/office/drawing/2014/main" val="2930242707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42963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myself: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775841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50517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repeat: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9697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59627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simply: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02036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428AE6B-951E-2E3A-2FC3-47FBEC314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36343"/>
              </p:ext>
            </p:extLst>
          </p:nvPr>
        </p:nvGraphicFramePr>
        <p:xfrm>
          <a:off x="5457580" y="5196610"/>
          <a:ext cx="1244878" cy="13430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78">
                  <a:extLst>
                    <a:ext uri="{9D8B030D-6E8A-4147-A177-3AD203B41FA5}">
                      <a16:colId xmlns:a16="http://schemas.microsoft.com/office/drawing/2014/main" val="3530297332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20869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9789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0091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6867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4351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404116B-48F8-9355-1E07-C0787CF73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52690"/>
              </p:ext>
            </p:extLst>
          </p:nvPr>
        </p:nvGraphicFramePr>
        <p:xfrm>
          <a:off x="7485068" y="1689231"/>
          <a:ext cx="1339146" cy="45663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9146">
                  <a:extLst>
                    <a:ext uri="{9D8B030D-6E8A-4147-A177-3AD203B41FA5}">
                      <a16:colId xmlns:a16="http://schemas.microsoft.com/office/drawing/2014/main" val="3527979127"/>
                    </a:ext>
                  </a:extLst>
                </a:gridCol>
              </a:tblGrid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726716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061009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don’t: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089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I: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514149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inclined: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077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know: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4853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lot: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9952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myself: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60498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often: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37659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repeat: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57473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730944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simply: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7774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that: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2962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598737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899300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521315"/>
                  </a:ext>
                </a:extLst>
              </a:tr>
              <a:tr h="268609">
                <a:tc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why: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0311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1D7866-85EC-1673-650C-DCF0DBC95A45}"/>
              </a:ext>
            </a:extLst>
          </p:cNvPr>
          <p:cNvCxnSpPr>
            <a:cxnSpLocks/>
          </p:cNvCxnSpPr>
          <p:nvPr/>
        </p:nvCxnSpPr>
        <p:spPr>
          <a:xfrm>
            <a:off x="6702458" y="2365066"/>
            <a:ext cx="782610" cy="433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06974-8FD4-B303-2D72-A60B8AA6F76D}"/>
              </a:ext>
            </a:extLst>
          </p:cNvPr>
          <p:cNvCxnSpPr>
            <a:cxnSpLocks/>
          </p:cNvCxnSpPr>
          <p:nvPr/>
        </p:nvCxnSpPr>
        <p:spPr>
          <a:xfrm>
            <a:off x="6702458" y="4149189"/>
            <a:ext cx="7826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434F6C-EE63-797B-ABD3-92AC84F0E659}"/>
              </a:ext>
            </a:extLst>
          </p:cNvPr>
          <p:cNvCxnSpPr>
            <a:cxnSpLocks/>
          </p:cNvCxnSpPr>
          <p:nvPr/>
        </p:nvCxnSpPr>
        <p:spPr>
          <a:xfrm flipV="1">
            <a:off x="6702458" y="5191609"/>
            <a:ext cx="782610" cy="676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FF47B9-509A-99B3-5E8A-0E206E16A402}"/>
              </a:ext>
            </a:extLst>
          </p:cNvPr>
          <p:cNvCxnSpPr/>
          <p:nvPr/>
        </p:nvCxnSpPr>
        <p:spPr>
          <a:xfrm>
            <a:off x="2270864" y="2591505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7A0E5D-C726-D1BD-3FB3-45A5FE3999F7}"/>
              </a:ext>
            </a:extLst>
          </p:cNvPr>
          <p:cNvCxnSpPr/>
          <p:nvPr/>
        </p:nvCxnSpPr>
        <p:spPr>
          <a:xfrm>
            <a:off x="2270864" y="4261620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AAB57E-3E5A-031C-2FBB-750ADA0E436A}"/>
              </a:ext>
            </a:extLst>
          </p:cNvPr>
          <p:cNvCxnSpPr/>
          <p:nvPr/>
        </p:nvCxnSpPr>
        <p:spPr>
          <a:xfrm>
            <a:off x="2278426" y="5732202"/>
            <a:ext cx="2922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783CA50-4236-D787-D448-D8C60219C526}"/>
              </a:ext>
            </a:extLst>
          </p:cNvPr>
          <p:cNvCxnSpPr>
            <a:cxnSpLocks/>
          </p:cNvCxnSpPr>
          <p:nvPr/>
        </p:nvCxnSpPr>
        <p:spPr>
          <a:xfrm>
            <a:off x="4967925" y="2498808"/>
            <a:ext cx="4896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9D79F6-FD02-B1ED-BCE1-1BC89DA4891C}"/>
              </a:ext>
            </a:extLst>
          </p:cNvPr>
          <p:cNvCxnSpPr>
            <a:cxnSpLocks/>
          </p:cNvCxnSpPr>
          <p:nvPr/>
        </p:nvCxnSpPr>
        <p:spPr>
          <a:xfrm>
            <a:off x="4967925" y="4263896"/>
            <a:ext cx="4896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B37AD1-0B76-546C-EA0B-1FB377EDFD23}"/>
              </a:ext>
            </a:extLst>
          </p:cNvPr>
          <p:cNvCxnSpPr>
            <a:cxnSpLocks/>
          </p:cNvCxnSpPr>
          <p:nvPr/>
        </p:nvCxnSpPr>
        <p:spPr>
          <a:xfrm>
            <a:off x="4967925" y="5743905"/>
            <a:ext cx="4896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7C01374-6DE1-BDC9-6FF2-EBB29A819D65}"/>
              </a:ext>
            </a:extLst>
          </p:cNvPr>
          <p:cNvSpPr/>
          <p:nvPr/>
        </p:nvSpPr>
        <p:spPr>
          <a:xfrm>
            <a:off x="2563095" y="1710169"/>
            <a:ext cx="2404830" cy="1579260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B677E4-C287-D109-56BF-036A6BF45E5C}"/>
              </a:ext>
            </a:extLst>
          </p:cNvPr>
          <p:cNvSpPr/>
          <p:nvPr/>
        </p:nvSpPr>
        <p:spPr>
          <a:xfrm>
            <a:off x="2570657" y="3287447"/>
            <a:ext cx="2389706" cy="1607879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DE788D-2685-FB33-A5E2-1E5D4D711A42}"/>
              </a:ext>
            </a:extLst>
          </p:cNvPr>
          <p:cNvSpPr/>
          <p:nvPr/>
        </p:nvSpPr>
        <p:spPr>
          <a:xfrm>
            <a:off x="2578219" y="4895326"/>
            <a:ext cx="2382144" cy="1360257"/>
          </a:xfrm>
          <a:prstGeom prst="rect">
            <a:avLst/>
          </a:prstGeom>
          <a:noFill/>
          <a:ln w="38100"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F15B9C-4C88-A650-D403-6E4B5CE23EEA}"/>
              </a:ext>
            </a:extLst>
          </p:cNvPr>
          <p:cNvSpPr txBox="1"/>
          <p:nvPr/>
        </p:nvSpPr>
        <p:spPr>
          <a:xfrm>
            <a:off x="5589124" y="1335825"/>
            <a:ext cx="8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Reducer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523D04-C75A-1DB1-012C-E8345AD83021}"/>
              </a:ext>
            </a:extLst>
          </p:cNvPr>
          <p:cNvSpPr txBox="1"/>
          <p:nvPr/>
        </p:nvSpPr>
        <p:spPr>
          <a:xfrm>
            <a:off x="5589124" y="3171266"/>
            <a:ext cx="8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Reducer 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A4DA33-7980-3BB3-2FCD-C9FD2876EDB3}"/>
              </a:ext>
            </a:extLst>
          </p:cNvPr>
          <p:cNvSpPr txBox="1"/>
          <p:nvPr/>
        </p:nvSpPr>
        <p:spPr>
          <a:xfrm>
            <a:off x="5631632" y="4980503"/>
            <a:ext cx="8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Reducer 3</a:t>
            </a:r>
          </a:p>
        </p:txBody>
      </p:sp>
    </p:spTree>
    <p:extLst>
      <p:ext uri="{BB962C8B-B14F-4D97-AF65-F5344CB8AC3E}">
        <p14:creationId xmlns:p14="http://schemas.microsoft.com/office/powerpoint/2010/main" val="12204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864480-8948-03DD-45FC-63A37F4516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2992457"/>
            <a:ext cx="8367942" cy="3213810"/>
          </a:xfrm>
        </p:spPr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In MapReduce: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Everything must be expressed using </a:t>
            </a:r>
            <a:r>
              <a:rPr lang="en-HK">
                <a:solidFill>
                  <a:srgbClr val="C40C67"/>
                </a:solidFill>
              </a:rPr>
              <a:t>mappers</a:t>
            </a:r>
            <a:r>
              <a:rPr lang="en-HK"/>
              <a:t> and </a:t>
            </a:r>
            <a:r>
              <a:rPr lang="en-HK">
                <a:solidFill>
                  <a:srgbClr val="C40C67"/>
                </a:solidFill>
              </a:rPr>
              <a:t>reducers</a:t>
            </a:r>
            <a:r>
              <a:rPr lang="en-HK"/>
              <a:t>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Write all </a:t>
            </a:r>
            <a:r>
              <a:rPr lang="en-HK">
                <a:solidFill>
                  <a:srgbClr val="C40C67"/>
                </a:solidFill>
              </a:rPr>
              <a:t>intermediate results to disk </a:t>
            </a:r>
            <a:r>
              <a:rPr lang="en-HK"/>
              <a:t>for </a:t>
            </a:r>
            <a:r>
              <a:rPr lang="en-HK">
                <a:solidFill>
                  <a:srgbClr val="C40C67"/>
                </a:solidFill>
              </a:rPr>
              <a:t>fault tolerance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Only way to </a:t>
            </a:r>
            <a:r>
              <a:rPr lang="en-HK">
                <a:solidFill>
                  <a:srgbClr val="C40C67"/>
                </a:solidFill>
              </a:rPr>
              <a:t>share data between iterations / phases </a:t>
            </a:r>
            <a:r>
              <a:rPr lang="en-HK"/>
              <a:t>is through </a:t>
            </a:r>
            <a:r>
              <a:rPr lang="en-HK">
                <a:solidFill>
                  <a:srgbClr val="C40C67"/>
                </a:solidFill>
              </a:rPr>
              <a:t>shared storage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>
                <a:solidFill>
                  <a:srgbClr val="C40C67"/>
                </a:solidFill>
              </a:rPr>
              <a:t>Slow</a:t>
            </a:r>
            <a:r>
              <a:rPr lang="en-HK"/>
              <a:t> due to </a:t>
            </a:r>
            <a:r>
              <a:rPr lang="en-HK">
                <a:solidFill>
                  <a:srgbClr val="C40C67"/>
                </a:solidFill>
              </a:rPr>
              <a:t>replication</a:t>
            </a:r>
            <a:r>
              <a:rPr lang="en-HK"/>
              <a:t> and </a:t>
            </a:r>
            <a:r>
              <a:rPr lang="en-HK">
                <a:solidFill>
                  <a:srgbClr val="C40C67"/>
                </a:solidFill>
              </a:rPr>
              <a:t>disk I/O</a:t>
            </a:r>
            <a:r>
              <a:rPr lang="en-HK"/>
              <a:t>, but necessary for fault tolerance</a:t>
            </a:r>
          </a:p>
          <a:p>
            <a:pPr marL="514346" lvl="1" indent="-342900">
              <a:lnSpc>
                <a:spcPct val="120000"/>
              </a:lnSpc>
            </a:pPr>
            <a:r>
              <a:rPr lang="en-HK"/>
              <a:t>Ideally, through </a:t>
            </a:r>
            <a:r>
              <a:rPr lang="en-HK">
                <a:solidFill>
                  <a:srgbClr val="C40C67"/>
                </a:solidFill>
              </a:rPr>
              <a:t>memory instead of disk-based </a:t>
            </a:r>
            <a:r>
              <a:rPr lang="en-HK"/>
              <a:t>storage</a:t>
            </a:r>
          </a:p>
          <a:p>
            <a:pPr marL="971541" lvl="2" indent="-342900">
              <a:lnSpc>
                <a:spcPct val="120000"/>
              </a:lnSpc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DFC7D9-65F1-E611-A50C-A32D1297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with MapReduce</a:t>
            </a:r>
          </a:p>
        </p:txBody>
      </p:sp>
      <p:pic>
        <p:nvPicPr>
          <p:cNvPr id="4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5B6F226D-67F4-CEC9-3E5D-9C22724B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6" y="1703749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0599D-90CF-85D0-3092-434592E51107}"/>
              </a:ext>
            </a:extLst>
          </p:cNvPr>
          <p:cNvSpPr txBox="1"/>
          <p:nvPr/>
        </p:nvSpPr>
        <p:spPr>
          <a:xfrm>
            <a:off x="2007111" y="2182901"/>
            <a:ext cx="6639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4B6B5-5074-ADCB-7298-63C8AD45132E}"/>
              </a:ext>
            </a:extLst>
          </p:cNvPr>
          <p:cNvSpPr txBox="1"/>
          <p:nvPr/>
        </p:nvSpPr>
        <p:spPr>
          <a:xfrm>
            <a:off x="4520456" y="2149857"/>
            <a:ext cx="9476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reduce</a:t>
            </a:r>
          </a:p>
        </p:txBody>
      </p:sp>
      <p:pic>
        <p:nvPicPr>
          <p:cNvPr id="7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73146B24-B166-77DB-A361-A868A64F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80" y="168504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DEE50464-2A35-9910-FC33-C3539A22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26" y="1685041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C37CB-88EF-911C-2551-11E3E7177DA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515041" y="2367567"/>
            <a:ext cx="492070" cy="845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89EF6-3F0D-B9B1-D8D3-7CCF8DE1FD2C}"/>
              </a:ext>
            </a:extLst>
          </p:cNvPr>
          <p:cNvCxnSpPr>
            <a:cxnSpLocks/>
          </p:cNvCxnSpPr>
          <p:nvPr/>
        </p:nvCxnSpPr>
        <p:spPr>
          <a:xfrm flipV="1">
            <a:off x="2670338" y="2371792"/>
            <a:ext cx="492070" cy="845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F9AC5-DDA4-822B-8B27-A34654A75911}"/>
              </a:ext>
            </a:extLst>
          </p:cNvPr>
          <p:cNvCxnSpPr>
            <a:cxnSpLocks/>
          </p:cNvCxnSpPr>
          <p:nvPr/>
        </p:nvCxnSpPr>
        <p:spPr>
          <a:xfrm flipV="1">
            <a:off x="4028386" y="2334523"/>
            <a:ext cx="492070" cy="845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F8A7BF-1D93-941E-AF5F-84F7A004714F}"/>
              </a:ext>
            </a:extLst>
          </p:cNvPr>
          <p:cNvCxnSpPr>
            <a:cxnSpLocks/>
          </p:cNvCxnSpPr>
          <p:nvPr/>
        </p:nvCxnSpPr>
        <p:spPr>
          <a:xfrm flipV="1">
            <a:off x="5468151" y="2342974"/>
            <a:ext cx="557106" cy="422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3EB196-15AC-5EA2-C3FF-CFB4FD2005AD}"/>
              </a:ext>
            </a:extLst>
          </p:cNvPr>
          <p:cNvCxnSpPr>
            <a:cxnSpLocks/>
          </p:cNvCxnSpPr>
          <p:nvPr/>
        </p:nvCxnSpPr>
        <p:spPr>
          <a:xfrm flipV="1">
            <a:off x="6887303" y="2348482"/>
            <a:ext cx="557106" cy="422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319DB7-EBB8-94CE-2507-7E4721B7B2BB}"/>
              </a:ext>
            </a:extLst>
          </p:cNvPr>
          <p:cNvSpPr txBox="1"/>
          <p:nvPr/>
        </p:nvSpPr>
        <p:spPr>
          <a:xfrm>
            <a:off x="7435101" y="2005103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pic>
        <p:nvPicPr>
          <p:cNvPr id="26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AFC1973B-3A5B-25F6-9BC1-CE72DDD6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3" y="5244187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9E37C8F-4873-DEE6-F25B-31FA1BE77C8A}"/>
              </a:ext>
            </a:extLst>
          </p:cNvPr>
          <p:cNvSpPr txBox="1"/>
          <p:nvPr/>
        </p:nvSpPr>
        <p:spPr>
          <a:xfrm>
            <a:off x="2183532" y="5686071"/>
            <a:ext cx="12073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operation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E314BB-1EB4-C789-9133-C545A4CAAA00}"/>
              </a:ext>
            </a:extLst>
          </p:cNvPr>
          <p:cNvCxnSpPr>
            <a:cxnSpLocks/>
          </p:cNvCxnSpPr>
          <p:nvPr/>
        </p:nvCxnSpPr>
        <p:spPr>
          <a:xfrm>
            <a:off x="1789554" y="5879187"/>
            <a:ext cx="393978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D3FD00-D602-2553-ADD4-04FB667D0236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90914" y="5870737"/>
            <a:ext cx="375404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987800-6B21-80C3-D71E-5AF2AA684B53}"/>
              </a:ext>
            </a:extLst>
          </p:cNvPr>
          <p:cNvSpPr txBox="1"/>
          <p:nvPr/>
        </p:nvSpPr>
        <p:spPr>
          <a:xfrm>
            <a:off x="5174505" y="5680368"/>
            <a:ext cx="12073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operation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09B23F9-67D6-21F6-2C9E-6939240D8709}"/>
              </a:ext>
            </a:extLst>
          </p:cNvPr>
          <p:cNvCxnSpPr>
            <a:cxnSpLocks/>
          </p:cNvCxnSpPr>
          <p:nvPr/>
        </p:nvCxnSpPr>
        <p:spPr>
          <a:xfrm>
            <a:off x="4515399" y="5870737"/>
            <a:ext cx="667265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Ram Memory - Free technology icons">
            <a:extLst>
              <a:ext uri="{FF2B5EF4-FFF2-40B4-BE49-F238E27FC236}">
                <a16:creationId xmlns:a16="http://schemas.microsoft.com/office/drawing/2014/main" id="{6F4C6C0F-E86D-3895-FCCA-F256F3DA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9333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01" y="5459220"/>
            <a:ext cx="765755" cy="7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EC6637-88EC-9A3F-391B-F1AEFF699600}"/>
              </a:ext>
            </a:extLst>
          </p:cNvPr>
          <p:cNvCxnSpPr>
            <a:cxnSpLocks/>
          </p:cNvCxnSpPr>
          <p:nvPr/>
        </p:nvCxnSpPr>
        <p:spPr>
          <a:xfrm>
            <a:off x="6381887" y="5858142"/>
            <a:ext cx="388016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219131-1827-9C5E-86B2-94DAF7F764F4}"/>
              </a:ext>
            </a:extLst>
          </p:cNvPr>
          <p:cNvSpPr txBox="1"/>
          <p:nvPr/>
        </p:nvSpPr>
        <p:spPr>
          <a:xfrm>
            <a:off x="8150480" y="552648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pic>
        <p:nvPicPr>
          <p:cNvPr id="45" name="Picture 4" descr="Ram Memory - Free technology icons">
            <a:extLst>
              <a:ext uri="{FF2B5EF4-FFF2-40B4-BE49-F238E27FC236}">
                <a16:creationId xmlns:a16="http://schemas.microsoft.com/office/drawing/2014/main" id="{40B4D3AA-5220-1965-BD11-3A136DA0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93333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03" y="5482156"/>
            <a:ext cx="765755" cy="7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295323-59A2-5DA9-401B-73A869C1C78C}"/>
              </a:ext>
            </a:extLst>
          </p:cNvPr>
          <p:cNvCxnSpPr>
            <a:cxnSpLocks/>
          </p:cNvCxnSpPr>
          <p:nvPr/>
        </p:nvCxnSpPr>
        <p:spPr>
          <a:xfrm flipV="1">
            <a:off x="7611522" y="5865033"/>
            <a:ext cx="557106" cy="422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27" grpId="0" animBg="1"/>
      <p:bldP spid="30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D6DFE-61DD-FBE6-EAF9-E1C6FBD878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800521"/>
            <a:ext cx="8367942" cy="4405746"/>
          </a:xfrm>
        </p:spPr>
        <p:txBody>
          <a:bodyPr>
            <a:normAutofit lnSpcReduction="10000"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How to design a distributed memory abstraction that is both </a:t>
            </a:r>
            <a:r>
              <a:rPr lang="en-HK">
                <a:solidFill>
                  <a:srgbClr val="C40C67"/>
                </a:solidFill>
              </a:rPr>
              <a:t>fault-tolerant</a:t>
            </a:r>
            <a:r>
              <a:rPr lang="en-HK"/>
              <a:t> and </a:t>
            </a:r>
            <a:r>
              <a:rPr lang="en-HK">
                <a:solidFill>
                  <a:srgbClr val="C40C67"/>
                </a:solidFill>
              </a:rPr>
              <a:t>efficient</a:t>
            </a:r>
            <a:r>
              <a:rPr lang="en-HK"/>
              <a:t>?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Existing storage systems enable precise modifications to the state.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In-memory key-value stores (e.g., Redis, Memcached) store data in RAM as simple key-value pairs (e.g., key: "user1", value: "John").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Requires </a:t>
            </a:r>
            <a:r>
              <a:rPr lang="en-HK">
                <a:solidFill>
                  <a:srgbClr val="C40C67"/>
                </a:solidFill>
              </a:rPr>
              <a:t>replicating data </a:t>
            </a:r>
            <a:r>
              <a:rPr lang="en-HK"/>
              <a:t>or </a:t>
            </a:r>
            <a:r>
              <a:rPr lang="en-HK">
                <a:solidFill>
                  <a:srgbClr val="C40C67"/>
                </a:solidFill>
              </a:rPr>
              <a:t>logs across nodes </a:t>
            </a:r>
            <a:r>
              <a:rPr lang="en-HK"/>
              <a:t>for </a:t>
            </a:r>
            <a:r>
              <a:rPr lang="en-HK">
                <a:solidFill>
                  <a:srgbClr val="C40C67"/>
                </a:solidFill>
              </a:rPr>
              <a:t>fault tolerance</a:t>
            </a:r>
            <a:endParaRPr lang="en-HK"/>
          </a:p>
          <a:p>
            <a:pPr marL="1200128" lvl="3" indent="-342900">
              <a:lnSpc>
                <a:spcPct val="120000"/>
              </a:lnSpc>
            </a:pPr>
            <a:r>
              <a:rPr lang="en-HK"/>
              <a:t>Costly for data-intensive apps 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/>
              <a:t>10-100x slower than memory write 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Require costly on-the-fly replication for mutations</a:t>
            </a:r>
          </a:p>
          <a:p>
            <a:pPr marL="971541" lvl="2" indent="-342900">
              <a:lnSpc>
                <a:spcPct val="120000"/>
              </a:lnSpc>
            </a:pPr>
            <a:endParaRPr lang="en-HK"/>
          </a:p>
          <a:p>
            <a:pPr marL="971541" lvl="2" indent="-342900">
              <a:lnSpc>
                <a:spcPct val="120000"/>
              </a:lnSpc>
            </a:pPr>
            <a:endParaRPr lang="en-HK"/>
          </a:p>
          <a:p>
            <a:pPr marL="514346" lvl="1" indent="-342900">
              <a:lnSpc>
                <a:spcPct val="120000"/>
              </a:lnSpc>
            </a:pPr>
            <a:r>
              <a:rPr lang="en-HK" sz="1400">
                <a:solidFill>
                  <a:srgbClr val="C40C67"/>
                </a:solidFill>
              </a:rPr>
              <a:t>Idea: to apply similar coarse-grained approach that transform the entire dataset per operation, which is similar to MapReduce (batch processing)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0AEF49-F5CA-E94E-56F1-E7F56A4C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Challenges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79FD5-B689-FD46-EACA-F563AD60E3B2}"/>
              </a:ext>
            </a:extLst>
          </p:cNvPr>
          <p:cNvSpPr txBox="1"/>
          <p:nvPr/>
        </p:nvSpPr>
        <p:spPr>
          <a:xfrm>
            <a:off x="4355184" y="2234153"/>
            <a:ext cx="319908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</a:defRPr>
            </a:lvl1pPr>
          </a:lstStyle>
          <a:p>
            <a:r>
              <a:rPr lang="en-HK"/>
              <a:t>allow precise updates to small pieces of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334AC-F855-A92B-7062-0D999B1B2557}"/>
              </a:ext>
            </a:extLst>
          </p:cNvPr>
          <p:cNvSpPr txBox="1"/>
          <p:nvPr/>
        </p:nvSpPr>
        <p:spPr>
          <a:xfrm>
            <a:off x="1507036" y="4780620"/>
            <a:ext cx="452720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</a:defRPr>
            </a:lvl1pPr>
          </a:lstStyle>
          <a:p>
            <a:r>
              <a:rPr lang="en-HK"/>
              <a:t>copying changes to other nodes in real-time as mutations occur.</a:t>
            </a:r>
          </a:p>
        </p:txBody>
      </p:sp>
    </p:spTree>
    <p:extLst>
      <p:ext uri="{BB962C8B-B14F-4D97-AF65-F5344CB8AC3E}">
        <p14:creationId xmlns:p14="http://schemas.microsoft.com/office/powerpoint/2010/main" val="42207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6D0CD-0E9E-ACE4-EC96-7479010BE4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6090357" cy="4519510"/>
          </a:xfrm>
        </p:spPr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RDD </a:t>
            </a:r>
            <a:r>
              <a:rPr lang="en-US" err="1"/>
              <a:t>i</a:t>
            </a:r>
            <a:r>
              <a:rPr lang="en-HK"/>
              <a:t>s a fundamental data structure used in Apache Spark.</a:t>
            </a:r>
            <a:r>
              <a:rPr lang="en-US"/>
              <a:t>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Restricted form of distributed shared memory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/>
              <a:t>an </a:t>
            </a:r>
            <a:r>
              <a:rPr lang="en-US">
                <a:solidFill>
                  <a:srgbClr val="C40C67"/>
                </a:solidFill>
              </a:rPr>
              <a:t>immutable, distributed collection </a:t>
            </a:r>
            <a:r>
              <a:rPr lang="en-US"/>
              <a:t>of objects/records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/>
              <a:t>Can only be build through </a:t>
            </a:r>
            <a:r>
              <a:rPr lang="en-US">
                <a:solidFill>
                  <a:srgbClr val="C40C67"/>
                </a:solidFill>
              </a:rPr>
              <a:t>coarse-grained</a:t>
            </a:r>
            <a:r>
              <a:rPr lang="en-US"/>
              <a:t>, deterministic transformations</a:t>
            </a:r>
          </a:p>
          <a:p>
            <a:pPr marL="1200128" lvl="3" indent="-342900">
              <a:lnSpc>
                <a:spcPct val="120000"/>
              </a:lnSpc>
            </a:pPr>
            <a:r>
              <a:rPr lang="en-US"/>
              <a:t>Such as map, filter, join, etc.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Efficient fault recovery using lineage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Log </a:t>
            </a:r>
            <a:r>
              <a:rPr lang="en-HK">
                <a:solidFill>
                  <a:srgbClr val="C40C67"/>
                </a:solidFill>
              </a:rPr>
              <a:t>one operation</a:t>
            </a:r>
            <a:r>
              <a:rPr lang="en-HK"/>
              <a:t> to apply to many elements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>
                <a:solidFill>
                  <a:srgbClr val="C40C67"/>
                </a:solidFill>
              </a:rPr>
              <a:t>Recompute lost partitions </a:t>
            </a:r>
            <a:r>
              <a:rPr lang="en-HK"/>
              <a:t>on failure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/>
              <a:t>No cost if nothing fails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A45A78-95C5-C2E2-C13A-9DFF7551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634917" cy="761478"/>
          </a:xfrm>
        </p:spPr>
        <p:txBody>
          <a:bodyPr>
            <a:normAutofit fontScale="90000"/>
          </a:bodyPr>
          <a:lstStyle/>
          <a:p>
            <a:r>
              <a:rPr lang="en-US"/>
              <a:t>Solution: Resilient Distributed Dataset (RDDs)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9B3CA-F69E-2602-2991-F43606F5BECC}"/>
              </a:ext>
            </a:extLst>
          </p:cNvPr>
          <p:cNvGrpSpPr/>
          <p:nvPr/>
        </p:nvGrpSpPr>
        <p:grpSpPr>
          <a:xfrm>
            <a:off x="7132808" y="2339372"/>
            <a:ext cx="1644188" cy="1256768"/>
            <a:chOff x="4626744" y="3807731"/>
            <a:chExt cx="1644188" cy="12567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EEBF18-7FA5-B629-AF36-FCAD1810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6" name="Picture 4" descr="Ram Memory - Free technology icons">
              <a:extLst>
                <a:ext uri="{FF2B5EF4-FFF2-40B4-BE49-F238E27FC236}">
                  <a16:creationId xmlns:a16="http://schemas.microsoft.com/office/drawing/2014/main" id="{45ACCDAD-F346-859C-F367-792F271B3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Apache Spark - Wikipedia">
            <a:extLst>
              <a:ext uri="{FF2B5EF4-FFF2-40B4-BE49-F238E27FC236}">
                <a16:creationId xmlns:a16="http://schemas.microsoft.com/office/drawing/2014/main" id="{E9314C2D-1447-DC13-AC30-5FFCA5B0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9" y="1831849"/>
            <a:ext cx="1954903" cy="10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3C65-556F-2445-AC6C-0559F86B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Features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9802C-D48B-B84F-B769-B17204E4266C}"/>
              </a:ext>
            </a:extLst>
          </p:cNvPr>
          <p:cNvSpPr txBox="1"/>
          <p:nvPr/>
        </p:nvSpPr>
        <p:spPr>
          <a:xfrm>
            <a:off x="3173619" y="1760131"/>
            <a:ext cx="550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A </a:t>
            </a:r>
            <a:r>
              <a:rPr lang="en-US" sz="1350" u="sng"/>
              <a:t>managing framework </a:t>
            </a:r>
            <a:r>
              <a:rPr lang="en-US" sz="1350"/>
              <a:t>for parallel </a:t>
            </a:r>
            <a:r>
              <a:rPr lang="en-US" sz="1350" b="1" u="sng">
                <a:solidFill>
                  <a:srgbClr val="C00000"/>
                </a:solidFill>
              </a:rPr>
              <a:t>data processing</a:t>
            </a:r>
            <a:r>
              <a:rPr lang="en-US" sz="1350"/>
              <a:t>, which supports:</a:t>
            </a:r>
          </a:p>
          <a:p>
            <a:pPr marL="257175" indent="-257175">
              <a:buAutoNum type="arabicPeriod"/>
            </a:pPr>
            <a:r>
              <a:rPr lang="en-US" sz="1350"/>
              <a:t>Large scale data processing</a:t>
            </a:r>
          </a:p>
          <a:p>
            <a:pPr marL="257175" indent="-257175">
              <a:buAutoNum type="arabicPeriod"/>
            </a:pPr>
            <a:r>
              <a:rPr lang="en-US" sz="1350"/>
              <a:t>Storing data on In-memory/local machine</a:t>
            </a:r>
          </a:p>
          <a:p>
            <a:pPr marL="257175" indent="-257175">
              <a:buAutoNum type="arabicPeriod"/>
            </a:pPr>
            <a:r>
              <a:rPr lang="en-US" sz="1350"/>
              <a:t>Resources arrangement across workers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86C2C-CA8C-5841-8A86-43809561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9220"/>
          <a:stretch/>
        </p:blipFill>
        <p:spPr>
          <a:xfrm>
            <a:off x="487489" y="3138777"/>
            <a:ext cx="1350430" cy="601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276F5-4676-2141-9BCF-2EDD5AF91AF5}"/>
              </a:ext>
            </a:extLst>
          </p:cNvPr>
          <p:cNvSpPr txBox="1"/>
          <p:nvPr/>
        </p:nvSpPr>
        <p:spPr>
          <a:xfrm>
            <a:off x="407194" y="4002732"/>
            <a:ext cx="213240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Spark operates on </a:t>
            </a:r>
            <a:r>
              <a:rPr lang="en-US" sz="1350" b="1">
                <a:solidFill>
                  <a:srgbClr val="C40C67"/>
                </a:solidFill>
              </a:rPr>
              <a:t>Resilient Distributed Datasets</a:t>
            </a:r>
            <a:r>
              <a:rPr lang="en-US" sz="1350">
                <a:solidFill>
                  <a:srgbClr val="C40C67"/>
                </a:solidFill>
              </a:rPr>
              <a:t> </a:t>
            </a:r>
            <a:r>
              <a:rPr lang="en-US" sz="1350"/>
              <a:t>(i.e., parallelize dataset), which speed up data reading and writing operations.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66A5A-184E-674D-8C53-CBADA408D476}"/>
              </a:ext>
            </a:extLst>
          </p:cNvPr>
          <p:cNvGrpSpPr/>
          <p:nvPr/>
        </p:nvGrpSpPr>
        <p:grpSpPr>
          <a:xfrm>
            <a:off x="2659411" y="3050681"/>
            <a:ext cx="2035044" cy="1010673"/>
            <a:chOff x="3657600" y="3769741"/>
            <a:chExt cx="2713392" cy="13475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5F1EBE-B89A-EA47-BD98-202750013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799" y="3769741"/>
              <a:ext cx="1264411" cy="113212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A64FBD-4A81-A34A-84DA-7566322BBC32}"/>
                </a:ext>
              </a:extLst>
            </p:cNvPr>
            <p:cNvSpPr txBox="1"/>
            <p:nvPr/>
          </p:nvSpPr>
          <p:spPr>
            <a:xfrm>
              <a:off x="3657600" y="4717195"/>
              <a:ext cx="271339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u="sng"/>
                <a:t>In-memory computing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A54D43E-6CB3-F54C-8864-0FF49907F4E4}"/>
              </a:ext>
            </a:extLst>
          </p:cNvPr>
          <p:cNvSpPr txBox="1"/>
          <p:nvPr/>
        </p:nvSpPr>
        <p:spPr>
          <a:xfrm>
            <a:off x="2659411" y="4038270"/>
            <a:ext cx="21324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In Spark, data is stored in the </a:t>
            </a:r>
            <a:r>
              <a:rPr lang="en-US" sz="1350" b="1">
                <a:solidFill>
                  <a:srgbClr val="C40C67"/>
                </a:solidFill>
              </a:rPr>
              <a:t>RAM</a:t>
            </a:r>
            <a:r>
              <a:rPr lang="en-US" sz="1350"/>
              <a:t>, so it can access the data quickly and accelerate the speed of analytics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136B5-62B8-A540-8444-25CC2899343F}"/>
              </a:ext>
            </a:extLst>
          </p:cNvPr>
          <p:cNvSpPr txBox="1"/>
          <p:nvPr/>
        </p:nvSpPr>
        <p:spPr>
          <a:xfrm>
            <a:off x="552008" y="3738188"/>
            <a:ext cx="1427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/>
              <a:t>Fast processing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9C5E0B-991E-BC4C-A8D0-FD1E7DBAC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068" y="3049560"/>
            <a:ext cx="1272778" cy="6908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523F24-6982-2545-9472-21AC3D3CA6E6}"/>
              </a:ext>
            </a:extLst>
          </p:cNvPr>
          <p:cNvSpPr txBox="1"/>
          <p:nvPr/>
        </p:nvSpPr>
        <p:spPr>
          <a:xfrm>
            <a:off x="5301238" y="3745290"/>
            <a:ext cx="8130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/>
              <a:t>Flexible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60190-0C88-AB4F-ABFF-9CC57D0DC4F4}"/>
              </a:ext>
            </a:extLst>
          </p:cNvPr>
          <p:cNvSpPr txBox="1"/>
          <p:nvPr/>
        </p:nvSpPr>
        <p:spPr>
          <a:xfrm>
            <a:off x="4911628" y="4002732"/>
            <a:ext cx="194778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Spark supports </a:t>
            </a:r>
            <a:r>
              <a:rPr lang="en-US" sz="1350" b="1">
                <a:solidFill>
                  <a:srgbClr val="C40C67"/>
                </a:solidFill>
              </a:rPr>
              <a:t>multiple programming languages </a:t>
            </a:r>
            <a:r>
              <a:rPr lang="en-US" sz="1350"/>
              <a:t>and allows the developer to write application in Java, Scala, R, Python, etc.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6C758-45E8-8341-AE9C-3E9155D6F741}"/>
              </a:ext>
            </a:extLst>
          </p:cNvPr>
          <p:cNvSpPr txBox="1"/>
          <p:nvPr/>
        </p:nvSpPr>
        <p:spPr>
          <a:xfrm>
            <a:off x="7397392" y="3745290"/>
            <a:ext cx="1003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/>
              <a:t>All-in-one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B356CD-8091-C44D-8E60-AC75080F5399}"/>
              </a:ext>
            </a:extLst>
          </p:cNvPr>
          <p:cNvSpPr txBox="1"/>
          <p:nvPr/>
        </p:nvSpPr>
        <p:spPr>
          <a:xfrm>
            <a:off x="6961887" y="4034745"/>
            <a:ext cx="175736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Spark has a rich set of </a:t>
            </a:r>
            <a:r>
              <a:rPr lang="en-US" sz="1350" b="1">
                <a:solidFill>
                  <a:srgbClr val="C40C67"/>
                </a:solidFill>
              </a:rPr>
              <a:t>SQL</a:t>
            </a:r>
            <a:r>
              <a:rPr lang="en-US" sz="1350" b="1">
                <a:solidFill>
                  <a:srgbClr val="FF0000"/>
                </a:solidFill>
              </a:rPr>
              <a:t>, </a:t>
            </a:r>
            <a:r>
              <a:rPr lang="en-US" sz="1350" b="1">
                <a:solidFill>
                  <a:srgbClr val="C40C67"/>
                </a:solidFill>
              </a:rPr>
              <a:t>machine</a:t>
            </a:r>
            <a:r>
              <a:rPr lang="en-US" sz="1350" b="1">
                <a:solidFill>
                  <a:srgbClr val="FF0000"/>
                </a:solidFill>
              </a:rPr>
              <a:t> </a:t>
            </a:r>
            <a:r>
              <a:rPr lang="en-US" sz="1350" b="1">
                <a:solidFill>
                  <a:srgbClr val="C40C67"/>
                </a:solidFill>
              </a:rPr>
              <a:t>learning</a:t>
            </a:r>
            <a:r>
              <a:rPr lang="en-US" sz="1350" b="1">
                <a:solidFill>
                  <a:srgbClr val="FF0000"/>
                </a:solidFill>
              </a:rPr>
              <a:t> </a:t>
            </a:r>
            <a:r>
              <a:rPr lang="en-US" sz="1350"/>
              <a:t>and </a:t>
            </a:r>
            <a:r>
              <a:rPr lang="en-US" sz="1350" b="1">
                <a:solidFill>
                  <a:srgbClr val="C40C67"/>
                </a:solidFill>
              </a:rPr>
              <a:t>visualization</a:t>
            </a:r>
            <a:r>
              <a:rPr lang="en-US" sz="1350" b="1">
                <a:solidFill>
                  <a:srgbClr val="FF0000"/>
                </a:solidFill>
              </a:rPr>
              <a:t> </a:t>
            </a:r>
            <a:r>
              <a:rPr lang="en-US" sz="1350" b="1">
                <a:solidFill>
                  <a:srgbClr val="C40C67"/>
                </a:solidFill>
              </a:rPr>
              <a:t>components</a:t>
            </a:r>
            <a:r>
              <a:rPr lang="en-US" sz="1350"/>
              <a:t>, which make analytics easier.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F79426-7CA7-254F-90A4-784CDF5901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81" y="1571348"/>
            <a:ext cx="2847975" cy="160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6733F0-D36D-A240-9FD4-FD5CBE1B0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468" y="3061843"/>
            <a:ext cx="1326199" cy="6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B725-D3A5-DB4C-88F9-6FA2B16F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Spark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429877-E985-8E44-ACFE-01C702DE200C}"/>
              </a:ext>
            </a:extLst>
          </p:cNvPr>
          <p:cNvGrpSpPr/>
          <p:nvPr/>
        </p:nvGrpSpPr>
        <p:grpSpPr>
          <a:xfrm>
            <a:off x="236462" y="4196209"/>
            <a:ext cx="8681466" cy="1114700"/>
            <a:chOff x="1992441" y="4672013"/>
            <a:chExt cx="9433756" cy="152876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27093B4-DB6C-D34F-86CD-E50EB6B243FC}"/>
                </a:ext>
              </a:extLst>
            </p:cNvPr>
            <p:cNvSpPr/>
            <p:nvPr/>
          </p:nvSpPr>
          <p:spPr>
            <a:xfrm>
              <a:off x="1992441" y="4672013"/>
              <a:ext cx="9433756" cy="15287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FB8DF9-6F88-B34C-8BBD-250F33152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2091" y="4734126"/>
              <a:ext cx="2533998" cy="142378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BB7028-A4EA-1944-8276-D176A804544A}"/>
              </a:ext>
            </a:extLst>
          </p:cNvPr>
          <p:cNvGrpSpPr/>
          <p:nvPr/>
        </p:nvGrpSpPr>
        <p:grpSpPr>
          <a:xfrm>
            <a:off x="236462" y="2432447"/>
            <a:ext cx="1675344" cy="1657338"/>
            <a:chOff x="1314451" y="2100262"/>
            <a:chExt cx="2306225" cy="22814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7EFC8D-FFF6-F942-9F4E-620F887B5B44}"/>
                </a:ext>
              </a:extLst>
            </p:cNvPr>
            <p:cNvGrpSpPr/>
            <p:nvPr/>
          </p:nvGrpSpPr>
          <p:grpSpPr>
            <a:xfrm>
              <a:off x="1314451" y="2100262"/>
              <a:ext cx="2306225" cy="2281438"/>
              <a:chOff x="2071688" y="4672013"/>
              <a:chExt cx="8730064" cy="1528762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C4A404E-1D30-AC4F-A323-D6F1D57567D7}"/>
                  </a:ext>
                </a:extLst>
              </p:cNvPr>
              <p:cNvSpPr/>
              <p:nvPr/>
            </p:nvSpPr>
            <p:spPr>
              <a:xfrm>
                <a:off x="2071688" y="4672013"/>
                <a:ext cx="8730064" cy="152876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>
                    <a:solidFill>
                      <a:schemeClr val="tx1"/>
                    </a:solidFill>
                  </a:rPr>
                  <a:t>S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EA2BC2-1C9A-2641-919A-BF84C5885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8899" y="4853101"/>
                <a:ext cx="7915635" cy="776301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5AB32B-074C-E44F-8AC5-A8D1A9A18FF2}"/>
                </a:ext>
              </a:extLst>
            </p:cNvPr>
            <p:cNvSpPr txBox="1"/>
            <p:nvPr/>
          </p:nvSpPr>
          <p:spPr>
            <a:xfrm>
              <a:off x="1739369" y="3575111"/>
              <a:ext cx="1443674" cy="42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C40C67"/>
                  </a:solidFill>
                </a:rPr>
                <a:t>Spark Core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379265-6476-0240-80E0-67D908015FF7}"/>
              </a:ext>
            </a:extLst>
          </p:cNvPr>
          <p:cNvGrpSpPr/>
          <p:nvPr/>
        </p:nvGrpSpPr>
        <p:grpSpPr>
          <a:xfrm>
            <a:off x="7187109" y="2406663"/>
            <a:ext cx="1675344" cy="1657338"/>
            <a:chOff x="9742901" y="2065883"/>
            <a:chExt cx="2306225" cy="228143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D4C4F4-B5E7-6F4E-84AB-B2BB0378A972}"/>
                </a:ext>
              </a:extLst>
            </p:cNvPr>
            <p:cNvGrpSpPr/>
            <p:nvPr/>
          </p:nvGrpSpPr>
          <p:grpSpPr>
            <a:xfrm>
              <a:off x="9742901" y="2065883"/>
              <a:ext cx="2306225" cy="2281438"/>
              <a:chOff x="1314451" y="2100262"/>
              <a:chExt cx="2306225" cy="2281438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36791AD-EC8A-7941-8D1A-03FA994EF81F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02E8A7-08BC-084D-AD10-1C432823C2E1}"/>
                  </a:ext>
                </a:extLst>
              </p:cNvPr>
              <p:cNvSpPr txBox="1"/>
              <p:nvPr/>
            </p:nvSpPr>
            <p:spPr>
              <a:xfrm>
                <a:off x="1664951" y="3602002"/>
                <a:ext cx="1661854" cy="42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err="1">
                    <a:solidFill>
                      <a:srgbClr val="C40C67"/>
                    </a:solidFill>
                  </a:rPr>
                  <a:t>GraphX</a:t>
                </a:r>
                <a:endParaRPr lang="en-US" sz="1400">
                  <a:solidFill>
                    <a:srgbClr val="C40C67"/>
                  </a:solidFill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95163E9-5EBE-6A46-826E-52FA8039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2532" y="2566278"/>
              <a:ext cx="1661853" cy="56693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D3E4DE-FB05-4647-BB5C-CE1D4985E989}"/>
              </a:ext>
            </a:extLst>
          </p:cNvPr>
          <p:cNvGrpSpPr/>
          <p:nvPr/>
        </p:nvGrpSpPr>
        <p:grpSpPr>
          <a:xfrm>
            <a:off x="5450647" y="2432447"/>
            <a:ext cx="1675344" cy="1657338"/>
            <a:chOff x="7329101" y="2100262"/>
            <a:chExt cx="2306225" cy="22814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B27B69-763D-9645-B159-E7C48CAC4470}"/>
                </a:ext>
              </a:extLst>
            </p:cNvPr>
            <p:cNvGrpSpPr/>
            <p:nvPr/>
          </p:nvGrpSpPr>
          <p:grpSpPr>
            <a:xfrm>
              <a:off x="7329101" y="2100262"/>
              <a:ext cx="2306225" cy="2281438"/>
              <a:chOff x="1314451" y="2100262"/>
              <a:chExt cx="2306225" cy="2281438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F62DD1F4-6541-F24B-87C3-8F451507FD93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A2FD22-A4C2-CB43-A662-619A1AEC83EB}"/>
                  </a:ext>
                </a:extLst>
              </p:cNvPr>
              <p:cNvSpPr txBox="1"/>
              <p:nvPr/>
            </p:nvSpPr>
            <p:spPr>
              <a:xfrm>
                <a:off x="1693149" y="3566509"/>
                <a:ext cx="1661854" cy="423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err="1">
                    <a:solidFill>
                      <a:srgbClr val="C40C67"/>
                    </a:solidFill>
                  </a:rPr>
                  <a:t>MLlib</a:t>
                </a:r>
                <a:endParaRPr lang="en-US" sz="1400">
                  <a:solidFill>
                    <a:srgbClr val="C40C67"/>
                  </a:solidFill>
                </a:endParaRP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372A3F-CADD-B44F-9A1F-C75554694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8733" y="2379805"/>
              <a:ext cx="1687385" cy="108088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7084E5-01C1-0C47-B713-C53349E7B5C6}"/>
              </a:ext>
            </a:extLst>
          </p:cNvPr>
          <p:cNvGrpSpPr/>
          <p:nvPr/>
        </p:nvGrpSpPr>
        <p:grpSpPr>
          <a:xfrm>
            <a:off x="3707167" y="2432447"/>
            <a:ext cx="1675344" cy="1657337"/>
            <a:chOff x="4942887" y="2100262"/>
            <a:chExt cx="2306225" cy="22814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4CDCA4-060C-9344-998D-8A8F67D1C761}"/>
                </a:ext>
              </a:extLst>
            </p:cNvPr>
            <p:cNvGrpSpPr/>
            <p:nvPr/>
          </p:nvGrpSpPr>
          <p:grpSpPr>
            <a:xfrm>
              <a:off x="4942887" y="2100262"/>
              <a:ext cx="2306225" cy="2281438"/>
              <a:chOff x="1314451" y="2100262"/>
              <a:chExt cx="2306225" cy="2281438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FE5A136-AF31-7D46-AE8D-5B406D66AC7D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722BF1-4808-174C-8690-84CEF23365FB}"/>
                  </a:ext>
                </a:extLst>
              </p:cNvPr>
              <p:cNvSpPr txBox="1"/>
              <p:nvPr/>
            </p:nvSpPr>
            <p:spPr>
              <a:xfrm>
                <a:off x="1636637" y="3458703"/>
                <a:ext cx="1661854" cy="720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C40C67"/>
                    </a:solidFill>
                  </a:rPr>
                  <a:t>Spark Streaming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03167E1-22E9-F748-898C-9F0F45FAB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9260" y="2408381"/>
              <a:ext cx="1533015" cy="96422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1FBA30-6328-C242-AF67-9C1694132D09}"/>
              </a:ext>
            </a:extLst>
          </p:cNvPr>
          <p:cNvGrpSpPr/>
          <p:nvPr/>
        </p:nvGrpSpPr>
        <p:grpSpPr>
          <a:xfrm>
            <a:off x="1973943" y="2432447"/>
            <a:ext cx="1675344" cy="1657338"/>
            <a:chOff x="2533404" y="2100262"/>
            <a:chExt cx="2306225" cy="22814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1A221D4-9DFB-4F41-A713-DED53B8032DD}"/>
                </a:ext>
              </a:extLst>
            </p:cNvPr>
            <p:cNvGrpSpPr/>
            <p:nvPr/>
          </p:nvGrpSpPr>
          <p:grpSpPr>
            <a:xfrm>
              <a:off x="2533404" y="2100262"/>
              <a:ext cx="2306225" cy="2281438"/>
              <a:chOff x="1314451" y="2100262"/>
              <a:chExt cx="2306225" cy="2281438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9759CF9-968F-0F4D-8763-3A1DA0C64207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D935FF-AD59-124F-B956-70F715973B20}"/>
                  </a:ext>
                </a:extLst>
              </p:cNvPr>
              <p:cNvSpPr txBox="1"/>
              <p:nvPr/>
            </p:nvSpPr>
            <p:spPr>
              <a:xfrm>
                <a:off x="1745375" y="3566509"/>
                <a:ext cx="1367501" cy="423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C40C67"/>
                    </a:solidFill>
                  </a:rPr>
                  <a:t>Spark SQL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D74298B-3D4C-E845-AA34-6610ADB65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8730" y="2512391"/>
              <a:ext cx="1483098" cy="848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83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0E96-AF70-4344-B9FE-81BB93DC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Core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6F976-8507-8041-A8A3-AC51BBBEE3E6}"/>
              </a:ext>
            </a:extLst>
          </p:cNvPr>
          <p:cNvGrpSpPr/>
          <p:nvPr/>
        </p:nvGrpSpPr>
        <p:grpSpPr>
          <a:xfrm>
            <a:off x="267890" y="2342695"/>
            <a:ext cx="1729669" cy="1711079"/>
            <a:chOff x="1314451" y="2100262"/>
            <a:chExt cx="2306225" cy="22814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A43A32-3557-314D-A8E0-E2BA4FD6C972}"/>
                </a:ext>
              </a:extLst>
            </p:cNvPr>
            <p:cNvGrpSpPr/>
            <p:nvPr/>
          </p:nvGrpSpPr>
          <p:grpSpPr>
            <a:xfrm>
              <a:off x="1314451" y="2100262"/>
              <a:ext cx="2306225" cy="2281438"/>
              <a:chOff x="2071688" y="4672013"/>
              <a:chExt cx="8730064" cy="1528762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7BC4628-5B1D-4240-8FC9-11781AA4AB18}"/>
                  </a:ext>
                </a:extLst>
              </p:cNvPr>
              <p:cNvSpPr/>
              <p:nvPr/>
            </p:nvSpPr>
            <p:spPr>
              <a:xfrm>
                <a:off x="2071688" y="4672013"/>
                <a:ext cx="8730064" cy="152876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>
                    <a:solidFill>
                      <a:schemeClr val="tx1"/>
                    </a:solidFill>
                  </a:rPr>
                  <a:t>S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93FDEB5-A005-9F4C-A467-ADB944587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8899" y="4853101"/>
                <a:ext cx="7915635" cy="776301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A566AB-7AD6-EC4A-8FFA-F1395F3B1177}"/>
                </a:ext>
              </a:extLst>
            </p:cNvPr>
            <p:cNvSpPr txBox="1"/>
            <p:nvPr/>
          </p:nvSpPr>
          <p:spPr>
            <a:xfrm>
              <a:off x="1714083" y="3566511"/>
              <a:ext cx="178313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75"/>
                <a:t>Spark Core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CBFE95-48CF-F44E-A537-2617566FAD93}"/>
              </a:ext>
            </a:extLst>
          </p:cNvPr>
          <p:cNvSpPr/>
          <p:nvPr/>
        </p:nvSpPr>
        <p:spPr>
          <a:xfrm>
            <a:off x="3014658" y="817348"/>
            <a:ext cx="5336381" cy="74652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>
                <a:solidFill>
                  <a:schemeClr val="tx1"/>
                </a:solidFill>
              </a:rPr>
              <a:t>Spark Core is the base engine for large-scale parallel and distributed data processing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3FAF6-EA4A-A448-AF4F-BD8D51B9D665}"/>
              </a:ext>
            </a:extLst>
          </p:cNvPr>
          <p:cNvSpPr txBox="1"/>
          <p:nvPr/>
        </p:nvSpPr>
        <p:spPr>
          <a:xfrm>
            <a:off x="4354684" y="2160277"/>
            <a:ext cx="20706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>
                <a:solidFill>
                  <a:srgbClr val="C00000"/>
                </a:solidFill>
              </a:rPr>
              <a:t>It is responsible for: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09DD9-0DD4-CE48-950C-BDA28916D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5641" y="2407211"/>
            <a:ext cx="760809" cy="760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F6345-F4D1-BC49-A812-01F59145B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166" y="4351475"/>
            <a:ext cx="700088" cy="700088"/>
          </a:xfrm>
          <a:prstGeom prst="rect">
            <a:avLst/>
          </a:prstGeom>
        </p:spPr>
      </p:pic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B194AC99-03F5-6E4D-B628-15C483527F49}"/>
              </a:ext>
            </a:extLst>
          </p:cNvPr>
          <p:cNvSpPr/>
          <p:nvPr/>
        </p:nvSpPr>
        <p:spPr>
          <a:xfrm>
            <a:off x="2263387" y="5238106"/>
            <a:ext cx="3057526" cy="604193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Scheduling, distributing and monitoring jobs on a cluster</a:t>
            </a:r>
          </a:p>
        </p:txBody>
      </p:sp>
      <p:sp>
        <p:nvSpPr>
          <p:cNvPr id="16" name="Snip Same Side Corner Rectangle 15">
            <a:extLst>
              <a:ext uri="{FF2B5EF4-FFF2-40B4-BE49-F238E27FC236}">
                <a16:creationId xmlns:a16="http://schemas.microsoft.com/office/drawing/2014/main" id="{676CE301-7C9E-DB4A-9469-AE743846FBB5}"/>
              </a:ext>
            </a:extLst>
          </p:cNvPr>
          <p:cNvSpPr/>
          <p:nvPr/>
        </p:nvSpPr>
        <p:spPr>
          <a:xfrm>
            <a:off x="2263387" y="3360692"/>
            <a:ext cx="3057526" cy="462563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Memory Management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6ACD50-9599-CC48-B1DA-446E6777FF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4192" y="2407210"/>
            <a:ext cx="932822" cy="787547"/>
          </a:xfrm>
          <a:prstGeom prst="rect">
            <a:avLst/>
          </a:prstGeom>
        </p:spPr>
      </p:pic>
      <p:sp>
        <p:nvSpPr>
          <p:cNvPr id="18" name="Snip Same Side Corner Rectangle 17">
            <a:extLst>
              <a:ext uri="{FF2B5EF4-FFF2-40B4-BE49-F238E27FC236}">
                <a16:creationId xmlns:a16="http://schemas.microsoft.com/office/drawing/2014/main" id="{C2660CB2-0560-614B-A003-1AC2542B44D2}"/>
              </a:ext>
            </a:extLst>
          </p:cNvPr>
          <p:cNvSpPr/>
          <p:nvPr/>
        </p:nvSpPr>
        <p:spPr>
          <a:xfrm>
            <a:off x="5678099" y="3360692"/>
            <a:ext cx="3057526" cy="462563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Fault Tolerance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737539-132A-FE46-9318-9439CC8DCC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99" t="26837" r="-9299" b="20482"/>
          <a:stretch/>
        </p:blipFill>
        <p:spPr>
          <a:xfrm>
            <a:off x="6671547" y="4418739"/>
            <a:ext cx="1100879" cy="579961"/>
          </a:xfrm>
          <a:prstGeom prst="rect">
            <a:avLst/>
          </a:prstGeom>
        </p:spPr>
      </p:pic>
      <p:sp>
        <p:nvSpPr>
          <p:cNvPr id="20" name="Snip Same Side Corner Rectangle 19">
            <a:extLst>
              <a:ext uri="{FF2B5EF4-FFF2-40B4-BE49-F238E27FC236}">
                <a16:creationId xmlns:a16="http://schemas.microsoft.com/office/drawing/2014/main" id="{36D05150-F426-AD4D-A288-19850B21D542}"/>
              </a:ext>
            </a:extLst>
          </p:cNvPr>
          <p:cNvSpPr/>
          <p:nvPr/>
        </p:nvSpPr>
        <p:spPr>
          <a:xfrm>
            <a:off x="5678098" y="5204099"/>
            <a:ext cx="3057526" cy="638200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Interacting with 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42651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16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AA73-F33C-AA4F-B596-235CFBE5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Resilient Distributed Dataset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12BA57-003C-C245-8DE4-96BB3E887F57}"/>
              </a:ext>
            </a:extLst>
          </p:cNvPr>
          <p:cNvSpPr/>
          <p:nvPr/>
        </p:nvSpPr>
        <p:spPr>
          <a:xfrm>
            <a:off x="494181" y="1570092"/>
            <a:ext cx="7681842" cy="1004051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>
                <a:solidFill>
                  <a:schemeClr val="tx1"/>
                </a:solidFill>
              </a:rPr>
              <a:t>Spark Core is embedded with RDDs </a:t>
            </a:r>
            <a:r>
              <a:rPr lang="en-US" sz="1500">
                <a:solidFill>
                  <a:srgbClr val="C00000"/>
                </a:solidFill>
              </a:rPr>
              <a:t>(Resilient Distributed Datasets)</a:t>
            </a:r>
            <a:r>
              <a:rPr lang="en-US" sz="1500">
                <a:solidFill>
                  <a:schemeClr val="tx1"/>
                </a:solidFill>
              </a:rPr>
              <a:t>, an </a:t>
            </a:r>
            <a:r>
              <a:rPr lang="en-US" sz="1500">
                <a:solidFill>
                  <a:srgbClr val="C00000"/>
                </a:solidFill>
              </a:rPr>
              <a:t>immutable</a:t>
            </a:r>
            <a:r>
              <a:rPr lang="en-US" sz="1500">
                <a:solidFill>
                  <a:schemeClr val="tx1"/>
                </a:solidFill>
              </a:rPr>
              <a:t>, </a:t>
            </a:r>
            <a:r>
              <a:rPr lang="en-US" sz="1500">
                <a:solidFill>
                  <a:srgbClr val="C00000"/>
                </a:solidFill>
              </a:rPr>
              <a:t>distributed collection </a:t>
            </a:r>
            <a:r>
              <a:rPr lang="en-US" sz="1500">
                <a:solidFill>
                  <a:schemeClr val="tx1"/>
                </a:solidFill>
              </a:rPr>
              <a:t>of objects that can be </a:t>
            </a:r>
            <a:r>
              <a:rPr lang="en-US" sz="1500">
                <a:solidFill>
                  <a:srgbClr val="C00000"/>
                </a:solidFill>
              </a:rPr>
              <a:t>operated in parallel </a:t>
            </a:r>
            <a:r>
              <a:rPr lang="en-US" sz="1500">
                <a:solidFill>
                  <a:schemeClr val="tx1"/>
                </a:solidFill>
              </a:rPr>
              <a:t>on multiple machines/nodes)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D74469-0098-004B-A58B-D87210EB17B5}"/>
              </a:ext>
            </a:extLst>
          </p:cNvPr>
          <p:cNvGrpSpPr/>
          <p:nvPr/>
        </p:nvGrpSpPr>
        <p:grpSpPr>
          <a:xfrm>
            <a:off x="267890" y="3645023"/>
            <a:ext cx="1729669" cy="1711079"/>
            <a:chOff x="1314451" y="2100262"/>
            <a:chExt cx="2306225" cy="22814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3B01C2-F6C6-0745-AAFC-4D2D851E10B9}"/>
                </a:ext>
              </a:extLst>
            </p:cNvPr>
            <p:cNvGrpSpPr/>
            <p:nvPr/>
          </p:nvGrpSpPr>
          <p:grpSpPr>
            <a:xfrm>
              <a:off x="1314451" y="2100262"/>
              <a:ext cx="2306225" cy="2281438"/>
              <a:chOff x="2071688" y="4672013"/>
              <a:chExt cx="8730064" cy="1528762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EC0F8786-6DE1-B44A-A706-387AF79F66AF}"/>
                  </a:ext>
                </a:extLst>
              </p:cNvPr>
              <p:cNvSpPr/>
              <p:nvPr/>
            </p:nvSpPr>
            <p:spPr>
              <a:xfrm>
                <a:off x="2071688" y="4672013"/>
                <a:ext cx="8730064" cy="1528762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>
                    <a:solidFill>
                      <a:schemeClr val="tx1"/>
                    </a:solidFill>
                  </a:rPr>
                  <a:t>S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2F678C-EC96-0746-B16A-C57D308BD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8899" y="4853101"/>
                <a:ext cx="7915635" cy="77630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296853-9EC0-9E48-9A3D-192FCFE7C7A2}"/>
                </a:ext>
              </a:extLst>
            </p:cNvPr>
            <p:cNvSpPr txBox="1"/>
            <p:nvPr/>
          </p:nvSpPr>
          <p:spPr>
            <a:xfrm>
              <a:off x="1714083" y="3566511"/>
              <a:ext cx="178313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75"/>
                <a:t>Spark Core</a:t>
              </a: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FD1253F-532B-D247-9AD2-839F042D2E2E}"/>
              </a:ext>
            </a:extLst>
          </p:cNvPr>
          <p:cNvSpPr/>
          <p:nvPr/>
        </p:nvSpPr>
        <p:spPr>
          <a:xfrm>
            <a:off x="4572000" y="3435670"/>
            <a:ext cx="1607344" cy="4187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RDD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83C85D-A686-9A48-BB38-EE6C258314A2}"/>
              </a:ext>
            </a:extLst>
          </p:cNvPr>
          <p:cNvSpPr/>
          <p:nvPr/>
        </p:nvSpPr>
        <p:spPr>
          <a:xfrm>
            <a:off x="2964657" y="4326003"/>
            <a:ext cx="1607344" cy="4187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Transformation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BA51949-DEB6-BF46-8339-558FFD9640C9}"/>
              </a:ext>
            </a:extLst>
          </p:cNvPr>
          <p:cNvSpPr/>
          <p:nvPr/>
        </p:nvSpPr>
        <p:spPr>
          <a:xfrm>
            <a:off x="6179344" y="4282148"/>
            <a:ext cx="1607344" cy="4187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Action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34E735D-A2DA-434B-AAA3-62194D0EE29F}"/>
              </a:ext>
            </a:extLst>
          </p:cNvPr>
          <p:cNvCxnSpPr>
            <a:stCxn id="10" idx="1"/>
            <a:endCxn id="11" idx="0"/>
          </p:cNvCxnSpPr>
          <p:nvPr/>
        </p:nvCxnSpPr>
        <p:spPr>
          <a:xfrm rot="10800000" flipV="1">
            <a:off x="3768328" y="3645023"/>
            <a:ext cx="803672" cy="680980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C75D517-1082-D246-AFD8-37DFC7689005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179344" y="3672015"/>
            <a:ext cx="803672" cy="610133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538451-38AD-7449-A419-4ACEDA003F95}"/>
              </a:ext>
            </a:extLst>
          </p:cNvPr>
          <p:cNvSpPr txBox="1"/>
          <p:nvPr/>
        </p:nvSpPr>
        <p:spPr>
          <a:xfrm>
            <a:off x="2728912" y="4802104"/>
            <a:ext cx="23502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These are </a:t>
            </a:r>
            <a:r>
              <a:rPr lang="en-US" sz="1350" dirty="0">
                <a:solidFill>
                  <a:srgbClr val="C00000"/>
                </a:solidFill>
              </a:rPr>
              <a:t>operations</a:t>
            </a:r>
            <a:r>
              <a:rPr lang="en-US" sz="1350" dirty="0"/>
              <a:t> (e.g., filter, join, union) that are performed on an RDD that yields a new RDD containing the results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FABF12-4D1B-EF46-B712-1795253B48CB}"/>
              </a:ext>
            </a:extLst>
          </p:cNvPr>
          <p:cNvSpPr txBox="1"/>
          <p:nvPr/>
        </p:nvSpPr>
        <p:spPr>
          <a:xfrm>
            <a:off x="6012166" y="4802104"/>
            <a:ext cx="2163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These are </a:t>
            </a:r>
            <a:r>
              <a:rPr lang="en-US" sz="1350">
                <a:solidFill>
                  <a:srgbClr val="C00000"/>
                </a:solidFill>
              </a:rPr>
              <a:t>operations</a:t>
            </a:r>
            <a:r>
              <a:rPr lang="en-US" sz="1350"/>
              <a:t> (e.g., count) that return a value after running a computation on an RDD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684849-F115-F54D-9743-C839720B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78" y="4183091"/>
            <a:ext cx="680981" cy="6809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F02D-63D9-D941-8FBD-2ADF21E5F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13" y="4154331"/>
            <a:ext cx="680981" cy="6809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0D7BF8-10D1-6A44-9435-1B4EAFC86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560" y="4200815"/>
            <a:ext cx="560784" cy="5607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8C3E92-4C72-324F-B841-76BC83291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8675" y="4111458"/>
            <a:ext cx="791598" cy="7208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34BAFCF-31A4-192F-FA3D-C33721B8C9DA}"/>
              </a:ext>
            </a:extLst>
          </p:cNvPr>
          <p:cNvGrpSpPr/>
          <p:nvPr/>
        </p:nvGrpSpPr>
        <p:grpSpPr>
          <a:xfrm>
            <a:off x="7139569" y="1911400"/>
            <a:ext cx="1644188" cy="1256768"/>
            <a:chOff x="4626744" y="3807731"/>
            <a:chExt cx="1644188" cy="12567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FAC083-D2EA-8FF4-FAD8-04F851379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15" name="Picture 4" descr="Ram Memory - Free technology icons">
              <a:extLst>
                <a:ext uri="{FF2B5EF4-FFF2-40B4-BE49-F238E27FC236}">
                  <a16:creationId xmlns:a16="http://schemas.microsoft.com/office/drawing/2014/main" id="{FA4C595D-5045-23EA-4A60-C75D111D0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E29B74-985F-7BFA-9B9D-C2FB43933738}"/>
              </a:ext>
            </a:extLst>
          </p:cNvPr>
          <p:cNvSpPr txBox="1"/>
          <p:nvPr/>
        </p:nvSpPr>
        <p:spPr>
          <a:xfrm>
            <a:off x="2724252" y="5852077"/>
            <a:ext cx="2330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Transformation: (RDD</a:t>
            </a:r>
            <a:r>
              <a:rPr lang="en-US" sz="1200" baseline="-25000">
                <a:solidFill>
                  <a:srgbClr val="C40C67"/>
                </a:solidFill>
              </a:rPr>
              <a:t>1</a:t>
            </a:r>
            <a:r>
              <a:rPr lang="en-US" sz="1200">
                <a:solidFill>
                  <a:srgbClr val="C40C67"/>
                </a:solidFill>
              </a:rPr>
              <a:t> </a:t>
            </a:r>
            <a:r>
              <a:rPr lang="en-US" sz="1200">
                <a:solidFill>
                  <a:srgbClr val="C40C67"/>
                </a:solidFill>
                <a:sym typeface="Wingdings" pitchFamily="2" charset="2"/>
              </a:rPr>
              <a:t> RDD</a:t>
            </a:r>
            <a:r>
              <a:rPr lang="en-US" sz="1200" baseline="-25000">
                <a:solidFill>
                  <a:srgbClr val="C40C67"/>
                </a:solidFill>
                <a:sym typeface="Wingdings" pitchFamily="2" charset="2"/>
              </a:rPr>
              <a:t>2</a:t>
            </a:r>
            <a:r>
              <a:rPr lang="en-US" sz="1200">
                <a:solidFill>
                  <a:srgbClr val="C40C67"/>
                </a:solidFill>
                <a:sym typeface="Wingdings" pitchFamily="2" charset="2"/>
              </a:rPr>
              <a:t>)</a:t>
            </a:r>
            <a:endParaRPr lang="en-US" sz="1200">
              <a:solidFill>
                <a:srgbClr val="C40C6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075C89-5C3C-A16E-29F4-AEDFC0D4F1E1}"/>
              </a:ext>
            </a:extLst>
          </p:cNvPr>
          <p:cNvSpPr txBox="1"/>
          <p:nvPr/>
        </p:nvSpPr>
        <p:spPr>
          <a:xfrm>
            <a:off x="6025358" y="5676335"/>
            <a:ext cx="1813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Action: (RDD </a:t>
            </a:r>
            <a:r>
              <a:rPr lang="en-US" sz="1200">
                <a:solidFill>
                  <a:srgbClr val="C40C67"/>
                </a:solidFill>
                <a:sym typeface="Wingdings" pitchFamily="2" charset="2"/>
              </a:rPr>
              <a:t> Output)</a:t>
            </a:r>
            <a:endParaRPr lang="en-US" sz="120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20" grpId="0"/>
      <p:bldP spid="21" grpId="0"/>
      <p:bldP spid="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60EB-A147-814C-8BC5-B585C5AA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SQL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A267EB-FFAC-9742-B99B-A666FD4943F4}"/>
              </a:ext>
            </a:extLst>
          </p:cNvPr>
          <p:cNvSpPr/>
          <p:nvPr/>
        </p:nvSpPr>
        <p:spPr>
          <a:xfrm>
            <a:off x="2832939" y="921974"/>
            <a:ext cx="5575697" cy="74652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>
                <a:solidFill>
                  <a:schemeClr val="tx1"/>
                </a:solidFill>
              </a:rPr>
              <a:t>Spark SQL framework component is used for structured and semi-structured data processing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983ED7-D6EB-6849-A7BF-2E4BC145A23A}"/>
              </a:ext>
            </a:extLst>
          </p:cNvPr>
          <p:cNvGrpSpPr/>
          <p:nvPr/>
        </p:nvGrpSpPr>
        <p:grpSpPr>
          <a:xfrm>
            <a:off x="234026" y="1984601"/>
            <a:ext cx="1729669" cy="1711079"/>
            <a:chOff x="2533404" y="2100262"/>
            <a:chExt cx="2306225" cy="22814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484A9CD-1D5C-914D-8F74-E85625F7153E}"/>
                </a:ext>
              </a:extLst>
            </p:cNvPr>
            <p:cNvSpPr/>
            <p:nvPr/>
          </p:nvSpPr>
          <p:spPr>
            <a:xfrm>
              <a:off x="2533404" y="2100262"/>
              <a:ext cx="2306225" cy="228143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00A6D1-2817-8F42-9E27-B4DBB05B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8730" y="2512391"/>
              <a:ext cx="1483098" cy="848912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4269B-A15D-A148-8EA2-6E733CA8B4A8}"/>
              </a:ext>
            </a:extLst>
          </p:cNvPr>
          <p:cNvSpPr/>
          <p:nvPr/>
        </p:nvSpPr>
        <p:spPr>
          <a:xfrm>
            <a:off x="2089548" y="1986698"/>
            <a:ext cx="6646076" cy="3949328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5CDE5D-C9B3-9444-87B6-30DE24F4BBD6}"/>
              </a:ext>
            </a:extLst>
          </p:cNvPr>
          <p:cNvSpPr txBox="1"/>
          <p:nvPr/>
        </p:nvSpPr>
        <p:spPr>
          <a:xfrm>
            <a:off x="2257585" y="2169040"/>
            <a:ext cx="1981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Spark SQL Architecture </a:t>
            </a:r>
          </a:p>
        </p:txBody>
      </p:sp>
      <p:sp>
        <p:nvSpPr>
          <p:cNvPr id="15" name="Magnetic Disk 14">
            <a:extLst>
              <a:ext uri="{FF2B5EF4-FFF2-40B4-BE49-F238E27FC236}">
                <a16:creationId xmlns:a16="http://schemas.microsoft.com/office/drawing/2014/main" id="{0BF62190-8161-F642-976C-B72E32BF99F2}"/>
              </a:ext>
            </a:extLst>
          </p:cNvPr>
          <p:cNvSpPr/>
          <p:nvPr/>
        </p:nvSpPr>
        <p:spPr>
          <a:xfrm>
            <a:off x="2631252" y="4967774"/>
            <a:ext cx="1371600" cy="5868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CSV</a:t>
            </a:r>
          </a:p>
        </p:txBody>
      </p:sp>
      <p:sp>
        <p:nvSpPr>
          <p:cNvPr id="16" name="Magnetic Disk 15">
            <a:extLst>
              <a:ext uri="{FF2B5EF4-FFF2-40B4-BE49-F238E27FC236}">
                <a16:creationId xmlns:a16="http://schemas.microsoft.com/office/drawing/2014/main" id="{6D6D0ADE-B57E-FD45-BF3C-037397CF1587}"/>
              </a:ext>
            </a:extLst>
          </p:cNvPr>
          <p:cNvSpPr/>
          <p:nvPr/>
        </p:nvSpPr>
        <p:spPr>
          <a:xfrm>
            <a:off x="5891001" y="4957650"/>
            <a:ext cx="1371600" cy="5868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JSON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DE089A-1220-D546-845E-114B5E9D7E58}"/>
              </a:ext>
            </a:extLst>
          </p:cNvPr>
          <p:cNvSpPr/>
          <p:nvPr/>
        </p:nvSpPr>
        <p:spPr>
          <a:xfrm>
            <a:off x="2463802" y="4264196"/>
            <a:ext cx="6140054" cy="29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Data Source API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48674-3119-4F48-892E-33EB3180D0C4}"/>
              </a:ext>
            </a:extLst>
          </p:cNvPr>
          <p:cNvSpPr/>
          <p:nvPr/>
        </p:nvSpPr>
        <p:spPr>
          <a:xfrm>
            <a:off x="2448521" y="3718363"/>
            <a:ext cx="6140054" cy="291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/>
              <a:t>Data Frame API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2CE343-4CD9-7C45-ADB6-AEB8437FB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019" y="4962933"/>
            <a:ext cx="573902" cy="586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4D75C9-0879-0340-9D8D-159372445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486" y="4827177"/>
            <a:ext cx="685800" cy="685800"/>
          </a:xfrm>
          <a:prstGeom prst="rect">
            <a:avLst/>
          </a:prstGeom>
        </p:spPr>
      </p:pic>
      <p:sp>
        <p:nvSpPr>
          <p:cNvPr id="21" name="Up Arrow 20">
            <a:extLst>
              <a:ext uri="{FF2B5EF4-FFF2-40B4-BE49-F238E27FC236}">
                <a16:creationId xmlns:a16="http://schemas.microsoft.com/office/drawing/2014/main" id="{50B3FD8B-C656-584E-BC68-EA9E9728C25A}"/>
              </a:ext>
            </a:extLst>
          </p:cNvPr>
          <p:cNvSpPr/>
          <p:nvPr/>
        </p:nvSpPr>
        <p:spPr>
          <a:xfrm>
            <a:off x="5382122" y="4597411"/>
            <a:ext cx="244673" cy="187817"/>
          </a:xfrm>
          <a:prstGeom prst="upArrow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CB27273B-132F-0B48-9CB2-87544326D098}"/>
              </a:ext>
            </a:extLst>
          </p:cNvPr>
          <p:cNvSpPr/>
          <p:nvPr/>
        </p:nvSpPr>
        <p:spPr>
          <a:xfrm>
            <a:off x="5376115" y="4036250"/>
            <a:ext cx="244673" cy="187817"/>
          </a:xfrm>
          <a:prstGeom prst="upArrow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B8C248-A97E-A849-A77C-37D36E376C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98" y="2022127"/>
            <a:ext cx="2035149" cy="1485736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:a16="http://schemas.microsoft.com/office/drawing/2014/main" id="{02499CD3-3C52-9D4C-8AFC-B7240D00B806}"/>
              </a:ext>
            </a:extLst>
          </p:cNvPr>
          <p:cNvSpPr/>
          <p:nvPr/>
        </p:nvSpPr>
        <p:spPr>
          <a:xfrm>
            <a:off x="5348865" y="3507863"/>
            <a:ext cx="244673" cy="187817"/>
          </a:xfrm>
          <a:prstGeom prst="upArrow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714DA-4C6C-9143-8081-7C8B8036E2C7}"/>
              </a:ext>
            </a:extLst>
          </p:cNvPr>
          <p:cNvSpPr txBox="1"/>
          <p:nvPr/>
        </p:nvSpPr>
        <p:spPr>
          <a:xfrm>
            <a:off x="8227579" y="5209304"/>
            <a:ext cx="360996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75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1AAE5-4FE6-10AA-AD28-61E643ADC7FF}"/>
              </a:ext>
            </a:extLst>
          </p:cNvPr>
          <p:cNvSpPr txBox="1"/>
          <p:nvPr/>
        </p:nvSpPr>
        <p:spPr>
          <a:xfrm>
            <a:off x="2649708" y="5544478"/>
            <a:ext cx="1425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Structured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0A4EB-A966-5C1F-DB84-66370EA6A4ED}"/>
              </a:ext>
            </a:extLst>
          </p:cNvPr>
          <p:cNvSpPr txBox="1"/>
          <p:nvPr/>
        </p:nvSpPr>
        <p:spPr>
          <a:xfrm>
            <a:off x="5981163" y="5554903"/>
            <a:ext cx="188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Semi-Structured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20367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5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65237"/>
            <a:ext cx="1784611" cy="4939430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378" y="1065237"/>
            <a:ext cx="5869128" cy="4939430"/>
          </a:xfrm>
          <a:noFill/>
        </p:spPr>
        <p:txBody>
          <a:bodyPr>
            <a:normAutofit/>
          </a:bodyPr>
          <a:lstStyle/>
          <a:p>
            <a:pPr marL="228600" indent="-228600" algn="l">
              <a:buAutoNum type="arabicPeriod"/>
            </a:pPr>
            <a:r>
              <a:rPr lang="en-US" dirty="0"/>
              <a:t>intro to </a:t>
            </a:r>
            <a:r>
              <a:rPr lang="en-US" dirty="0">
                <a:solidFill>
                  <a:srgbClr val="C40C67"/>
                </a:solidFill>
              </a:rPr>
              <a:t>Map reduce</a:t>
            </a:r>
          </a:p>
          <a:p>
            <a:pPr marL="228600" indent="-228600" algn="l">
              <a:buAutoNum type="arabicPeriod"/>
            </a:pPr>
            <a:r>
              <a:rPr lang="en-US" dirty="0">
                <a:solidFill>
                  <a:srgbClr val="C40C67"/>
                </a:solidFill>
              </a:rPr>
              <a:t>limitation</a:t>
            </a:r>
            <a:r>
              <a:rPr lang="en-US" dirty="0"/>
              <a:t> of map reduce</a:t>
            </a:r>
          </a:p>
          <a:p>
            <a:pPr marL="228600" indent="-228600" algn="l">
              <a:buAutoNum type="arabicPeriod"/>
            </a:pPr>
            <a:r>
              <a:rPr lang="en-US" dirty="0"/>
              <a:t>Intro to </a:t>
            </a:r>
            <a:r>
              <a:rPr lang="en-US" dirty="0">
                <a:solidFill>
                  <a:srgbClr val="C40C67"/>
                </a:solidFill>
              </a:rPr>
              <a:t>spark</a:t>
            </a:r>
            <a:r>
              <a:rPr lang="en-US" dirty="0"/>
              <a:t> </a:t>
            </a:r>
          </a:p>
          <a:p>
            <a:pPr marL="228600" indent="-228600" algn="l">
              <a:buAutoNum type="arabicPeriod"/>
            </a:pPr>
            <a:r>
              <a:rPr lang="en-US" dirty="0">
                <a:solidFill>
                  <a:srgbClr val="C40C67"/>
                </a:solidFill>
              </a:rPr>
              <a:t>Spark architecture </a:t>
            </a:r>
            <a:r>
              <a:rPr lang="en-US" dirty="0"/>
              <a:t>and </a:t>
            </a:r>
            <a:br>
              <a:rPr lang="en-US" dirty="0"/>
            </a:br>
            <a:r>
              <a:rPr lang="en-HK" dirty="0">
                <a:solidFill>
                  <a:srgbClr val="C40C67"/>
                </a:solidFill>
              </a:rPr>
              <a:t>Resilient Distributed Datasets </a:t>
            </a:r>
            <a:r>
              <a:rPr lang="en-HK" dirty="0"/>
              <a:t>(</a:t>
            </a:r>
            <a:r>
              <a:rPr lang="en-HK" dirty="0">
                <a:solidFill>
                  <a:srgbClr val="C40C67"/>
                </a:solidFill>
              </a:rPr>
              <a:t>RDD</a:t>
            </a:r>
            <a:r>
              <a:rPr lang="en-HK" dirty="0"/>
              <a:t>)</a:t>
            </a:r>
            <a:endParaRPr lang="en-US" dirty="0"/>
          </a:p>
          <a:p>
            <a:pPr marL="228600" indent="-228600" algn="l">
              <a:buAutoNum type="arabicPeriod"/>
            </a:pPr>
            <a:r>
              <a:rPr lang="en-US" dirty="0">
                <a:solidFill>
                  <a:srgbClr val="C40C67"/>
                </a:solidFill>
              </a:rPr>
              <a:t>spark</a:t>
            </a:r>
            <a:r>
              <a:rPr lang="en-US" dirty="0"/>
              <a:t> </a:t>
            </a:r>
            <a:r>
              <a:rPr lang="en-US" dirty="0">
                <a:solidFill>
                  <a:srgbClr val="C40C67"/>
                </a:solidFill>
              </a:rPr>
              <a:t>programming</a:t>
            </a:r>
          </a:p>
          <a:p>
            <a:pPr marL="228600" indent="-228600" algn="l">
              <a:buAutoNum type="arabicPeriod"/>
            </a:pPr>
            <a:r>
              <a:rPr lang="en-US" dirty="0">
                <a:solidFill>
                  <a:srgbClr val="C40C67"/>
                </a:solidFill>
              </a:rPr>
              <a:t>Application</a:t>
            </a:r>
            <a:r>
              <a:rPr lang="en-US" dirty="0"/>
              <a:t> of spark</a:t>
            </a:r>
          </a:p>
        </p:txBody>
      </p:sp>
    </p:spTree>
    <p:extLst>
      <p:ext uri="{BB962C8B-B14F-4D97-AF65-F5344CB8AC3E}">
        <p14:creationId xmlns:p14="http://schemas.microsoft.com/office/powerpoint/2010/main" val="416955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DAA4-1727-8345-8D5E-7DEEA541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Streaming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49D56B-B6E4-A540-B964-54D072F052CE}"/>
              </a:ext>
            </a:extLst>
          </p:cNvPr>
          <p:cNvGrpSpPr/>
          <p:nvPr/>
        </p:nvGrpSpPr>
        <p:grpSpPr>
          <a:xfrm>
            <a:off x="367681" y="2469155"/>
            <a:ext cx="1729669" cy="1711079"/>
            <a:chOff x="4942887" y="2100262"/>
            <a:chExt cx="2306225" cy="228143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C12D6C9-5B4E-3540-AAAA-538B35DCCF47}"/>
                </a:ext>
              </a:extLst>
            </p:cNvPr>
            <p:cNvSpPr/>
            <p:nvPr/>
          </p:nvSpPr>
          <p:spPr>
            <a:xfrm>
              <a:off x="4942887" y="2100262"/>
              <a:ext cx="2306225" cy="228143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A293F6-2755-1C4F-8A6C-4AE4D076C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260" y="2408381"/>
              <a:ext cx="1533015" cy="964228"/>
            </a:xfrm>
            <a:prstGeom prst="rect">
              <a:avLst/>
            </a:prstGeom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C7EAD1-0A46-4F41-93C5-62B9156C405F}"/>
              </a:ext>
            </a:extLst>
          </p:cNvPr>
          <p:cNvSpPr/>
          <p:nvPr/>
        </p:nvSpPr>
        <p:spPr>
          <a:xfrm>
            <a:off x="2319630" y="1591466"/>
            <a:ext cx="6415994" cy="604858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>
                <a:solidFill>
                  <a:schemeClr val="tx1"/>
                </a:solidFill>
              </a:rPr>
              <a:t>Spark Steaming is a lightweight API that allows developers to perform batch processing and real-time streaming of data with 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50CB0-354C-70E8-519B-89D75A4DB3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7011" y="2681853"/>
            <a:ext cx="2628613" cy="2584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CE3E0-46D9-E83A-7F35-EE571090BB19}"/>
              </a:ext>
            </a:extLst>
          </p:cNvPr>
          <p:cNvSpPr txBox="1"/>
          <p:nvPr/>
        </p:nvSpPr>
        <p:spPr>
          <a:xfrm>
            <a:off x="2319630" y="2700244"/>
            <a:ext cx="36057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/>
            </a:lvl1pPr>
          </a:lstStyle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Chop  up  the  live  stream  into  batches  of  X  seconds</a:t>
            </a:r>
            <a:br>
              <a:rPr lang="en-US" dirty="0"/>
            </a:br>
            <a:r>
              <a:rPr lang="en-US" i="1" dirty="0">
                <a:solidFill>
                  <a:srgbClr val="C40C67"/>
                </a:solidFill>
              </a:rPr>
              <a:t>Batch sizes as low as half second, latency around 1 second.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Spark treats each </a:t>
            </a:r>
            <a:r>
              <a:rPr lang="en-HK" dirty="0"/>
              <a:t>batch of data as RDDs and processes them using RDD operations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HK" dirty="0"/>
              <a:t>Finally, the processed results of the RDD operations are returned in batches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rgbClr val="C40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DAA4-1727-8345-8D5E-7DEEA541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</a:t>
            </a:r>
            <a:r>
              <a:rPr lang="en-US" err="1"/>
              <a:t>MLlib</a:t>
            </a:r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C7EAD1-0A46-4F41-93C5-62B9156C405F}"/>
              </a:ext>
            </a:extLst>
          </p:cNvPr>
          <p:cNvSpPr/>
          <p:nvPr/>
        </p:nvSpPr>
        <p:spPr>
          <a:xfrm>
            <a:off x="3200622" y="918815"/>
            <a:ext cx="5575697" cy="74652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err="1">
                <a:solidFill>
                  <a:schemeClr val="tx1"/>
                </a:solidFill>
              </a:rPr>
              <a:t>MLlib</a:t>
            </a:r>
            <a:r>
              <a:rPr lang="en-US" sz="1300">
                <a:solidFill>
                  <a:schemeClr val="tx1"/>
                </a:solidFill>
              </a:rPr>
              <a:t> is a low-level machine learning library that is simple to use, is scalable, and compatible with various programming languages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29DBF-8E9D-3244-955E-5634CB78D437}"/>
              </a:ext>
            </a:extLst>
          </p:cNvPr>
          <p:cNvGrpSpPr/>
          <p:nvPr/>
        </p:nvGrpSpPr>
        <p:grpSpPr>
          <a:xfrm>
            <a:off x="543267" y="2390285"/>
            <a:ext cx="1729669" cy="1711079"/>
            <a:chOff x="7329101" y="2100262"/>
            <a:chExt cx="2306225" cy="2281438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1A2D006-0D21-E549-803C-A2597B749036}"/>
                </a:ext>
              </a:extLst>
            </p:cNvPr>
            <p:cNvSpPr/>
            <p:nvPr/>
          </p:nvSpPr>
          <p:spPr>
            <a:xfrm>
              <a:off x="7329101" y="2100262"/>
              <a:ext cx="2306225" cy="228143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CACEA2-65E0-C14C-8EF3-9D41582F9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8733" y="2379805"/>
              <a:ext cx="1687385" cy="108088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4231EF-6ED0-5647-A695-8E6F654239AC}"/>
              </a:ext>
            </a:extLst>
          </p:cNvPr>
          <p:cNvSpPr txBox="1"/>
          <p:nvPr/>
        </p:nvSpPr>
        <p:spPr>
          <a:xfrm>
            <a:off x="2519007" y="2390285"/>
            <a:ext cx="5899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err="1">
                <a:solidFill>
                  <a:srgbClr val="C40C67"/>
                </a:solidFill>
              </a:rPr>
              <a:t>MLlib</a:t>
            </a:r>
            <a:r>
              <a:rPr lang="en-US" sz="1350" b="1">
                <a:solidFill>
                  <a:srgbClr val="C40C67"/>
                </a:solidFill>
              </a:rPr>
              <a:t> eases the deployment and development of scalable machine learning algorithms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FF613-C1B3-FE42-BDD0-441EB13C0FED}"/>
              </a:ext>
            </a:extLst>
          </p:cNvPr>
          <p:cNvSpPr/>
          <p:nvPr/>
        </p:nvSpPr>
        <p:spPr>
          <a:xfrm>
            <a:off x="3645813" y="3148364"/>
            <a:ext cx="4511279" cy="666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contains few libraries that have an implementation of various machine learning algorithms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D3D28-80B9-3C44-BC18-A5D7F43CD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6" b="13473"/>
          <a:stretch/>
        </p:blipFill>
        <p:spPr>
          <a:xfrm>
            <a:off x="2529012" y="3003534"/>
            <a:ext cx="1055426" cy="95635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E4FB6A3-B234-584E-8D9B-E42CC5020D62}"/>
              </a:ext>
            </a:extLst>
          </p:cNvPr>
          <p:cNvGrpSpPr/>
          <p:nvPr/>
        </p:nvGrpSpPr>
        <p:grpSpPr>
          <a:xfrm>
            <a:off x="3735293" y="3959885"/>
            <a:ext cx="1004057" cy="1144745"/>
            <a:chOff x="4539271" y="5051368"/>
            <a:chExt cx="1338742" cy="15263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DBC3FA-9881-1D41-8D66-FDF851E0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5051368"/>
              <a:ext cx="1111212" cy="11112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DD7EFB-42F5-D341-ADC7-4EC14AA86277}"/>
                </a:ext>
              </a:extLst>
            </p:cNvPr>
            <p:cNvSpPr txBox="1"/>
            <p:nvPr/>
          </p:nvSpPr>
          <p:spPr>
            <a:xfrm>
              <a:off x="4539271" y="6177586"/>
              <a:ext cx="133874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Clustering 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705947C-1C62-BF4E-87C8-73E85A3407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820"/>
          <a:stretch/>
        </p:blipFill>
        <p:spPr>
          <a:xfrm>
            <a:off x="5013667" y="3983258"/>
            <a:ext cx="1281269" cy="91200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9CBC63A-6B71-974A-855E-E3319A3863EF}"/>
              </a:ext>
            </a:extLst>
          </p:cNvPr>
          <p:cNvSpPr txBox="1"/>
          <p:nvPr/>
        </p:nvSpPr>
        <p:spPr>
          <a:xfrm>
            <a:off x="5046826" y="4832881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Classification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0C663-03D0-1673-81D8-ED43697F9DA1}"/>
              </a:ext>
            </a:extLst>
          </p:cNvPr>
          <p:cNvSpPr txBox="1"/>
          <p:nvPr/>
        </p:nvSpPr>
        <p:spPr>
          <a:xfrm>
            <a:off x="6515620" y="4270074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584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 animBg="1"/>
      <p:bldP spid="4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9647FEB-FD74-C1AE-3AB0-F9F1E8482C57}"/>
              </a:ext>
            </a:extLst>
          </p:cNvPr>
          <p:cNvSpPr/>
          <p:nvPr/>
        </p:nvSpPr>
        <p:spPr>
          <a:xfrm>
            <a:off x="3571433" y="3884564"/>
            <a:ext cx="2976282" cy="1711079"/>
          </a:xfrm>
          <a:prstGeom prst="roundRect">
            <a:avLst/>
          </a:prstGeom>
          <a:solidFill>
            <a:srgbClr val="6A205F">
              <a:alpha val="1960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04EE82-3C46-27FC-9460-39E3F6921221}"/>
              </a:ext>
            </a:extLst>
          </p:cNvPr>
          <p:cNvSpPr/>
          <p:nvPr/>
        </p:nvSpPr>
        <p:spPr>
          <a:xfrm>
            <a:off x="5175285" y="2092062"/>
            <a:ext cx="2976282" cy="1711079"/>
          </a:xfrm>
          <a:prstGeom prst="roundRect">
            <a:avLst/>
          </a:prstGeom>
          <a:solidFill>
            <a:srgbClr val="6A205F">
              <a:alpha val="1960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6513D3-77AC-87AD-3D68-632278DEDDDA}"/>
              </a:ext>
            </a:extLst>
          </p:cNvPr>
          <p:cNvSpPr/>
          <p:nvPr/>
        </p:nvSpPr>
        <p:spPr>
          <a:xfrm>
            <a:off x="2363693" y="2092062"/>
            <a:ext cx="2695881" cy="1711079"/>
          </a:xfrm>
          <a:prstGeom prst="roundRect">
            <a:avLst/>
          </a:prstGeom>
          <a:solidFill>
            <a:srgbClr val="6A205F">
              <a:alpha val="1960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DAA4-1727-8345-8D5E-7DEEA541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GraphX</a:t>
            </a:r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C7EAD1-0A46-4F41-93C5-62B9156C405F}"/>
              </a:ext>
            </a:extLst>
          </p:cNvPr>
          <p:cNvSpPr/>
          <p:nvPr/>
        </p:nvSpPr>
        <p:spPr>
          <a:xfrm>
            <a:off x="2345787" y="809870"/>
            <a:ext cx="5846585" cy="74652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err="1">
                <a:solidFill>
                  <a:schemeClr val="tx1"/>
                </a:solidFill>
              </a:rPr>
              <a:t>GraphX</a:t>
            </a:r>
            <a:r>
              <a:rPr lang="en-US" sz="1300">
                <a:solidFill>
                  <a:schemeClr val="tx1"/>
                </a:solidFill>
              </a:rPr>
              <a:t> is Spark’s own Graph Computation Engine and data store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1DEA3-8145-CC42-8537-2502C7F4283E}"/>
              </a:ext>
            </a:extLst>
          </p:cNvPr>
          <p:cNvGrpSpPr/>
          <p:nvPr/>
        </p:nvGrpSpPr>
        <p:grpSpPr>
          <a:xfrm>
            <a:off x="367681" y="2139587"/>
            <a:ext cx="1729669" cy="1711079"/>
            <a:chOff x="9742901" y="2065883"/>
            <a:chExt cx="2306225" cy="228143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68A3E3-FE7D-294D-9DF1-214AF33A835C}"/>
                </a:ext>
              </a:extLst>
            </p:cNvPr>
            <p:cNvGrpSpPr/>
            <p:nvPr/>
          </p:nvGrpSpPr>
          <p:grpSpPr>
            <a:xfrm>
              <a:off x="9742901" y="2065883"/>
              <a:ext cx="2306225" cy="2281438"/>
              <a:chOff x="1314451" y="2100262"/>
              <a:chExt cx="2306225" cy="2281438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BF424E6-5B0C-A240-BB72-CD1E1AA8095E}"/>
                  </a:ext>
                </a:extLst>
              </p:cNvPr>
              <p:cNvSpPr/>
              <p:nvPr/>
            </p:nvSpPr>
            <p:spPr>
              <a:xfrm>
                <a:off x="1314451" y="2100262"/>
                <a:ext cx="2306225" cy="2281438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E56577-013E-2645-998C-25C0C093C0D1}"/>
                  </a:ext>
                </a:extLst>
              </p:cNvPr>
              <p:cNvSpPr txBox="1"/>
              <p:nvPr/>
            </p:nvSpPr>
            <p:spPr>
              <a:xfrm>
                <a:off x="1714083" y="3495071"/>
                <a:ext cx="166185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75" err="1"/>
                  <a:t>GraphX</a:t>
                </a:r>
                <a:endParaRPr lang="en-US" sz="1875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2130CD-E638-784C-9FFA-682740A03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2532" y="2566278"/>
              <a:ext cx="1661853" cy="56693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4E848A4-1C0C-6841-9E9E-C92579C9DB0C}"/>
              </a:ext>
            </a:extLst>
          </p:cNvPr>
          <p:cNvSpPr txBox="1"/>
          <p:nvPr/>
        </p:nvSpPr>
        <p:spPr>
          <a:xfrm>
            <a:off x="2522079" y="2173485"/>
            <a:ext cx="2332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C40C67"/>
                </a:solidFill>
              </a:rPr>
              <a:t>Provides a uniform tool for ETL graph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F0D9C-19CD-F04D-8743-F3560CA3D1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404" y="2727483"/>
            <a:ext cx="2329924" cy="786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EDFC1-0888-004E-BAF7-14DCD1DE9A5E}"/>
              </a:ext>
            </a:extLst>
          </p:cNvPr>
          <p:cNvSpPr txBox="1"/>
          <p:nvPr/>
        </p:nvSpPr>
        <p:spPr>
          <a:xfrm>
            <a:off x="5325917" y="2173485"/>
            <a:ext cx="29081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C40C67"/>
                </a:solidFill>
              </a:rPr>
              <a:t>Exploratory Data Analysis (EDA)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A2D751-8B05-F24F-ABF5-C9467188A3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2649" y="2565179"/>
            <a:ext cx="1715603" cy="849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53F3A8-462B-BB40-B9A6-8DB03E1B1F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0975" y="4331357"/>
            <a:ext cx="1478137" cy="1188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A272D3-A7E5-A7A7-D062-7C8ED60DFC70}"/>
              </a:ext>
            </a:extLst>
          </p:cNvPr>
          <p:cNvSpPr txBox="1"/>
          <p:nvPr/>
        </p:nvSpPr>
        <p:spPr>
          <a:xfrm>
            <a:off x="3893199" y="3906677"/>
            <a:ext cx="23327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>
                <a:solidFill>
                  <a:srgbClr val="C40C67"/>
                </a:solidFill>
              </a:rPr>
              <a:t>Graph Computations</a:t>
            </a:r>
          </a:p>
        </p:txBody>
      </p:sp>
    </p:spTree>
    <p:extLst>
      <p:ext uri="{BB962C8B-B14F-4D97-AF65-F5344CB8AC3E}">
        <p14:creationId xmlns:p14="http://schemas.microsoft.com/office/powerpoint/2010/main" val="8909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4" grpId="0" animBg="1"/>
      <p:bldP spid="12" grpId="0" animBg="1"/>
      <p:bldP spid="27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330A1-C2D8-E999-CAB4-8B3B3165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3E021529-3017-2DC8-1A71-A26B11033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252341"/>
            <a:ext cx="5048176" cy="1342404"/>
          </a:xfrm>
        </p:spPr>
        <p:txBody>
          <a:bodyPr>
            <a:noAutofit/>
          </a:bodyPr>
          <a:lstStyle/>
          <a:p>
            <a:r>
              <a:rPr lang="en-US" sz="2800"/>
              <a:t>Spark Architecture and </a:t>
            </a:r>
            <a:br>
              <a:rPr lang="en-US" sz="2800"/>
            </a:br>
            <a:r>
              <a:rPr lang="en-HK" sz="2800"/>
              <a:t>Resilient Distributed Datasets (RDD)</a:t>
            </a:r>
            <a:endParaRPr lang="en-US" sz="2800"/>
          </a:p>
          <a:p>
            <a:endParaRPr lang="en-US" sz="2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B1FC5D-24BC-E93C-CDEB-F43AFAB566C5}"/>
              </a:ext>
            </a:extLst>
          </p:cNvPr>
          <p:cNvGrpSpPr/>
          <p:nvPr/>
        </p:nvGrpSpPr>
        <p:grpSpPr>
          <a:xfrm>
            <a:off x="1911103" y="3252341"/>
            <a:ext cx="1644188" cy="1256768"/>
            <a:chOff x="4626744" y="3807731"/>
            <a:chExt cx="1644188" cy="1256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F17A5-65B1-12E3-47BD-F59D3420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4" name="Picture 4" descr="Ram Memory - Free technology icons">
              <a:extLst>
                <a:ext uri="{FF2B5EF4-FFF2-40B4-BE49-F238E27FC236}">
                  <a16:creationId xmlns:a16="http://schemas.microsoft.com/office/drawing/2014/main" id="{03E0292B-3616-0556-4344-C3853710A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pache Spark - Wikipedia">
            <a:extLst>
              <a:ext uri="{FF2B5EF4-FFF2-40B4-BE49-F238E27FC236}">
                <a16:creationId xmlns:a16="http://schemas.microsoft.com/office/drawing/2014/main" id="{A1EABF48-743F-8D6D-6FEF-F271BE22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4" y="2744818"/>
            <a:ext cx="1954903" cy="10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3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A5D2-6C57-D442-9842-0A6F9B05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Architecture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DBC8E2-09EF-7B4A-A5D3-D2DDBB3B7359}"/>
              </a:ext>
            </a:extLst>
          </p:cNvPr>
          <p:cNvSpPr/>
          <p:nvPr/>
        </p:nvSpPr>
        <p:spPr>
          <a:xfrm>
            <a:off x="444356" y="1681481"/>
            <a:ext cx="7029451" cy="74652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>
                <a:solidFill>
                  <a:schemeClr val="tx1"/>
                </a:solidFill>
              </a:rPr>
              <a:t>Apache Spark uses a </a:t>
            </a:r>
            <a:r>
              <a:rPr lang="en-US" sz="1500">
                <a:solidFill>
                  <a:srgbClr val="C00000"/>
                </a:solidFill>
              </a:rPr>
              <a:t>master-slave (or worker) architecture </a:t>
            </a:r>
            <a:r>
              <a:rPr lang="en-US" sz="1500">
                <a:solidFill>
                  <a:schemeClr val="tx1"/>
                </a:solidFill>
              </a:rPr>
              <a:t>that consists of a driver, that runs on a master node, and multiple executors which run across the worker nodes in the cluster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C4590-D088-E142-B1CA-F1B7C1D93B13}"/>
              </a:ext>
            </a:extLst>
          </p:cNvPr>
          <p:cNvSpPr/>
          <p:nvPr/>
        </p:nvSpPr>
        <p:spPr>
          <a:xfrm>
            <a:off x="736739" y="2967013"/>
            <a:ext cx="1639491" cy="17787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CF55B-5755-A243-8974-F5834B17DDA1}"/>
              </a:ext>
            </a:extLst>
          </p:cNvPr>
          <p:cNvSpPr txBox="1"/>
          <p:nvPr/>
        </p:nvSpPr>
        <p:spPr>
          <a:xfrm>
            <a:off x="930675" y="3053597"/>
            <a:ext cx="1238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chemeClr val="bg1"/>
                </a:solidFill>
              </a:rPr>
              <a:t>Master Node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4CC85-E9AC-134C-896B-EA38E316FA45}"/>
              </a:ext>
            </a:extLst>
          </p:cNvPr>
          <p:cNvSpPr/>
          <p:nvPr/>
        </p:nvSpPr>
        <p:spPr>
          <a:xfrm>
            <a:off x="824953" y="3393851"/>
            <a:ext cx="1463061" cy="12072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56A6B-C575-A84F-A824-EF144FF5ED78}"/>
              </a:ext>
            </a:extLst>
          </p:cNvPr>
          <p:cNvSpPr txBox="1"/>
          <p:nvPr/>
        </p:nvSpPr>
        <p:spPr>
          <a:xfrm>
            <a:off x="953843" y="3450407"/>
            <a:ext cx="13467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Driver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98EE7-D949-D14F-9B97-27749C68E47F}"/>
              </a:ext>
            </a:extLst>
          </p:cNvPr>
          <p:cNvSpPr/>
          <p:nvPr/>
        </p:nvSpPr>
        <p:spPr>
          <a:xfrm>
            <a:off x="995321" y="3830544"/>
            <a:ext cx="1109446" cy="625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err="1">
                <a:solidFill>
                  <a:srgbClr val="6A205F"/>
                </a:solidFill>
              </a:rPr>
              <a:t>SparkContext</a:t>
            </a:r>
            <a:endParaRPr lang="en-US" sz="1100" b="1">
              <a:solidFill>
                <a:srgbClr val="6A205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44827-3D12-A04E-996F-E150AEF41822}"/>
              </a:ext>
            </a:extLst>
          </p:cNvPr>
          <p:cNvSpPr txBox="1"/>
          <p:nvPr/>
        </p:nvSpPr>
        <p:spPr>
          <a:xfrm>
            <a:off x="197358" y="4832391"/>
            <a:ext cx="3110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50"/>
              <a:t>Master Node has a Driver Program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50"/>
              <a:t>The Spark code behaves as a driver program and creates a </a:t>
            </a:r>
            <a:r>
              <a:rPr lang="en-US" sz="1350" b="1" i="1" err="1">
                <a:solidFill>
                  <a:srgbClr val="C00000"/>
                </a:solidFill>
              </a:rPr>
              <a:t>SparkContext</a:t>
            </a:r>
            <a:r>
              <a:rPr lang="en-US" sz="1350"/>
              <a:t>, which is a gateway to all the Spark functionalities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ECAEC1-B94B-0A4A-AE3E-D81D515019DD}"/>
              </a:ext>
            </a:extLst>
          </p:cNvPr>
          <p:cNvSpPr/>
          <p:nvPr/>
        </p:nvSpPr>
        <p:spPr>
          <a:xfrm>
            <a:off x="3752846" y="3160171"/>
            <a:ext cx="1564481" cy="7291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Cluster Manager (CM)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A671D0-35A2-694C-8693-EE739CC04BD6}"/>
              </a:ext>
            </a:extLst>
          </p:cNvPr>
          <p:cNvCxnSpPr>
            <a:cxnSpLocks/>
          </p:cNvCxnSpPr>
          <p:nvPr/>
        </p:nvCxnSpPr>
        <p:spPr>
          <a:xfrm flipV="1">
            <a:off x="2364440" y="3598341"/>
            <a:ext cx="141446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20D3961-33D3-7443-B765-254770833CA5}"/>
              </a:ext>
            </a:extLst>
          </p:cNvPr>
          <p:cNvSpPr txBox="1"/>
          <p:nvPr/>
        </p:nvSpPr>
        <p:spPr>
          <a:xfrm>
            <a:off x="3371065" y="4327450"/>
            <a:ext cx="309562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50"/>
              <a:t>CM </a:t>
            </a:r>
            <a:r>
              <a:rPr lang="en-US" sz="1350" b="1">
                <a:solidFill>
                  <a:srgbClr val="C40C67"/>
                </a:solidFill>
              </a:rPr>
              <a:t>split a job into multiple tasks </a:t>
            </a:r>
            <a:r>
              <a:rPr lang="en-US" sz="1350"/>
              <a:t>and </a:t>
            </a:r>
            <a:r>
              <a:rPr lang="en-US" sz="1350" b="1">
                <a:solidFill>
                  <a:srgbClr val="C40C67"/>
                </a:solidFill>
              </a:rPr>
              <a:t>distributed over the worker node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50"/>
              <a:t>When an RDD is created in Spark context, it can be distributed across various nodes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350"/>
              <a:t>Worker nodes are slaves that run different tasks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5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96DCBB-CBFE-354B-AB5D-2C3F9B6869E1}"/>
              </a:ext>
            </a:extLst>
          </p:cNvPr>
          <p:cNvCxnSpPr>
            <a:cxnSpLocks/>
          </p:cNvCxnSpPr>
          <p:nvPr/>
        </p:nvCxnSpPr>
        <p:spPr>
          <a:xfrm flipV="1">
            <a:off x="5322395" y="2924262"/>
            <a:ext cx="1607344" cy="7562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1235A5-70AC-454F-97C8-7E04AFB13A1E}"/>
              </a:ext>
            </a:extLst>
          </p:cNvPr>
          <p:cNvCxnSpPr>
            <a:cxnSpLocks/>
          </p:cNvCxnSpPr>
          <p:nvPr/>
        </p:nvCxnSpPr>
        <p:spPr>
          <a:xfrm>
            <a:off x="5322395" y="3681246"/>
            <a:ext cx="1607344" cy="5911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8BF2FF-44D8-BF41-8A7F-DE3DB8F25DD7}"/>
              </a:ext>
            </a:extLst>
          </p:cNvPr>
          <p:cNvGrpSpPr/>
          <p:nvPr/>
        </p:nvGrpSpPr>
        <p:grpSpPr>
          <a:xfrm>
            <a:off x="6919655" y="2624519"/>
            <a:ext cx="1815969" cy="1264760"/>
            <a:chOff x="9724087" y="2697360"/>
            <a:chExt cx="2185988" cy="23717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8C458A-F92B-3343-8673-D2BC4FC3661C}"/>
                </a:ext>
              </a:extLst>
            </p:cNvPr>
            <p:cNvSpPr/>
            <p:nvPr/>
          </p:nvSpPr>
          <p:spPr>
            <a:xfrm>
              <a:off x="9724087" y="2697360"/>
              <a:ext cx="2185988" cy="23717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40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67359C-D376-174F-97BF-3C9F4905DC4E}"/>
                </a:ext>
              </a:extLst>
            </p:cNvPr>
            <p:cNvSpPr txBox="1"/>
            <p:nvPr/>
          </p:nvSpPr>
          <p:spPr>
            <a:xfrm>
              <a:off x="10098258" y="2718653"/>
              <a:ext cx="1455789" cy="562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Worker Node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B95E0F-D52A-7546-8393-E6E10B2EAD1C}"/>
                </a:ext>
              </a:extLst>
            </p:cNvPr>
            <p:cNvSpPr/>
            <p:nvPr/>
          </p:nvSpPr>
          <p:spPr>
            <a:xfrm>
              <a:off x="9841706" y="3266479"/>
              <a:ext cx="1950748" cy="15888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027434-18F4-384F-ABF3-DDD88254AA7C}"/>
                </a:ext>
              </a:extLst>
            </p:cNvPr>
            <p:cNvSpPr txBox="1"/>
            <p:nvPr/>
          </p:nvSpPr>
          <p:spPr>
            <a:xfrm>
              <a:off x="9932824" y="3394056"/>
              <a:ext cx="1010199" cy="562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Executor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4A7538-651E-3244-A757-CB159502FFAE}"/>
                </a:ext>
              </a:extLst>
            </p:cNvPr>
            <p:cNvSpPr/>
            <p:nvPr/>
          </p:nvSpPr>
          <p:spPr>
            <a:xfrm>
              <a:off x="10934700" y="3284576"/>
              <a:ext cx="829305" cy="47462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Cache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57AE35-DA8D-A342-A9C7-B8F02E04AE26}"/>
                </a:ext>
              </a:extLst>
            </p:cNvPr>
            <p:cNvSpPr/>
            <p:nvPr/>
          </p:nvSpPr>
          <p:spPr>
            <a:xfrm>
              <a:off x="10000182" y="4203023"/>
              <a:ext cx="829305" cy="4746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Task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9A6656-A2D7-4F46-BF0B-5EFD21947EEF}"/>
                </a:ext>
              </a:extLst>
            </p:cNvPr>
            <p:cNvSpPr/>
            <p:nvPr/>
          </p:nvSpPr>
          <p:spPr>
            <a:xfrm>
              <a:off x="10934700" y="4203022"/>
              <a:ext cx="829305" cy="4746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Task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D528F-C0E9-BD4F-BF8E-78B305D488A5}"/>
              </a:ext>
            </a:extLst>
          </p:cNvPr>
          <p:cNvGrpSpPr/>
          <p:nvPr/>
        </p:nvGrpSpPr>
        <p:grpSpPr>
          <a:xfrm>
            <a:off x="6908466" y="4098692"/>
            <a:ext cx="1815969" cy="1264760"/>
            <a:chOff x="9724087" y="2697360"/>
            <a:chExt cx="2185988" cy="23717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1782E7-21C1-A443-99EC-956640121115}"/>
                </a:ext>
              </a:extLst>
            </p:cNvPr>
            <p:cNvSpPr/>
            <p:nvPr/>
          </p:nvSpPr>
          <p:spPr>
            <a:xfrm>
              <a:off x="9724087" y="2697360"/>
              <a:ext cx="2185988" cy="23717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40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85DD67-1228-FD4A-9EDC-84CE40ECB928}"/>
                </a:ext>
              </a:extLst>
            </p:cNvPr>
            <p:cNvSpPr txBox="1"/>
            <p:nvPr/>
          </p:nvSpPr>
          <p:spPr>
            <a:xfrm>
              <a:off x="10101593" y="2721851"/>
              <a:ext cx="1455789" cy="562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Worker Node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386E90-12B5-8C4B-B4F9-10473F29A772}"/>
                </a:ext>
              </a:extLst>
            </p:cNvPr>
            <p:cNvSpPr/>
            <p:nvPr/>
          </p:nvSpPr>
          <p:spPr>
            <a:xfrm>
              <a:off x="9841706" y="3266479"/>
              <a:ext cx="1950748" cy="15888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13C956-8011-DB4B-8B35-8917C5AE256A}"/>
                </a:ext>
              </a:extLst>
            </p:cNvPr>
            <p:cNvSpPr txBox="1"/>
            <p:nvPr/>
          </p:nvSpPr>
          <p:spPr>
            <a:xfrm>
              <a:off x="9932824" y="3394056"/>
              <a:ext cx="1010199" cy="562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Executor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E258B3-19A5-F14F-9669-70A3EE6D1840}"/>
                </a:ext>
              </a:extLst>
            </p:cNvPr>
            <p:cNvSpPr/>
            <p:nvPr/>
          </p:nvSpPr>
          <p:spPr>
            <a:xfrm>
              <a:off x="10934700" y="3284576"/>
              <a:ext cx="829305" cy="47462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Cache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F0C1AD-D68B-AD41-B837-A318D4AD41E2}"/>
                </a:ext>
              </a:extLst>
            </p:cNvPr>
            <p:cNvSpPr/>
            <p:nvPr/>
          </p:nvSpPr>
          <p:spPr>
            <a:xfrm>
              <a:off x="10000182" y="4203023"/>
              <a:ext cx="829305" cy="4746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Task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88B67AC-2166-4246-A407-726AD9AECA78}"/>
                </a:ext>
              </a:extLst>
            </p:cNvPr>
            <p:cNvSpPr/>
            <p:nvPr/>
          </p:nvSpPr>
          <p:spPr>
            <a:xfrm>
              <a:off x="10934700" y="4203022"/>
              <a:ext cx="829305" cy="4746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Task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6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56E361-739D-00D0-4783-A4CD9B3B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b="1"/>
              <a:t>A Conceptual Diagram of Apache Spark's Data Processing Model</a:t>
            </a:r>
            <a:br>
              <a:rPr lang="en-HK"/>
            </a:br>
            <a:r>
              <a:rPr lang="en-US"/>
              <a:t> </a:t>
            </a:r>
          </a:p>
        </p:txBody>
      </p:sp>
      <p:pic>
        <p:nvPicPr>
          <p:cNvPr id="2050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D2C36204-5FA6-2F66-4568-6D6D152C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4" y="231114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CEC7DE-2558-4297-24AE-71A071E63E36}"/>
              </a:ext>
            </a:extLst>
          </p:cNvPr>
          <p:cNvSpPr txBox="1"/>
          <p:nvPr/>
        </p:nvSpPr>
        <p:spPr>
          <a:xfrm>
            <a:off x="2279550" y="2761474"/>
            <a:ext cx="12073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operation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D08249-6057-88C1-140E-617E4EF31CF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612285" y="2946140"/>
            <a:ext cx="667265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4D878D-5308-83C6-3A61-1E2D9AF9D8EE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3486932" y="2946140"/>
            <a:ext cx="717680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D0376B-B84D-0F06-DCE6-84812F2F1275}"/>
              </a:ext>
            </a:extLst>
          </p:cNvPr>
          <p:cNvSpPr txBox="1"/>
          <p:nvPr/>
        </p:nvSpPr>
        <p:spPr>
          <a:xfrm>
            <a:off x="6133188" y="2761474"/>
            <a:ext cx="12073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operation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0263DE-C763-AC99-81CF-876CD9B628E8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465923" y="2946140"/>
            <a:ext cx="667265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55ABDA-D8F4-AC2E-99FF-D525AD4AEC78}"/>
              </a:ext>
            </a:extLst>
          </p:cNvPr>
          <p:cNvGrpSpPr/>
          <p:nvPr/>
        </p:nvGrpSpPr>
        <p:grpSpPr>
          <a:xfrm>
            <a:off x="4204612" y="2070111"/>
            <a:ext cx="1644188" cy="1256768"/>
            <a:chOff x="4626744" y="3807731"/>
            <a:chExt cx="1644188" cy="12567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E5537B-8849-EA4C-1DFF-16FDC36E9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2052" name="Picture 4" descr="Ram Memory - Free technology icons">
              <a:extLst>
                <a:ext uri="{FF2B5EF4-FFF2-40B4-BE49-F238E27FC236}">
                  <a16:creationId xmlns:a16="http://schemas.microsoft.com/office/drawing/2014/main" id="{85D9C29A-9E5F-611C-B72E-C295B3B1F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70D937-CFC8-43DC-B0A5-6538588598B7}"/>
              </a:ext>
            </a:extLst>
          </p:cNvPr>
          <p:cNvGrpSpPr/>
          <p:nvPr/>
        </p:nvGrpSpPr>
        <p:grpSpPr>
          <a:xfrm>
            <a:off x="6079259" y="3437152"/>
            <a:ext cx="1644188" cy="1256768"/>
            <a:chOff x="6079259" y="3437152"/>
            <a:chExt cx="1644188" cy="125676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057730-EF8F-6461-4340-AA355A48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79259" y="3932442"/>
              <a:ext cx="1293595" cy="761478"/>
            </a:xfrm>
            <a:prstGeom prst="rect">
              <a:avLst/>
            </a:prstGeom>
          </p:spPr>
        </p:pic>
        <p:pic>
          <p:nvPicPr>
            <p:cNvPr id="33" name="Picture 4" descr="Ram Memory - Free technology icons">
              <a:extLst>
                <a:ext uri="{FF2B5EF4-FFF2-40B4-BE49-F238E27FC236}">
                  <a16:creationId xmlns:a16="http://schemas.microsoft.com/office/drawing/2014/main" id="{D11F7D36-24C0-DE2F-9645-26F6CABF8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6957692" y="3437152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4225AE-C555-1289-E0B4-55DEBDF3C3A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6726057" y="3130806"/>
            <a:ext cx="10822" cy="80163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076D0D-32F0-EAD4-AAF8-AE358B4B7E55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204612" y="4313181"/>
            <a:ext cx="1874647" cy="775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62C3094-150A-4ADA-4389-6C2A61D88DC6}"/>
              </a:ext>
            </a:extLst>
          </p:cNvPr>
          <p:cNvSpPr txBox="1"/>
          <p:nvPr/>
        </p:nvSpPr>
        <p:spPr>
          <a:xfrm>
            <a:off x="3715341" y="396949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4E953-0A33-769C-359B-29546E7EFE29}"/>
              </a:ext>
            </a:extLst>
          </p:cNvPr>
          <p:cNvSpPr txBox="1"/>
          <p:nvPr/>
        </p:nvSpPr>
        <p:spPr>
          <a:xfrm>
            <a:off x="2306599" y="4123386"/>
            <a:ext cx="12073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  <a:latin typeface="Raleway" pitchFamily="2" charset="77"/>
              </a:rPr>
              <a:t>operation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530A25-6D3E-D26C-BAE9-00D9C172DC4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910290" y="4492718"/>
            <a:ext cx="0" cy="682597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DC02BF-14ED-B734-C3EC-F157E6C67C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6846" y="5201910"/>
            <a:ext cx="738944" cy="791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FE7CA-0889-BC67-3103-40E4A9A841F3}"/>
              </a:ext>
            </a:extLst>
          </p:cNvPr>
          <p:cNvSpPr txBox="1"/>
          <p:nvPr/>
        </p:nvSpPr>
        <p:spPr>
          <a:xfrm>
            <a:off x="2534864" y="5894241"/>
            <a:ext cx="78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C40C67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403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41" grpId="0"/>
      <p:bldP spid="2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F20D73-6E9A-D93F-DFE2-1DB08319E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6459242" cy="4951549"/>
          </a:xfrm>
        </p:spPr>
        <p:txBody>
          <a:bodyPr>
            <a:normAutofit lnSpcReduction="10000"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 dirty="0"/>
              <a:t>A Resilient Distributed Dataset (RDD) is the basic </a:t>
            </a:r>
            <a:r>
              <a:rPr lang="en-US" dirty="0">
                <a:solidFill>
                  <a:srgbClr val="C40C67"/>
                </a:solidFill>
              </a:rPr>
              <a:t>abstraction</a:t>
            </a:r>
            <a:r>
              <a:rPr lang="en-US" dirty="0"/>
              <a:t> (i.e., object) in Spark. Represents an </a:t>
            </a:r>
            <a:r>
              <a:rPr lang="en-US" dirty="0">
                <a:solidFill>
                  <a:srgbClr val="C40C67"/>
                </a:solidFill>
              </a:rPr>
              <a:t>immutable</a:t>
            </a:r>
            <a:r>
              <a:rPr lang="en-US" dirty="0"/>
              <a:t>, </a:t>
            </a:r>
            <a:r>
              <a:rPr lang="en-US" dirty="0">
                <a:solidFill>
                  <a:srgbClr val="C40C67"/>
                </a:solidFill>
              </a:rPr>
              <a:t>partitioned</a:t>
            </a:r>
            <a:r>
              <a:rPr lang="en-US" dirty="0"/>
              <a:t> collection of elements that can be operated on in </a:t>
            </a:r>
            <a:r>
              <a:rPr lang="en-US" dirty="0">
                <a:solidFill>
                  <a:srgbClr val="C40C67"/>
                </a:solidFill>
              </a:rPr>
              <a:t>parallel</a:t>
            </a:r>
            <a:r>
              <a:rPr lang="en-US" dirty="0"/>
              <a:t>.</a:t>
            </a:r>
            <a:endParaRPr lang="en-HK" dirty="0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 dirty="0"/>
              <a:t>Lazy evaluation: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Operators are </a:t>
            </a:r>
            <a:r>
              <a:rPr lang="en-HK" dirty="0">
                <a:solidFill>
                  <a:srgbClr val="C40C67"/>
                </a:solidFill>
              </a:rPr>
              <a:t>not executed immediately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A operator tree is constructed in memory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Computation only done when results needed (to write file, make plot, etc.)</a:t>
            </a:r>
          </a:p>
          <a:p>
            <a:pPr marL="514346" lvl="1" indent="-342900">
              <a:lnSpc>
                <a:spcPct val="150000"/>
              </a:lnSpc>
            </a:pPr>
            <a:r>
              <a:rPr lang="en-HK" dirty="0"/>
              <a:t>Data lineage: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>
                <a:solidFill>
                  <a:srgbClr val="C40C67"/>
                </a:solidFill>
              </a:rPr>
              <a:t>Record series of operations </a:t>
            </a:r>
            <a:r>
              <a:rPr lang="en-HK" dirty="0"/>
              <a:t>on the data necessary to obtain results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 dirty="0"/>
              <a:t>Immutability: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 dirty="0"/>
              <a:t>You </a:t>
            </a:r>
            <a:r>
              <a:rPr lang="en-HK" dirty="0">
                <a:solidFill>
                  <a:srgbClr val="C40C67"/>
                </a:solidFill>
              </a:rPr>
              <a:t>can’t change an RDD</a:t>
            </a:r>
            <a:r>
              <a:rPr lang="en-HK" dirty="0"/>
              <a:t>, but you can define a new 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2010EB-F046-F946-7363-A7A06BF7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Resilient Distributed Datasets (RDD)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703531-528A-4F3E-D067-62090A950FC7}"/>
              </a:ext>
            </a:extLst>
          </p:cNvPr>
          <p:cNvGrpSpPr/>
          <p:nvPr/>
        </p:nvGrpSpPr>
        <p:grpSpPr>
          <a:xfrm>
            <a:off x="6826246" y="1941860"/>
            <a:ext cx="1644188" cy="1256768"/>
            <a:chOff x="4626744" y="3807731"/>
            <a:chExt cx="1644188" cy="12567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910934-BFC1-CDFC-EC61-EE703ADB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6" name="Picture 4" descr="Ram Memory - Free technology icons">
              <a:extLst>
                <a:ext uri="{FF2B5EF4-FFF2-40B4-BE49-F238E27FC236}">
                  <a16:creationId xmlns:a16="http://schemas.microsoft.com/office/drawing/2014/main" id="{BA872F5E-A9FA-220F-CD69-560D311BD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68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8102F-7DCA-5E39-5B04-037FA4904B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4763136" cy="5022801"/>
          </a:xfrm>
        </p:spPr>
        <p:txBody>
          <a:bodyPr>
            <a:normAutofit fontScale="47500" lnSpcReduction="20000"/>
          </a:bodyPr>
          <a:lstStyle/>
          <a:p>
            <a:pPr lvl="1" indent="0">
              <a:lnSpc>
                <a:spcPct val="170000"/>
              </a:lnSpc>
              <a:spcAft>
                <a:spcPts val="900"/>
              </a:spcAft>
              <a:buNone/>
            </a:pPr>
            <a:r>
              <a:rPr lang="en-HK" sz="3400" b="1" dirty="0">
                <a:solidFill>
                  <a:srgbClr val="C40C67"/>
                </a:solidFill>
              </a:rPr>
              <a:t>Granularity of Data Flow in Transformations</a:t>
            </a:r>
          </a:p>
          <a:p>
            <a:pPr marL="514346" lvl="1" indent="-342900">
              <a:lnSpc>
                <a:spcPct val="170000"/>
              </a:lnSpc>
              <a:spcAft>
                <a:spcPts val="900"/>
              </a:spcAft>
            </a:pPr>
            <a:r>
              <a:rPr lang="en-HK" sz="2900" dirty="0">
                <a:solidFill>
                  <a:srgbClr val="C40C67"/>
                </a:solidFill>
              </a:rPr>
              <a:t>Whole Dataset</a:t>
            </a:r>
            <a:r>
              <a:rPr lang="en-HK" sz="2900" dirty="0"/>
              <a:t>: The entire dataset can be processed through one transformation at a time. However, this </a:t>
            </a:r>
            <a:r>
              <a:rPr lang="en-HK" sz="3000" dirty="0"/>
              <a:t>approach may not fit into memory.</a:t>
            </a:r>
          </a:p>
          <a:p>
            <a:pPr marL="514346" lvl="1" indent="-342900">
              <a:lnSpc>
                <a:spcPct val="170000"/>
              </a:lnSpc>
              <a:spcAft>
                <a:spcPts val="900"/>
              </a:spcAft>
            </a:pPr>
            <a:r>
              <a:rPr lang="en-HK" sz="3000" dirty="0">
                <a:solidFill>
                  <a:srgbClr val="C40C67"/>
                </a:solidFill>
              </a:rPr>
              <a:t>Row</a:t>
            </a:r>
            <a:r>
              <a:rPr lang="en-HK" sz="3000" dirty="0"/>
              <a:t>: Each row can be processed independently in this pipeline. While this allows for flexibility, it is likely to be slower than processing in bulk.</a:t>
            </a:r>
          </a:p>
          <a:p>
            <a:pPr marL="514346" lvl="1" indent="-342900">
              <a:lnSpc>
                <a:spcPct val="170000"/>
              </a:lnSpc>
              <a:spcAft>
                <a:spcPts val="900"/>
              </a:spcAft>
            </a:pPr>
            <a:r>
              <a:rPr lang="en-HK" sz="3000" dirty="0">
                <a:solidFill>
                  <a:srgbClr val="C40C67"/>
                </a:solidFill>
              </a:rPr>
              <a:t>Partition</a:t>
            </a:r>
            <a:r>
              <a:rPr lang="en-HK" sz="3000" dirty="0"/>
              <a:t>: Users of Spark can define the number of partitions for a Resilient Distributed Dataset (RDD).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HK" sz="3000" dirty="0"/>
              <a:t>This breakdown should help clarify the options for data flow granularity during transformations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621C7-1B62-22DF-B9B7-E1740EA5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Partitions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B6B18-763D-321E-146B-BC692CFB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41" t="10005" r="3918" b="11756"/>
          <a:stretch>
            <a:fillRect/>
          </a:stretch>
        </p:blipFill>
        <p:spPr>
          <a:xfrm>
            <a:off x="5334372" y="2058637"/>
            <a:ext cx="3442624" cy="1931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1E1B29-D87E-0FBA-E37A-0F3ECB6057A4}"/>
              </a:ext>
            </a:extLst>
          </p:cNvPr>
          <p:cNvSpPr txBox="1"/>
          <p:nvPr/>
        </p:nvSpPr>
        <p:spPr>
          <a:xfrm>
            <a:off x="4896964" y="6116584"/>
            <a:ext cx="232307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200" err="1"/>
              <a:t>sc.parallelize</a:t>
            </a:r>
            <a:r>
              <a:rPr lang="en-US" sz="1200"/>
              <a:t>(data, 1)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039DB81-8B59-9827-4BAE-6FA5FB4C8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40669"/>
              </p:ext>
            </p:extLst>
          </p:nvPr>
        </p:nvGraphicFramePr>
        <p:xfrm>
          <a:off x="5430178" y="4477121"/>
          <a:ext cx="874816" cy="15243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2723702786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303861418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545455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084923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164832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264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08791E-9CF3-4092-4EAD-B7124736FB00}"/>
              </a:ext>
            </a:extLst>
          </p:cNvPr>
          <p:cNvSpPr txBox="1"/>
          <p:nvPr/>
        </p:nvSpPr>
        <p:spPr>
          <a:xfrm>
            <a:off x="6043736" y="4108697"/>
            <a:ext cx="232307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200" err="1"/>
              <a:t>sc.parallelize</a:t>
            </a:r>
            <a:r>
              <a:rPr lang="en-US" sz="1200"/>
              <a:t>(data, 2)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1E1D928-09A2-021E-49A4-C8DBC8786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17659"/>
              </p:ext>
            </p:extLst>
          </p:nvPr>
        </p:nvGraphicFramePr>
        <p:xfrm>
          <a:off x="6767864" y="4493916"/>
          <a:ext cx="874816" cy="15243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2723702786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303861418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545455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4923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164832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264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01DD7BA-B237-C86F-845D-9EC5E80279CC}"/>
              </a:ext>
            </a:extLst>
          </p:cNvPr>
          <p:cNvSpPr txBox="1"/>
          <p:nvPr/>
        </p:nvSpPr>
        <p:spPr>
          <a:xfrm>
            <a:off x="3887768" y="5551188"/>
            <a:ext cx="1376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single partition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D873E-BB21-AD9A-0510-EAE16BBE88F2}"/>
              </a:ext>
            </a:extLst>
          </p:cNvPr>
          <p:cNvSpPr txBox="1"/>
          <p:nvPr/>
        </p:nvSpPr>
        <p:spPr>
          <a:xfrm>
            <a:off x="7642680" y="4762364"/>
            <a:ext cx="1008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partition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FD1B96-19C1-BDF8-7A13-2327F17E8CF9}"/>
              </a:ext>
            </a:extLst>
          </p:cNvPr>
          <p:cNvSpPr txBox="1"/>
          <p:nvPr/>
        </p:nvSpPr>
        <p:spPr>
          <a:xfrm>
            <a:off x="7642679" y="5390306"/>
            <a:ext cx="1008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partition 2</a:t>
            </a:r>
          </a:p>
        </p:txBody>
      </p:sp>
    </p:spTree>
    <p:extLst>
      <p:ext uri="{BB962C8B-B14F-4D97-AF65-F5344CB8AC3E}">
        <p14:creationId xmlns:p14="http://schemas.microsoft.com/office/powerpoint/2010/main" val="16974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41D64-E075-F578-4C93-0B812AFB2E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681" y="4138919"/>
            <a:ext cx="8367942" cy="1921830"/>
          </a:xfrm>
        </p:spPr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parallelize()</a:t>
            </a:r>
            <a:r>
              <a:rPr lang="en-US"/>
              <a:t>: distribute a local python object to form an RDD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collect()</a:t>
            </a:r>
            <a:r>
              <a:rPr lang="en-US"/>
              <a:t>: to obtain values from RDD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30D3EF-EC0A-8123-9105-4148A14F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RDD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9ED1E-D843-F0CD-8362-7444B444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646" y="4875285"/>
            <a:ext cx="7518400" cy="17907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5D7594-6CDF-D35F-A6DA-48825BD8269A}"/>
              </a:ext>
            </a:extLst>
          </p:cNvPr>
          <p:cNvSpPr/>
          <p:nvPr/>
        </p:nvSpPr>
        <p:spPr>
          <a:xfrm>
            <a:off x="2857778" y="1600901"/>
            <a:ext cx="1607344" cy="4187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RDD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A3C56D-C745-AED2-0E14-31C190A3D2E3}"/>
              </a:ext>
            </a:extLst>
          </p:cNvPr>
          <p:cNvSpPr/>
          <p:nvPr/>
        </p:nvSpPr>
        <p:spPr>
          <a:xfrm>
            <a:off x="1250435" y="2491234"/>
            <a:ext cx="1607344" cy="4187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Transformation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C671B19-CF69-20F7-B4CB-E224C2A5EF3F}"/>
              </a:ext>
            </a:extLst>
          </p:cNvPr>
          <p:cNvSpPr/>
          <p:nvPr/>
        </p:nvSpPr>
        <p:spPr>
          <a:xfrm>
            <a:off x="4465122" y="2447379"/>
            <a:ext cx="1607344" cy="4187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Action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BEA510CE-739B-EB88-CDD1-767C28FAE019}"/>
              </a:ext>
            </a:extLst>
          </p:cNvPr>
          <p:cNvCxnSpPr>
            <a:stCxn id="5" idx="1"/>
            <a:endCxn id="6" idx="0"/>
          </p:cNvCxnSpPr>
          <p:nvPr/>
        </p:nvCxnSpPr>
        <p:spPr>
          <a:xfrm rot="10800000" flipV="1">
            <a:off x="2054106" y="1810254"/>
            <a:ext cx="803672" cy="680980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36FAB5D7-8D41-933B-7D88-A89116B2E1E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465122" y="1837246"/>
            <a:ext cx="803672" cy="610133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01950F-D83D-2063-D3EE-67F04A818584}"/>
              </a:ext>
            </a:extLst>
          </p:cNvPr>
          <p:cNvSpPr txBox="1"/>
          <p:nvPr/>
        </p:nvSpPr>
        <p:spPr>
          <a:xfrm>
            <a:off x="1014690" y="2967335"/>
            <a:ext cx="235029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These are </a:t>
            </a:r>
            <a:r>
              <a:rPr lang="en-US" sz="1350">
                <a:solidFill>
                  <a:srgbClr val="C00000"/>
                </a:solidFill>
              </a:rPr>
              <a:t>operations</a:t>
            </a:r>
            <a:r>
              <a:rPr lang="en-US" sz="1350"/>
              <a:t> (e.g., filter, join, union) that are performed on an RDD that yields a new RDD containing the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AD7FD-1FAF-C356-059C-786E632C0EB1}"/>
              </a:ext>
            </a:extLst>
          </p:cNvPr>
          <p:cNvSpPr txBox="1"/>
          <p:nvPr/>
        </p:nvSpPr>
        <p:spPr>
          <a:xfrm>
            <a:off x="4297944" y="2967335"/>
            <a:ext cx="2163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These are </a:t>
            </a:r>
            <a:r>
              <a:rPr lang="en-US" sz="1350">
                <a:solidFill>
                  <a:srgbClr val="C00000"/>
                </a:solidFill>
              </a:rPr>
              <a:t>operations</a:t>
            </a:r>
            <a:r>
              <a:rPr lang="en-US" sz="1350"/>
              <a:t> (e.g., count) that return a value after running a computation on an RDD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0B2FE2-FE30-C2BE-1372-C5A4CE33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6" y="2348322"/>
            <a:ext cx="680981" cy="680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D55271-3407-E09F-5387-3536191E4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691" y="2319562"/>
            <a:ext cx="680981" cy="68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958C06-E5A1-CB48-D243-C31878C3C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338" y="2366046"/>
            <a:ext cx="560784" cy="560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8137CC-68CA-BB14-0113-A266D984B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453" y="2276689"/>
            <a:ext cx="791598" cy="7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8CB57A9-82E2-DBAA-9EAD-5429D6A394D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Let's return </a:t>
            </a:r>
            <a:r>
              <a:rPr lang="en-HK" b="1">
                <a:solidFill>
                  <a:srgbClr val="C40C67"/>
                </a:solidFill>
              </a:rPr>
              <a:t>double the value </a:t>
            </a:r>
            <a:r>
              <a:rPr lang="en-HK"/>
              <a:t>and </a:t>
            </a:r>
            <a:r>
              <a:rPr lang="en-HK" b="1">
                <a:solidFill>
                  <a:srgbClr val="C40C67"/>
                </a:solidFill>
              </a:rPr>
              <a:t>filter the results </a:t>
            </a:r>
            <a:r>
              <a:rPr lang="en-HK"/>
              <a:t>where the key is 'A'.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A1524B-6C6D-6A78-7E49-738E38CF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>
            <a:normAutofit/>
          </a:bodyPr>
          <a:lstStyle/>
          <a:p>
            <a:r>
              <a:rPr lang="en-HK"/>
              <a:t>Transformations &amp; Actions Example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8E906-D17D-E188-5C0E-D4F2A5779EF4}"/>
              </a:ext>
            </a:extLst>
          </p:cNvPr>
          <p:cNvSpPr txBox="1"/>
          <p:nvPr/>
        </p:nvSpPr>
        <p:spPr>
          <a:xfrm>
            <a:off x="986198" y="2217082"/>
            <a:ext cx="586250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= (“A”, 1), (“B”, 2), (“A”, 3), (“B”, 5)]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1043F-722D-D9AB-FE36-FBD9BD48DDD7}"/>
              </a:ext>
            </a:extLst>
          </p:cNvPr>
          <p:cNvSpPr txBox="1"/>
          <p:nvPr/>
        </p:nvSpPr>
        <p:spPr>
          <a:xfrm>
            <a:off x="4431773" y="2835299"/>
            <a:ext cx="413446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600"/>
              <a:t>def </a:t>
            </a:r>
            <a:r>
              <a:rPr lang="en-US" sz="1600" err="1"/>
              <a:t>multipleTwoToTheValue</a:t>
            </a:r>
            <a:r>
              <a:rPr lang="en-US" sz="1600"/>
              <a:t>(item):</a:t>
            </a:r>
          </a:p>
          <a:p>
            <a:r>
              <a:rPr lang="en-US" sz="1600"/>
              <a:t>    key, value = item</a:t>
            </a:r>
          </a:p>
          <a:p>
            <a:r>
              <a:rPr lang="en-US" sz="1600"/>
              <a:t>    return(key, value * 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A268A-9825-3AE0-1CA3-5B37C7015E30}"/>
              </a:ext>
            </a:extLst>
          </p:cNvPr>
          <p:cNvSpPr txBox="1"/>
          <p:nvPr/>
        </p:nvSpPr>
        <p:spPr>
          <a:xfrm>
            <a:off x="4431773" y="3914157"/>
            <a:ext cx="27767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600"/>
              <a:t>def </a:t>
            </a:r>
            <a:r>
              <a:rPr lang="en-US" sz="1600" err="1"/>
              <a:t>filterA</a:t>
            </a:r>
            <a:r>
              <a:rPr lang="en-US" sz="1600"/>
              <a:t>(item):</a:t>
            </a:r>
          </a:p>
          <a:p>
            <a:r>
              <a:rPr lang="en-US" sz="1600"/>
              <a:t>    key, value = item</a:t>
            </a:r>
          </a:p>
          <a:p>
            <a:r>
              <a:rPr lang="en-US" sz="1600"/>
              <a:t>    return key == 'A'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605CE-ECA6-3738-2D38-D60A7858E3F7}"/>
              </a:ext>
            </a:extLst>
          </p:cNvPr>
          <p:cNvSpPr txBox="1"/>
          <p:nvPr/>
        </p:nvSpPr>
        <p:spPr>
          <a:xfrm>
            <a:off x="7980932" y="3429000"/>
            <a:ext cx="8739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B0073-91CD-8A21-4C1A-7EC7DAF0EB23}"/>
              </a:ext>
            </a:extLst>
          </p:cNvPr>
          <p:cNvSpPr txBox="1"/>
          <p:nvPr/>
        </p:nvSpPr>
        <p:spPr>
          <a:xfrm>
            <a:off x="7008867" y="4623683"/>
            <a:ext cx="13276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FA647-7F0A-EFA8-18F2-69A1BA13A2FE}"/>
              </a:ext>
            </a:extLst>
          </p:cNvPr>
          <p:cNvSpPr txBox="1"/>
          <p:nvPr/>
        </p:nvSpPr>
        <p:spPr>
          <a:xfrm>
            <a:off x="280505" y="2882427"/>
            <a:ext cx="4134465" cy="156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spark = </a:t>
            </a: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ss.sparkContext</a:t>
            </a:r>
            <a:endParaRPr lang="en-US" sz="13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rdd</a:t>
            </a: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spark.parallelize</a:t>
            </a: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>
              <a:lnSpc>
                <a:spcPct val="150000"/>
              </a:lnSpc>
            </a:pP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= 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rdd.map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multipleTwoToTheValue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doubleA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double.filter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filterA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doubleA.collect</a:t>
            </a: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4A4EB0-C83B-DDEA-B3E0-0C6713777119}"/>
              </a:ext>
            </a:extLst>
          </p:cNvPr>
          <p:cNvCxnSpPr>
            <a:cxnSpLocks/>
          </p:cNvCxnSpPr>
          <p:nvPr/>
        </p:nvCxnSpPr>
        <p:spPr>
          <a:xfrm flipV="1">
            <a:off x="3554443" y="3133589"/>
            <a:ext cx="992906" cy="48622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76FFEB-3DC6-1949-1681-895711DF554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554443" y="4002041"/>
            <a:ext cx="877330" cy="32761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8B4549-9B53-8961-DC6C-BDC1714684DB}"/>
              </a:ext>
            </a:extLst>
          </p:cNvPr>
          <p:cNvSpPr txBox="1"/>
          <p:nvPr/>
        </p:nvSpPr>
        <p:spPr>
          <a:xfrm>
            <a:off x="247061" y="442198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HK">
                <a:latin typeface="Courier New" panose="02070309020205020404" pitchFamily="49" charset="0"/>
                <a:cs typeface="Courier New" panose="02070309020205020404" pitchFamily="49" charset="0"/>
              </a:rPr>
              <a:t>[('A', 2), ('A', 6)]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740454-DF2E-8AA2-2356-8B266BAB6450}"/>
              </a:ext>
            </a:extLst>
          </p:cNvPr>
          <p:cNvSpPr txBox="1"/>
          <p:nvPr/>
        </p:nvSpPr>
        <p:spPr>
          <a:xfrm>
            <a:off x="518983" y="5226412"/>
            <a:ext cx="8215963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46" marR="0" lvl="1" indent="-342900" algn="l" defTabSz="685783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900"/>
              </a:spcAft>
              <a:buClr>
                <a:srgbClr val="C40C6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The computation is a sequence of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FOUR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 operations in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TWO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 types.</a:t>
            </a:r>
          </a:p>
          <a:p>
            <a:pPr marL="971541" marR="0" lvl="2" indent="-342900" algn="l" defTabSz="685783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900"/>
              </a:spcAft>
              <a:buClr>
                <a:srgbClr val="FF93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Transformation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 (parallelize, map and filter): Create a new RDD (lazy, no execution yet)</a:t>
            </a:r>
          </a:p>
          <a:p>
            <a:pPr marL="971541" marR="0" lvl="2" indent="-342900" algn="l" defTabSz="685783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900"/>
              </a:spcAft>
              <a:buClr>
                <a:srgbClr val="FF93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Action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 (collect): Perform all operations in the graph to get the actual result. </a:t>
            </a:r>
          </a:p>
        </p:txBody>
      </p:sp>
    </p:spTree>
    <p:extLst>
      <p:ext uri="{BB962C8B-B14F-4D97-AF65-F5344CB8AC3E}">
        <p14:creationId xmlns:p14="http://schemas.microsoft.com/office/powerpoint/2010/main" val="15950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  <p:bldP spid="14" grpId="0"/>
      <p:bldP spid="2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0D6B-8791-4A46-0B8F-5747D99C68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4053525"/>
            <a:ext cx="8367942" cy="2152741"/>
          </a:xfrm>
        </p:spPr>
        <p:txBody>
          <a:bodyPr/>
          <a:lstStyle/>
          <a:p>
            <a:pPr marL="514346" lvl="1" indent="-342900">
              <a:spcAft>
                <a:spcPts val="900"/>
              </a:spcAft>
            </a:pPr>
            <a:r>
              <a:rPr lang="en-US" dirty="0">
                <a:solidFill>
                  <a:srgbClr val="C40C67"/>
                </a:solidFill>
              </a:rPr>
              <a:t>Disadvantage</a:t>
            </a:r>
            <a:r>
              <a:rPr lang="en-US" dirty="0"/>
              <a:t>:</a:t>
            </a:r>
          </a:p>
          <a:p>
            <a:pPr marL="971541" lvl="2" indent="-342900"/>
            <a:r>
              <a:rPr lang="en-US" dirty="0">
                <a:solidFill>
                  <a:srgbClr val="C40C67"/>
                </a:solidFill>
              </a:rPr>
              <a:t>Sequential</a:t>
            </a:r>
            <a:r>
              <a:rPr lang="en-US" dirty="0"/>
              <a:t> process</a:t>
            </a:r>
          </a:p>
          <a:p>
            <a:pPr marL="971541" lvl="2" indent="-342900"/>
            <a:r>
              <a:rPr lang="en-US" dirty="0">
                <a:solidFill>
                  <a:srgbClr val="C40C67"/>
                </a:solidFill>
              </a:rPr>
              <a:t>Slow</a:t>
            </a:r>
          </a:p>
          <a:p>
            <a:pPr marL="971541" lvl="2" indent="-342900"/>
            <a:r>
              <a:rPr lang="en-US" dirty="0">
                <a:solidFill>
                  <a:srgbClr val="C40C67"/>
                </a:solidFill>
              </a:rPr>
              <a:t>Not fully utilize </a:t>
            </a:r>
            <a:r>
              <a:rPr lang="en-US" dirty="0"/>
              <a:t>the computation power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74F5D-873F-964D-9B82-6DD6A8A9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Recall: Traditional Data Processing</a:t>
            </a:r>
          </a:p>
        </p:txBody>
      </p:sp>
      <p:pic>
        <p:nvPicPr>
          <p:cNvPr id="7170" name="Picture 2" descr="Workstation Icon Style 8328757 Vector Art at Vecteezy">
            <a:extLst>
              <a:ext uri="{FF2B5EF4-FFF2-40B4-BE49-F238E27FC236}">
                <a16:creationId xmlns:a16="http://schemas.microsoft.com/office/drawing/2014/main" id="{89FDD185-25C2-3DE0-F744-0678CAC8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58" y="1821247"/>
            <a:ext cx="1627797" cy="16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06A8A24D-BF43-2499-EB0A-B5FB2D16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9" y="2023835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ocessing result Vector Icons free download in SVG, PNG Format">
            <a:extLst>
              <a:ext uri="{FF2B5EF4-FFF2-40B4-BE49-F238E27FC236}">
                <a16:creationId xmlns:a16="http://schemas.microsoft.com/office/drawing/2014/main" id="{08A3B189-11DA-0B8B-2ECC-D9CC322B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84" y="1735817"/>
            <a:ext cx="1846035" cy="18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60504B-0D7F-A955-F4D3-2758902F57EA}"/>
              </a:ext>
            </a:extLst>
          </p:cNvPr>
          <p:cNvSpPr txBox="1"/>
          <p:nvPr/>
        </p:nvSpPr>
        <p:spPr>
          <a:xfrm>
            <a:off x="1063649" y="32740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3F92C-41EC-DA6C-40D4-073F2C0B580E}"/>
              </a:ext>
            </a:extLst>
          </p:cNvPr>
          <p:cNvSpPr txBox="1"/>
          <p:nvPr/>
        </p:nvSpPr>
        <p:spPr>
          <a:xfrm>
            <a:off x="3519989" y="3295155"/>
            <a:ext cx="1394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Single Machine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F1E53-DB16-76F7-E742-D23C44A159C1}"/>
              </a:ext>
            </a:extLst>
          </p:cNvPr>
          <p:cNvSpPr txBox="1"/>
          <p:nvPr/>
        </p:nvSpPr>
        <p:spPr>
          <a:xfrm>
            <a:off x="7011443" y="3274074"/>
            <a:ext cx="74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Results</a:t>
            </a:r>
          </a:p>
        </p:txBody>
      </p:sp>
      <p:sp>
        <p:nvSpPr>
          <p:cNvPr id="16" name="Notched Right Arrow 15">
            <a:extLst>
              <a:ext uri="{FF2B5EF4-FFF2-40B4-BE49-F238E27FC236}">
                <a16:creationId xmlns:a16="http://schemas.microsoft.com/office/drawing/2014/main" id="{02A41DB9-4258-9BAF-AB67-F8EB233A3937}"/>
              </a:ext>
            </a:extLst>
          </p:cNvPr>
          <p:cNvSpPr/>
          <p:nvPr/>
        </p:nvSpPr>
        <p:spPr>
          <a:xfrm>
            <a:off x="2251497" y="2347749"/>
            <a:ext cx="876693" cy="622169"/>
          </a:xfrm>
          <a:prstGeom prst="notch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>
            <a:extLst>
              <a:ext uri="{FF2B5EF4-FFF2-40B4-BE49-F238E27FC236}">
                <a16:creationId xmlns:a16="http://schemas.microsoft.com/office/drawing/2014/main" id="{676AA6F1-63F6-8BD2-D741-C64A5BA54948}"/>
              </a:ext>
            </a:extLst>
          </p:cNvPr>
          <p:cNvSpPr/>
          <p:nvPr/>
        </p:nvSpPr>
        <p:spPr>
          <a:xfrm>
            <a:off x="5306723" y="2324060"/>
            <a:ext cx="876693" cy="622169"/>
          </a:xfrm>
          <a:prstGeom prst="notchedRightArrow">
            <a:avLst/>
          </a:prstGeom>
          <a:solidFill>
            <a:srgbClr val="C40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B6680B-D77B-3396-2DBF-35DF32E80A15}"/>
              </a:ext>
            </a:extLst>
          </p:cNvPr>
          <p:cNvSpPr txBox="1"/>
          <p:nvPr/>
        </p:nvSpPr>
        <p:spPr>
          <a:xfrm>
            <a:off x="5164003" y="4665458"/>
            <a:ext cx="3140816" cy="646331"/>
          </a:xfrm>
          <a:prstGeom prst="rect">
            <a:avLst/>
          </a:prstGeom>
          <a:solidFill>
            <a:srgbClr val="C40C67"/>
          </a:solidFill>
          <a:ln>
            <a:solidFill>
              <a:srgbClr val="C40C67"/>
            </a:solidFill>
          </a:ln>
        </p:spPr>
        <p:txBody>
          <a:bodyPr wrap="square">
            <a:spAutoFit/>
          </a:bodyPr>
          <a:lstStyle/>
          <a:p>
            <a:r>
              <a:rPr lang="en-HK">
                <a:solidFill>
                  <a:schemeClr val="bg1"/>
                </a:solidFill>
              </a:rPr>
              <a:t>How do we scale-up for </a:t>
            </a:r>
            <a:r>
              <a:rPr lang="en-HK" b="1" u="sng">
                <a:solidFill>
                  <a:schemeClr val="bg1"/>
                </a:solidFill>
              </a:rPr>
              <a:t>Large-Scale</a:t>
            </a:r>
            <a:r>
              <a:rPr lang="en-HK">
                <a:solidFill>
                  <a:schemeClr val="bg1"/>
                </a:solidFill>
              </a:rPr>
              <a:t> Data Analytics?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4" grpId="0"/>
      <p:bldP spid="15" grpId="0"/>
      <p:bldP spid="16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D31591-C12B-6036-2780-C2B3EEF2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/>
              <a:t>Transformations &amp; Actions Example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6F2D48-AC9B-A765-9707-E4B21F7D0215}"/>
              </a:ext>
            </a:extLst>
          </p:cNvPr>
          <p:cNvGrpSpPr/>
          <p:nvPr/>
        </p:nvGrpSpPr>
        <p:grpSpPr>
          <a:xfrm>
            <a:off x="2378728" y="1990886"/>
            <a:ext cx="1644188" cy="1256768"/>
            <a:chOff x="4626744" y="3807731"/>
            <a:chExt cx="1644188" cy="12567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2D7F58-53C9-583B-5662-A5AA3C1B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6" name="Picture 4" descr="Ram Memory - Free technology icons">
              <a:extLst>
                <a:ext uri="{FF2B5EF4-FFF2-40B4-BE49-F238E27FC236}">
                  <a16:creationId xmlns:a16="http://schemas.microsoft.com/office/drawing/2014/main" id="{296AC670-66AB-061F-F157-00760AADF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77141205-C055-6866-1F23-67DE0D39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0" y="2190828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DF90A3-FAF8-E799-13C3-EE81DF62F3E5}"/>
              </a:ext>
            </a:extLst>
          </p:cNvPr>
          <p:cNvCxnSpPr>
            <a:cxnSpLocks/>
          </p:cNvCxnSpPr>
          <p:nvPr/>
        </p:nvCxnSpPr>
        <p:spPr>
          <a:xfrm>
            <a:off x="1491851" y="2825828"/>
            <a:ext cx="802778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5DC75E-02BA-F990-D231-67ABF3FCE87F}"/>
              </a:ext>
            </a:extLst>
          </p:cNvPr>
          <p:cNvSpPr txBox="1"/>
          <p:nvPr/>
        </p:nvSpPr>
        <p:spPr>
          <a:xfrm>
            <a:off x="1223730" y="3264435"/>
            <a:ext cx="13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</a:rPr>
              <a:t>(parallelize)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5A4FA-6AD1-05C3-41A1-5993C914A3DF}"/>
              </a:ext>
            </a:extLst>
          </p:cNvPr>
          <p:cNvSpPr txBox="1"/>
          <p:nvPr/>
        </p:nvSpPr>
        <p:spPr>
          <a:xfrm>
            <a:off x="1675873" y="286691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4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37AB3E-4988-6093-B748-349C0072DD24}"/>
              </a:ext>
            </a:extLst>
          </p:cNvPr>
          <p:cNvGrpSpPr/>
          <p:nvPr/>
        </p:nvGrpSpPr>
        <p:grpSpPr>
          <a:xfrm>
            <a:off x="4907334" y="1990886"/>
            <a:ext cx="1644188" cy="1256768"/>
            <a:chOff x="4626744" y="3807731"/>
            <a:chExt cx="1644188" cy="12567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3116C6-52AD-72E7-B6D1-4C2464517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17" name="Picture 4" descr="Ram Memory - Free technology icons">
              <a:extLst>
                <a:ext uri="{FF2B5EF4-FFF2-40B4-BE49-F238E27FC236}">
                  <a16:creationId xmlns:a16="http://schemas.microsoft.com/office/drawing/2014/main" id="{45797366-6496-44B8-EED8-92F1C04E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ED8BBD-EA0D-CF4B-581F-626C14D49390}"/>
              </a:ext>
            </a:extLst>
          </p:cNvPr>
          <p:cNvCxnSpPr>
            <a:cxnSpLocks/>
          </p:cNvCxnSpPr>
          <p:nvPr/>
        </p:nvCxnSpPr>
        <p:spPr>
          <a:xfrm>
            <a:off x="4020457" y="2825828"/>
            <a:ext cx="802778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2A27149-299D-7BE8-1678-39B505E87122}"/>
              </a:ext>
            </a:extLst>
          </p:cNvPr>
          <p:cNvSpPr txBox="1"/>
          <p:nvPr/>
        </p:nvSpPr>
        <p:spPr>
          <a:xfrm>
            <a:off x="4034560" y="32529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</a:rPr>
              <a:t>(map)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048780-A38C-8B24-51CE-0DCA8EC8196D}"/>
              </a:ext>
            </a:extLst>
          </p:cNvPr>
          <p:cNvSpPr txBox="1"/>
          <p:nvPr/>
        </p:nvSpPr>
        <p:spPr>
          <a:xfrm>
            <a:off x="4204479" y="286691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4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7B2CCF-8827-C3F8-5E56-7A00C44EAB15}"/>
              </a:ext>
            </a:extLst>
          </p:cNvPr>
          <p:cNvGrpSpPr/>
          <p:nvPr/>
        </p:nvGrpSpPr>
        <p:grpSpPr>
          <a:xfrm>
            <a:off x="6980225" y="3005383"/>
            <a:ext cx="1644188" cy="1256768"/>
            <a:chOff x="4626744" y="3807731"/>
            <a:chExt cx="1644188" cy="12567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A7AF59-08B6-6CEE-1B95-6E1AF4C9D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23" name="Picture 4" descr="Ram Memory - Free technology icons">
              <a:extLst>
                <a:ext uri="{FF2B5EF4-FFF2-40B4-BE49-F238E27FC236}">
                  <a16:creationId xmlns:a16="http://schemas.microsoft.com/office/drawing/2014/main" id="{DA6CB144-B982-B95E-4ED3-D7193DCA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B72739-8C4E-D691-A96E-5AE0193F8ABC}"/>
              </a:ext>
            </a:extLst>
          </p:cNvPr>
          <p:cNvCxnSpPr>
            <a:cxnSpLocks/>
          </p:cNvCxnSpPr>
          <p:nvPr/>
        </p:nvCxnSpPr>
        <p:spPr>
          <a:xfrm>
            <a:off x="6277370" y="2997033"/>
            <a:ext cx="691718" cy="47831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9696DB-698A-B5E1-C44E-D42EC67943AE}"/>
              </a:ext>
            </a:extLst>
          </p:cNvPr>
          <p:cNvSpPr txBox="1"/>
          <p:nvPr/>
        </p:nvSpPr>
        <p:spPr>
          <a:xfrm>
            <a:off x="6583074" y="2895109"/>
            <a:ext cx="78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</a:rPr>
              <a:t>(filter)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347FD7-E604-FD3D-3E9F-E4C80E57AAA4}"/>
              </a:ext>
            </a:extLst>
          </p:cNvPr>
          <p:cNvSpPr txBox="1"/>
          <p:nvPr/>
        </p:nvSpPr>
        <p:spPr>
          <a:xfrm>
            <a:off x="6757706" y="2495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4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1ACC24-D05C-253D-E92B-C8E71F56B25F}"/>
              </a:ext>
            </a:extLst>
          </p:cNvPr>
          <p:cNvCxnSpPr>
            <a:cxnSpLocks/>
          </p:cNvCxnSpPr>
          <p:nvPr/>
        </p:nvCxnSpPr>
        <p:spPr>
          <a:xfrm flipH="1">
            <a:off x="6067167" y="4313966"/>
            <a:ext cx="779414" cy="553749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C7CE003-242E-7C99-9B99-AD6B0DE92028}"/>
              </a:ext>
            </a:extLst>
          </p:cNvPr>
          <p:cNvSpPr txBox="1"/>
          <p:nvPr/>
        </p:nvSpPr>
        <p:spPr>
          <a:xfrm>
            <a:off x="6277370" y="502388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(collect)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063B17-F1E3-6895-3BA8-43C3B516DBDD}"/>
              </a:ext>
            </a:extLst>
          </p:cNvPr>
          <p:cNvSpPr txBox="1"/>
          <p:nvPr/>
        </p:nvSpPr>
        <p:spPr>
          <a:xfrm>
            <a:off x="6452002" y="46237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2A2594-9C70-9288-993E-0FF39374DCB1}"/>
              </a:ext>
            </a:extLst>
          </p:cNvPr>
          <p:cNvSpPr txBox="1"/>
          <p:nvPr/>
        </p:nvSpPr>
        <p:spPr>
          <a:xfrm>
            <a:off x="3181128" y="472844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HK">
                <a:latin typeface="Courier New" panose="02070309020205020404" pitchFamily="49" charset="0"/>
                <a:cs typeface="Courier New" panose="02070309020205020404" pitchFamily="49" charset="0"/>
              </a:rPr>
              <a:t>[('A', 2), ('A', 6)]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524A4C-AD75-A165-D8D9-1DE90517F872}"/>
              </a:ext>
            </a:extLst>
          </p:cNvPr>
          <p:cNvSpPr txBox="1"/>
          <p:nvPr/>
        </p:nvSpPr>
        <p:spPr>
          <a:xfrm>
            <a:off x="424597" y="5524910"/>
            <a:ext cx="3997248" cy="523220"/>
          </a:xfrm>
          <a:prstGeom prst="rect">
            <a:avLst/>
          </a:prstGeom>
          <a:solidFill>
            <a:srgbClr val="C40C67"/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HK" sz="1400">
                <a:solidFill>
                  <a:schemeClr val="bg1"/>
                </a:solidFill>
                <a:latin typeface="+mn-lt"/>
              </a:rPr>
              <a:t>Question: Are there different paths you can establish from the initial node to the final node?</a:t>
            </a:r>
          </a:p>
        </p:txBody>
      </p:sp>
    </p:spTree>
    <p:extLst>
      <p:ext uri="{BB962C8B-B14F-4D97-AF65-F5344CB8AC3E}">
        <p14:creationId xmlns:p14="http://schemas.microsoft.com/office/powerpoint/2010/main" val="40578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5" grpId="0"/>
      <p:bldP spid="26" grpId="0"/>
      <p:bldP spid="30" grpId="0"/>
      <p:bldP spid="31" grpId="0"/>
      <p:bldP spid="33" grpId="0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217B2FE8-EF73-A724-6BEB-3BA83C5B23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/>
              <a:t>Transaction vs action</a:t>
            </a:r>
          </a:p>
          <a:p>
            <a:pPr lvl="2"/>
            <a:r>
              <a:rPr lang="en-US"/>
              <a:t>Transformation: intermediate results</a:t>
            </a:r>
          </a:p>
          <a:p>
            <a:pPr lvl="2"/>
            <a:r>
              <a:rPr lang="en-US"/>
              <a:t>Action: Final results</a:t>
            </a:r>
          </a:p>
          <a:p>
            <a:pPr lvl="2"/>
            <a:r>
              <a:rPr lang="en-HK">
                <a:solidFill>
                  <a:srgbClr val="C00000"/>
                </a:solidFill>
              </a:rPr>
              <a:t>Selecting a more effective sequence of transformations to achieve the same outcome, along with optimizing the computation through pipelining.</a:t>
            </a:r>
            <a:endParaRPr lang="en-US">
              <a:solidFill>
                <a:srgbClr val="C00000"/>
              </a:solidFill>
            </a:endParaRP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C050BC-509E-C90B-75EE-08880A41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367943" cy="761478"/>
          </a:xfrm>
        </p:spPr>
        <p:txBody>
          <a:bodyPr/>
          <a:lstStyle/>
          <a:p>
            <a:r>
              <a:rPr lang="en-US"/>
              <a:t>Better Approach?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9AA6C-AAB3-689C-2813-23250B1C6B52}"/>
              </a:ext>
            </a:extLst>
          </p:cNvPr>
          <p:cNvSpPr txBox="1"/>
          <p:nvPr/>
        </p:nvSpPr>
        <p:spPr>
          <a:xfrm>
            <a:off x="546311" y="3429000"/>
            <a:ext cx="4134465" cy="156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spark = </a:t>
            </a: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ss.sparkContext</a:t>
            </a:r>
            <a:endParaRPr lang="en-US" sz="13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rdd</a:t>
            </a: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spark.parallelize</a:t>
            </a: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>
              <a:lnSpc>
                <a:spcPct val="150000"/>
              </a:lnSpc>
            </a:pP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= 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rdd.map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multipleTwoToTheValue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doubleA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double.filter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filterA</a:t>
            </a:r>
            <a:r>
              <a:rPr lang="en-US" sz="13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300" err="1">
                <a:latin typeface="Courier New" panose="02070309020205020404" pitchFamily="49" charset="0"/>
                <a:cs typeface="Courier New" panose="02070309020205020404" pitchFamily="49" charset="0"/>
              </a:rPr>
              <a:t>doubleA.collect</a:t>
            </a:r>
            <a:r>
              <a:rPr lang="en-US" sz="13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0C30DB0A-2B48-592F-42A8-0DB82CE9061B}"/>
              </a:ext>
            </a:extLst>
          </p:cNvPr>
          <p:cNvSpPr/>
          <p:nvPr/>
        </p:nvSpPr>
        <p:spPr>
          <a:xfrm>
            <a:off x="238071" y="4212868"/>
            <a:ext cx="308240" cy="41143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B34AB774-5FB0-00D5-9D8F-CBDAE9BCE046}"/>
              </a:ext>
            </a:extLst>
          </p:cNvPr>
          <p:cNvSpPr/>
          <p:nvPr/>
        </p:nvSpPr>
        <p:spPr>
          <a:xfrm rot="10800000">
            <a:off x="4526656" y="4212868"/>
            <a:ext cx="308240" cy="41143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24C9D7-7EA8-D461-A8E5-9D9CE59C1C0E}"/>
              </a:ext>
            </a:extLst>
          </p:cNvPr>
          <p:cNvGrpSpPr/>
          <p:nvPr/>
        </p:nvGrpSpPr>
        <p:grpSpPr>
          <a:xfrm>
            <a:off x="2360329" y="4996737"/>
            <a:ext cx="1644188" cy="1256768"/>
            <a:chOff x="4626744" y="3807731"/>
            <a:chExt cx="1644188" cy="12567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562BFE-0D79-7B90-89BA-D1C5AEAC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13" name="Picture 4" descr="Ram Memory - Free technology icons">
              <a:extLst>
                <a:ext uri="{FF2B5EF4-FFF2-40B4-BE49-F238E27FC236}">
                  <a16:creationId xmlns:a16="http://schemas.microsoft.com/office/drawing/2014/main" id="{38A9C207-1356-5815-D610-DE464FEBE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8E0BC094-6E50-D2AD-1DE9-0CBBE746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1" y="5196679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9CCAD3-5A00-DACE-3D13-8CE87BC2B30A}"/>
              </a:ext>
            </a:extLst>
          </p:cNvPr>
          <p:cNvCxnSpPr>
            <a:cxnSpLocks/>
          </p:cNvCxnSpPr>
          <p:nvPr/>
        </p:nvCxnSpPr>
        <p:spPr>
          <a:xfrm>
            <a:off x="1473452" y="5831679"/>
            <a:ext cx="802778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725090-A486-7EF5-2A8F-A4702E80113D}"/>
              </a:ext>
            </a:extLst>
          </p:cNvPr>
          <p:cNvSpPr txBox="1"/>
          <p:nvPr/>
        </p:nvSpPr>
        <p:spPr>
          <a:xfrm>
            <a:off x="1205331" y="6270286"/>
            <a:ext cx="13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40C67"/>
                </a:solidFill>
              </a:rPr>
              <a:t>(parallelize)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5727FD-5978-D15F-1F2F-07A7308C6142}"/>
              </a:ext>
            </a:extLst>
          </p:cNvPr>
          <p:cNvSpPr txBox="1"/>
          <p:nvPr/>
        </p:nvSpPr>
        <p:spPr>
          <a:xfrm>
            <a:off x="1657474" y="587276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4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7FEB0F-2B48-4363-CCFE-3CFD9B0D2EBA}"/>
              </a:ext>
            </a:extLst>
          </p:cNvPr>
          <p:cNvGrpSpPr/>
          <p:nvPr/>
        </p:nvGrpSpPr>
        <p:grpSpPr>
          <a:xfrm>
            <a:off x="4888935" y="4996737"/>
            <a:ext cx="1644188" cy="1256768"/>
            <a:chOff x="4626744" y="3807731"/>
            <a:chExt cx="1644188" cy="12567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F2339C-DAA5-D2D6-C976-C50452A3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20" name="Picture 4" descr="Ram Memory - Free technology icons">
              <a:extLst>
                <a:ext uri="{FF2B5EF4-FFF2-40B4-BE49-F238E27FC236}">
                  <a16:creationId xmlns:a16="http://schemas.microsoft.com/office/drawing/2014/main" id="{3EDA7D21-1D52-5F52-6FD2-10ED5A375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440FB7-514B-ED2D-D0C5-402CF33CD0A4}"/>
              </a:ext>
            </a:extLst>
          </p:cNvPr>
          <p:cNvCxnSpPr>
            <a:cxnSpLocks/>
          </p:cNvCxnSpPr>
          <p:nvPr/>
        </p:nvCxnSpPr>
        <p:spPr>
          <a:xfrm>
            <a:off x="4002058" y="5831679"/>
            <a:ext cx="802778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56AE72C-6B86-D5AA-44AE-A444769C70AD}"/>
              </a:ext>
            </a:extLst>
          </p:cNvPr>
          <p:cNvSpPr txBox="1"/>
          <p:nvPr/>
        </p:nvSpPr>
        <p:spPr>
          <a:xfrm>
            <a:off x="4016161" y="6258811"/>
            <a:ext cx="78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(filter)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4D736-303B-90ED-50C2-ED6C7A68041C}"/>
              </a:ext>
            </a:extLst>
          </p:cNvPr>
          <p:cNvSpPr txBox="1"/>
          <p:nvPr/>
        </p:nvSpPr>
        <p:spPr>
          <a:xfrm>
            <a:off x="4186080" y="587276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C22FAF-E5F7-88BF-21FC-743F8C0D7A7E}"/>
              </a:ext>
            </a:extLst>
          </p:cNvPr>
          <p:cNvGrpSpPr/>
          <p:nvPr/>
        </p:nvGrpSpPr>
        <p:grpSpPr>
          <a:xfrm>
            <a:off x="7158848" y="4947130"/>
            <a:ext cx="1644188" cy="1256768"/>
            <a:chOff x="4626744" y="3807731"/>
            <a:chExt cx="1644188" cy="125676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8FB0057-27AB-FA48-1CF9-663D03D0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26" name="Picture 4" descr="Ram Memory - Free technology icons">
              <a:extLst>
                <a:ext uri="{FF2B5EF4-FFF2-40B4-BE49-F238E27FC236}">
                  <a16:creationId xmlns:a16="http://schemas.microsoft.com/office/drawing/2014/main" id="{2B0AF5FE-E751-5B54-8910-0A19FACA4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9D53C4-2187-AD22-F74D-48C9E867E8DF}"/>
              </a:ext>
            </a:extLst>
          </p:cNvPr>
          <p:cNvCxnSpPr>
            <a:cxnSpLocks/>
          </p:cNvCxnSpPr>
          <p:nvPr/>
        </p:nvCxnSpPr>
        <p:spPr>
          <a:xfrm>
            <a:off x="6258971" y="5872766"/>
            <a:ext cx="860776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B9946D-ABDC-876F-3CD6-CDEB6A638211}"/>
              </a:ext>
            </a:extLst>
          </p:cNvPr>
          <p:cNvSpPr txBox="1"/>
          <p:nvPr/>
        </p:nvSpPr>
        <p:spPr>
          <a:xfrm>
            <a:off x="6275036" y="628201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(map)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A620E1-FF37-F5DB-CEA0-F254377C6E2A}"/>
              </a:ext>
            </a:extLst>
          </p:cNvPr>
          <p:cNvSpPr txBox="1"/>
          <p:nvPr/>
        </p:nvSpPr>
        <p:spPr>
          <a:xfrm>
            <a:off x="6449668" y="588190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A5AA91-C278-C5EE-7936-E3D96F22AA8D}"/>
              </a:ext>
            </a:extLst>
          </p:cNvPr>
          <p:cNvCxnSpPr>
            <a:cxnSpLocks/>
          </p:cNvCxnSpPr>
          <p:nvPr/>
        </p:nvCxnSpPr>
        <p:spPr>
          <a:xfrm flipH="1" flipV="1">
            <a:off x="7426352" y="3884620"/>
            <a:ext cx="267187" cy="1494994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2C70932-1452-098C-AD30-89A55C415AC2}"/>
              </a:ext>
            </a:extLst>
          </p:cNvPr>
          <p:cNvSpPr txBox="1"/>
          <p:nvPr/>
        </p:nvSpPr>
        <p:spPr>
          <a:xfrm>
            <a:off x="7536567" y="4376126"/>
            <a:ext cx="98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(collect)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5D883B-782A-D62D-6107-298FE94D6129}"/>
              </a:ext>
            </a:extLst>
          </p:cNvPr>
          <p:cNvSpPr txBox="1"/>
          <p:nvPr/>
        </p:nvSpPr>
        <p:spPr>
          <a:xfrm>
            <a:off x="7711199" y="3976017"/>
            <a:ext cx="48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E47CE6-C3CD-BD4E-549C-2A11B045AEF0}"/>
              </a:ext>
            </a:extLst>
          </p:cNvPr>
          <p:cNvSpPr txBox="1"/>
          <p:nvPr/>
        </p:nvSpPr>
        <p:spPr>
          <a:xfrm>
            <a:off x="5884592" y="3515288"/>
            <a:ext cx="29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HK">
                <a:latin typeface="Courier New" panose="02070309020205020404" pitchFamily="49" charset="0"/>
                <a:cs typeface="Courier New" panose="02070309020205020404" pitchFamily="49" charset="0"/>
              </a:rPr>
              <a:t>[('A', 2), ('A', 6)]</a:t>
            </a:r>
          </a:p>
        </p:txBody>
      </p:sp>
    </p:spTree>
    <p:extLst>
      <p:ext uri="{BB962C8B-B14F-4D97-AF65-F5344CB8AC3E}">
        <p14:creationId xmlns:p14="http://schemas.microsoft.com/office/powerpoint/2010/main" val="23748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6" grpId="0"/>
      <p:bldP spid="17" grpId="0"/>
      <p:bldP spid="22" grpId="0"/>
      <p:bldP spid="23" grpId="0"/>
      <p:bldP spid="28" grpId="0"/>
      <p:bldP spid="29" grpId="0"/>
      <p:bldP spid="31" grpId="0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423F8-6B31-BD13-2A54-24BD51159E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 dirty="0"/>
              <a:t>Any transformation where a single output partition can be computed from a single input partition is a </a:t>
            </a:r>
            <a:r>
              <a:rPr lang="en-US" dirty="0">
                <a:solidFill>
                  <a:srgbClr val="C40C67"/>
                </a:solidFill>
              </a:rPr>
              <a:t>narrow transformation</a:t>
            </a:r>
            <a:r>
              <a:rPr lang="en-US" dirty="0"/>
              <a:t>.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 dirty="0"/>
              <a:t>Others are wide transformations.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US" dirty="0"/>
          </a:p>
          <a:p>
            <a:pPr lvl="1" indent="0">
              <a:lnSpc>
                <a:spcPct val="150000"/>
              </a:lnSpc>
              <a:spcAft>
                <a:spcPts val="900"/>
              </a:spcAft>
              <a:buNone/>
            </a:pPr>
            <a:endParaRPr lang="en-US" dirty="0"/>
          </a:p>
          <a:p>
            <a:pPr lvl="1" indent="0">
              <a:lnSpc>
                <a:spcPct val="150000"/>
              </a:lnSpc>
              <a:spcAft>
                <a:spcPts val="900"/>
              </a:spcAft>
              <a:buNone/>
            </a:pPr>
            <a:endParaRPr lang="en-US" dirty="0"/>
          </a:p>
          <a:p>
            <a:pPr lvl="1" indent="0">
              <a:lnSpc>
                <a:spcPct val="150000"/>
              </a:lnSpc>
              <a:spcAft>
                <a:spcPts val="900"/>
              </a:spcAft>
              <a:buNone/>
            </a:pPr>
            <a:endParaRPr lang="en-US" dirty="0"/>
          </a:p>
          <a:p>
            <a:pPr lvl="1" indent="0">
              <a:lnSpc>
                <a:spcPct val="150000"/>
              </a:lnSpc>
              <a:spcAft>
                <a:spcPts val="900"/>
              </a:spcAft>
              <a:buNone/>
            </a:pPr>
            <a:endParaRPr lang="en-US" dirty="0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 dirty="0">
                <a:solidFill>
                  <a:srgbClr val="C40C67"/>
                </a:solidFill>
              </a:rPr>
              <a:t>Wide transformations </a:t>
            </a:r>
            <a:r>
              <a:rPr lang="en-US" dirty="0"/>
              <a:t>often require network resources. Unless all input partitions are on the same machine, some will need to be transferred.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6B4024-11CD-E8AF-1A1A-9E62DEF1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Transformation: Narrow vs Wide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42FE31-8E74-94B5-AFBD-C1489EE9F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79877"/>
              </p:ext>
            </p:extLst>
          </p:nvPr>
        </p:nvGraphicFramePr>
        <p:xfrm>
          <a:off x="1063912" y="3184346"/>
          <a:ext cx="874816" cy="15243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2723702786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303861418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545455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4923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164832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2643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5ECD3C-8ADB-19DF-5E05-98C5C0C92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66807"/>
              </p:ext>
            </p:extLst>
          </p:nvPr>
        </p:nvGraphicFramePr>
        <p:xfrm>
          <a:off x="2777122" y="3565429"/>
          <a:ext cx="874816" cy="3810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3663258354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269419209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3604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75CBC2-488F-95F7-3B8B-4F95B9425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69351"/>
              </p:ext>
            </p:extLst>
          </p:nvPr>
        </p:nvGraphicFramePr>
        <p:xfrm>
          <a:off x="2777122" y="3946512"/>
          <a:ext cx="874816" cy="3810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3278392935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1669970600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72345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D5D0FD-951B-8EA9-45EB-3C74FFF8FD1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938728" y="3565429"/>
            <a:ext cx="838394" cy="19054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A2F6D4-EDAB-554D-835D-C448746DDBB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956939" y="4137053"/>
            <a:ext cx="820183" cy="190542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2A34526-CCA6-702E-10E9-6955DC79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77100"/>
              </p:ext>
            </p:extLst>
          </p:nvPr>
        </p:nvGraphicFramePr>
        <p:xfrm>
          <a:off x="4807924" y="3184346"/>
          <a:ext cx="874816" cy="15243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2723702786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303861418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545455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4923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164832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2643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C528459-D646-1E30-F154-6C8C2E4F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54103"/>
              </p:ext>
            </p:extLst>
          </p:nvPr>
        </p:nvGraphicFramePr>
        <p:xfrm>
          <a:off x="6749653" y="3184346"/>
          <a:ext cx="874816" cy="15243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408">
                  <a:extLst>
                    <a:ext uri="{9D8B030D-6E8A-4147-A177-3AD203B41FA5}">
                      <a16:colId xmlns:a16="http://schemas.microsoft.com/office/drawing/2014/main" val="2723702786"/>
                    </a:ext>
                  </a:extLst>
                </a:gridCol>
                <a:gridCol w="437408">
                  <a:extLst>
                    <a:ext uri="{9D8B030D-6E8A-4147-A177-3AD203B41FA5}">
                      <a16:colId xmlns:a16="http://schemas.microsoft.com/office/drawing/2014/main" val="303861418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545455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84923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164832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R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40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26437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A7C613-408F-3789-542E-C7E992A7B192}"/>
              </a:ext>
            </a:extLst>
          </p:cNvPr>
          <p:cNvCxnSpPr>
            <a:cxnSpLocks/>
          </p:cNvCxnSpPr>
          <p:nvPr/>
        </p:nvCxnSpPr>
        <p:spPr>
          <a:xfrm>
            <a:off x="5682740" y="3374888"/>
            <a:ext cx="1066913" cy="54112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238CEC-2E71-9C57-5275-50D2A522E30A}"/>
              </a:ext>
            </a:extLst>
          </p:cNvPr>
          <p:cNvCxnSpPr>
            <a:cxnSpLocks/>
          </p:cNvCxnSpPr>
          <p:nvPr/>
        </p:nvCxnSpPr>
        <p:spPr>
          <a:xfrm flipV="1">
            <a:off x="5704522" y="3755970"/>
            <a:ext cx="1045131" cy="38108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76654B-9C06-724A-BAAA-133211104F0A}"/>
              </a:ext>
            </a:extLst>
          </p:cNvPr>
          <p:cNvCxnSpPr>
            <a:cxnSpLocks/>
          </p:cNvCxnSpPr>
          <p:nvPr/>
        </p:nvCxnSpPr>
        <p:spPr>
          <a:xfrm>
            <a:off x="5715413" y="3755970"/>
            <a:ext cx="1056022" cy="38108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0AA028-F1E7-203B-1D82-5F97301E9859}"/>
              </a:ext>
            </a:extLst>
          </p:cNvPr>
          <p:cNvCxnSpPr>
            <a:cxnSpLocks/>
          </p:cNvCxnSpPr>
          <p:nvPr/>
        </p:nvCxnSpPr>
        <p:spPr>
          <a:xfrm>
            <a:off x="5693631" y="4464023"/>
            <a:ext cx="1056022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ACDE54-86CF-7BB0-44E5-EF593DE0C69A}"/>
              </a:ext>
            </a:extLst>
          </p:cNvPr>
          <p:cNvSpPr txBox="1"/>
          <p:nvPr/>
        </p:nvSpPr>
        <p:spPr>
          <a:xfrm>
            <a:off x="2752333" y="4524012"/>
            <a:ext cx="84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filtered</a:t>
            </a:r>
            <a:br>
              <a:rPr lang="en-US" sz="1400">
                <a:solidFill>
                  <a:srgbClr val="C40C67"/>
                </a:solidFill>
              </a:rPr>
            </a:br>
            <a:r>
              <a:rPr lang="en-US" sz="1400">
                <a:solidFill>
                  <a:srgbClr val="C40C67"/>
                </a:solidFill>
              </a:rPr>
              <a:t>(narrow)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33ACE3-1522-2360-1EEB-FC29E4B3FAB4}"/>
              </a:ext>
            </a:extLst>
          </p:cNvPr>
          <p:cNvSpPr txBox="1"/>
          <p:nvPr/>
        </p:nvSpPr>
        <p:spPr>
          <a:xfrm>
            <a:off x="5821257" y="4746564"/>
            <a:ext cx="685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solidFill>
                  <a:srgbClr val="C40C67"/>
                </a:solidFill>
              </a:rPr>
              <a:t>sortBy</a:t>
            </a:r>
            <a:br>
              <a:rPr lang="en-US" sz="1400">
                <a:solidFill>
                  <a:srgbClr val="C40C67"/>
                </a:solidFill>
              </a:rPr>
            </a:br>
            <a:r>
              <a:rPr lang="en-US" sz="1400">
                <a:solidFill>
                  <a:srgbClr val="C40C67"/>
                </a:solidFill>
              </a:rPr>
              <a:t>(wide)</a:t>
            </a:r>
          </a:p>
        </p:txBody>
      </p:sp>
    </p:spTree>
    <p:extLst>
      <p:ext uri="{BB962C8B-B14F-4D97-AF65-F5344CB8AC3E}">
        <p14:creationId xmlns:p14="http://schemas.microsoft.com/office/powerpoint/2010/main" val="22980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0E20FDB-DAA0-DB19-0EA4-912BE9D0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49" y="3814653"/>
            <a:ext cx="6750524" cy="23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16FC82-4FB7-718F-F9D2-7AE0FB2703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Spark code is transformed into </a:t>
            </a:r>
            <a:r>
              <a:rPr lang="en-US">
                <a:solidFill>
                  <a:srgbClr val="C40C67"/>
                </a:solidFill>
              </a:rPr>
              <a:t>jobs</a:t>
            </a:r>
            <a:r>
              <a:rPr lang="en-US"/>
              <a:t>, which are </a:t>
            </a:r>
            <a:r>
              <a:rPr lang="en-US">
                <a:solidFill>
                  <a:srgbClr val="C40C67"/>
                </a:solidFill>
              </a:rPr>
              <a:t>made up of stages</a:t>
            </a:r>
            <a:r>
              <a:rPr lang="en-US"/>
              <a:t>, each of which </a:t>
            </a:r>
            <a:r>
              <a:rPr lang="en-US">
                <a:solidFill>
                  <a:srgbClr val="C40C67"/>
                </a:solidFill>
              </a:rPr>
              <a:t>contains tasks</a:t>
            </a:r>
            <a:r>
              <a:rPr lang="en-US"/>
              <a:t>.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A task operates on a single CPU core and processes a single partition, which is fully loaded into memory.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5DF59F-5562-D1EC-82D0-BF60BCA1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Job, Stage and Task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43731-79DA-9878-6B18-520D9BD4A175}"/>
              </a:ext>
            </a:extLst>
          </p:cNvPr>
          <p:cNvSpPr txBox="1"/>
          <p:nvPr/>
        </p:nvSpPr>
        <p:spPr>
          <a:xfrm>
            <a:off x="4979035" y="6221527"/>
            <a:ext cx="3482038" cy="461665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A single unit of work or execution that will be sent to a Spark executor.</a:t>
            </a:r>
            <a:endParaRPr lang="en-US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14AF1-1C66-D546-216A-35B7D2DCC5A4}"/>
              </a:ext>
            </a:extLst>
          </p:cNvPr>
          <p:cNvSpPr txBox="1"/>
          <p:nvPr/>
        </p:nvSpPr>
        <p:spPr>
          <a:xfrm>
            <a:off x="1496996" y="6223415"/>
            <a:ext cx="3482039" cy="461665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 If your dataset has 2 Partitions, an operation such as a filter() will trigger 2 Tasks, one for each Partition.</a:t>
            </a:r>
            <a:endParaRPr lang="en-US" sz="11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D3F346-FCAA-A52B-E9D7-34889213D073}"/>
              </a:ext>
            </a:extLst>
          </p:cNvPr>
          <p:cNvCxnSpPr>
            <a:cxnSpLocks/>
          </p:cNvCxnSpPr>
          <p:nvPr/>
        </p:nvCxnSpPr>
        <p:spPr>
          <a:xfrm flipV="1">
            <a:off x="6614561" y="5973247"/>
            <a:ext cx="118647" cy="258733"/>
          </a:xfrm>
          <a:prstGeom prst="straightConnector1">
            <a:avLst/>
          </a:prstGeom>
          <a:ln w="28575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810586-344F-E931-D9FE-4FAC53FCC4D7}"/>
              </a:ext>
            </a:extLst>
          </p:cNvPr>
          <p:cNvSpPr txBox="1"/>
          <p:nvPr/>
        </p:nvSpPr>
        <p:spPr>
          <a:xfrm>
            <a:off x="3509602" y="5365675"/>
            <a:ext cx="2223018" cy="736938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Each action operation will create one Spark job.</a:t>
            </a:r>
          </a:p>
          <a:p>
            <a:r>
              <a:rPr lang="en-US" sz="1100" b="1"/>
              <a:t>sequence of transformations on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9CD39-7C47-F1EA-A7FF-16122033BF4B}"/>
              </a:ext>
            </a:extLst>
          </p:cNvPr>
          <p:cNvSpPr txBox="1"/>
          <p:nvPr/>
        </p:nvSpPr>
        <p:spPr>
          <a:xfrm>
            <a:off x="3643336" y="3128764"/>
            <a:ext cx="2366769" cy="599235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An operation involves data shuffling will lead to the creation of a new stage. </a:t>
            </a:r>
            <a:endParaRPr lang="en-US" sz="11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040DDC-0FAB-82C4-D43F-4990851B206C}"/>
              </a:ext>
            </a:extLst>
          </p:cNvPr>
          <p:cNvCxnSpPr>
            <a:cxnSpLocks/>
          </p:cNvCxnSpPr>
          <p:nvPr/>
        </p:nvCxnSpPr>
        <p:spPr>
          <a:xfrm>
            <a:off x="7044815" y="3739874"/>
            <a:ext cx="100703" cy="206638"/>
          </a:xfrm>
          <a:prstGeom prst="straightConnector1">
            <a:avLst/>
          </a:prstGeom>
          <a:ln w="28575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205737-8ADB-4F81-701B-2DBD630CBF6A}"/>
              </a:ext>
            </a:extLst>
          </p:cNvPr>
          <p:cNvSpPr txBox="1"/>
          <p:nvPr/>
        </p:nvSpPr>
        <p:spPr>
          <a:xfrm>
            <a:off x="6010105" y="3130652"/>
            <a:ext cx="2450968" cy="597347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Each job gets divided into smaller sets of tasks called stages that depend on each other.</a:t>
            </a:r>
            <a:endParaRPr lang="en-US" sz="11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967DE-6867-BC09-B6CD-990AC6214C88}"/>
              </a:ext>
            </a:extLst>
          </p:cNvPr>
          <p:cNvSpPr txBox="1"/>
          <p:nvPr/>
        </p:nvSpPr>
        <p:spPr>
          <a:xfrm>
            <a:off x="3651566" y="2878085"/>
            <a:ext cx="4809507" cy="261610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/>
              <a:t>a sequence of transformations that can be executed in a single pass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4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A3FF0-CFCA-A37A-86D6-0D25E6C7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Jobs Creation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6A2E0-0E6E-B4C6-9176-ADDE5835B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85" y="2991323"/>
            <a:ext cx="772160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18BBCA-38A7-F4B1-0263-2AC4FCDFB3B8}"/>
              </a:ext>
            </a:extLst>
          </p:cNvPr>
          <p:cNvSpPr txBox="1"/>
          <p:nvPr/>
        </p:nvSpPr>
        <p:spPr>
          <a:xfrm>
            <a:off x="568885" y="1681171"/>
            <a:ext cx="585609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200"/>
              <a:t>from </a:t>
            </a:r>
            <a:r>
              <a:rPr lang="en-US" sz="1200" err="1"/>
              <a:t>pyspark.sql</a:t>
            </a:r>
            <a:r>
              <a:rPr lang="en-US" sz="1200"/>
              <a:t> import </a:t>
            </a:r>
            <a:r>
              <a:rPr lang="en-US" sz="1200" err="1"/>
              <a:t>SparkSession</a:t>
            </a:r>
            <a:endParaRPr lang="en-US" sz="1200"/>
          </a:p>
          <a:p>
            <a:endParaRPr lang="en-US" sz="1200"/>
          </a:p>
          <a:p>
            <a:r>
              <a:rPr lang="en-US" sz="1200"/>
              <a:t>spark = </a:t>
            </a:r>
            <a:r>
              <a:rPr lang="en-US" sz="1200" err="1"/>
              <a:t>SparkSession.builder.appName</a:t>
            </a:r>
            <a:r>
              <a:rPr lang="en-US" sz="1200"/>
              <a:t>("example").</a:t>
            </a:r>
            <a:r>
              <a:rPr lang="en-US" sz="1200" err="1"/>
              <a:t>getOrCreate</a:t>
            </a:r>
            <a:r>
              <a:rPr lang="en-US" sz="1200"/>
              <a:t>()</a:t>
            </a:r>
          </a:p>
          <a:p>
            <a:r>
              <a:rPr lang="en-US" sz="1200" err="1"/>
              <a:t>df</a:t>
            </a:r>
            <a:r>
              <a:rPr lang="en-US" sz="1200"/>
              <a:t> = </a:t>
            </a:r>
            <a:r>
              <a:rPr lang="en-US" sz="1200" err="1"/>
              <a:t>spark.read.option</a:t>
            </a:r>
            <a:r>
              <a:rPr lang="en-US" sz="1200"/>
              <a:t>("header", True).csv('</a:t>
            </a:r>
            <a:r>
              <a:rPr lang="en-US" sz="1200" err="1"/>
              <a:t>ratings.csv</a:t>
            </a:r>
            <a:r>
              <a:rPr lang="en-US" sz="1200"/>
              <a:t>')</a:t>
            </a:r>
          </a:p>
          <a:p>
            <a:r>
              <a:rPr lang="en-US" sz="1200" err="1"/>
              <a:t>df_filtered</a:t>
            </a:r>
            <a:r>
              <a:rPr lang="en-US" sz="1200"/>
              <a:t> = </a:t>
            </a:r>
            <a:r>
              <a:rPr lang="en-US" sz="1200" err="1"/>
              <a:t>df.filter</a:t>
            </a:r>
            <a:r>
              <a:rPr lang="en-US" sz="1200"/>
              <a:t>(</a:t>
            </a:r>
            <a:r>
              <a:rPr lang="en-US" sz="1200" err="1"/>
              <a:t>df</a:t>
            </a:r>
            <a:r>
              <a:rPr lang="en-US" sz="1200"/>
              <a:t>['rating'] &gt; 3)</a:t>
            </a:r>
          </a:p>
          <a:p>
            <a:r>
              <a:rPr lang="en-US" sz="1200" err="1"/>
              <a:t>df_result</a:t>
            </a:r>
            <a:r>
              <a:rPr lang="en-US" sz="1200"/>
              <a:t> = </a:t>
            </a:r>
            <a:r>
              <a:rPr lang="en-US" sz="1200" err="1"/>
              <a:t>df_filtered.groupBy</a:t>
            </a:r>
            <a:r>
              <a:rPr lang="en-US" sz="1200"/>
              <a:t>("</a:t>
            </a:r>
            <a:r>
              <a:rPr lang="en-US" sz="1200" err="1"/>
              <a:t>movieID</a:t>
            </a:r>
            <a:r>
              <a:rPr lang="en-US" sz="1200"/>
              <a:t>").count()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1F524-4574-64E7-6C2E-A31BD95B37FD}"/>
              </a:ext>
            </a:extLst>
          </p:cNvPr>
          <p:cNvSpPr txBox="1"/>
          <p:nvPr/>
        </p:nvSpPr>
        <p:spPr>
          <a:xfrm>
            <a:off x="3767446" y="4711637"/>
            <a:ext cx="4807669" cy="1491201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en-HK"/>
              <a:t>Reading the CSV is a separate I/O operation (Job 1).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en-HK"/>
              <a:t>Filtering is a narrow transformation that may be executed as a distinct job due to optimization (Job 2).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q"/>
            </a:pPr>
            <a:r>
              <a:rPr lang="en-HK"/>
              <a:t>Grouping and counting involve shuffling, which creates a new stage and job, followed by collecting results for show (Job 3).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B491B-3D22-9650-3F44-6D09A98AA0BD}"/>
              </a:ext>
            </a:extLst>
          </p:cNvPr>
          <p:cNvSpPr txBox="1"/>
          <p:nvPr/>
        </p:nvSpPr>
        <p:spPr>
          <a:xfrm>
            <a:off x="367681" y="5489857"/>
            <a:ext cx="323054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HK" sz="1200" b="0" i="0">
                <a:solidFill>
                  <a:srgbClr val="242424"/>
                </a:solidFill>
                <a:effectLst/>
                <a:latin typeface="source-serif-pro"/>
              </a:rPr>
              <a:t>To visualize the job, stages, and tasks, you can use the Spark web UI at </a:t>
            </a:r>
            <a:r>
              <a:rPr lang="en-HK" sz="1200" b="0" i="0">
                <a:solidFill>
                  <a:srgbClr val="242424"/>
                </a:solidFill>
                <a:effectLst/>
                <a:latin typeface="source-code-pro"/>
              </a:rPr>
              <a:t>http://localhost:4040</a:t>
            </a:r>
            <a:r>
              <a:rPr lang="en-HK" sz="1200" b="0" i="0">
                <a:solidFill>
                  <a:srgbClr val="242424"/>
                </a:solidFill>
                <a:effectLst/>
                <a:latin typeface="source-serif-pro"/>
              </a:rPr>
              <a:t> 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75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837EA-4FD8-7C23-6D89-C54B5F37C7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2909454"/>
            <a:ext cx="8367942" cy="3776353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Data Lineage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High-level trace of transformation, stored as part of the logical plan.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csv (read </a:t>
            </a:r>
            <a:r>
              <a:rPr lang="en-HK" err="1"/>
              <a:t>ratings.csv</a:t>
            </a:r>
            <a:r>
              <a:rPr lang="en-HK"/>
              <a:t>) </a:t>
            </a:r>
            <a:r>
              <a:rPr lang="en-HK">
                <a:sym typeface="Wingdings" pitchFamily="2" charset="2"/>
              </a:rPr>
              <a:t> Filter (rating &gt; 3)  Aggregate (group by and count)</a:t>
            </a:r>
          </a:p>
          <a:p>
            <a:pPr marL="971541" lvl="2" indent="-342900">
              <a:lnSpc>
                <a:spcPct val="150000"/>
              </a:lnSpc>
            </a:pPr>
            <a:endParaRPr lang="en-HK">
              <a:sym typeface="Wingdings" pitchFamily="2" charset="2"/>
            </a:endParaRPr>
          </a:p>
          <a:p>
            <a:pPr lvl="2" indent="0">
              <a:lnSpc>
                <a:spcPct val="150000"/>
              </a:lnSpc>
              <a:buNone/>
            </a:pPr>
            <a:br>
              <a:rPr lang="en-HK">
                <a:sym typeface="Wingdings" pitchFamily="2" charset="2"/>
              </a:rPr>
            </a:br>
            <a:endParaRPr lang="en-HK">
              <a:sym typeface="Wingdings" pitchFamily="2" charset="2"/>
            </a:endParaRPr>
          </a:p>
          <a:p>
            <a:pPr marL="971541" lvl="2" indent="-342900">
              <a:lnSpc>
                <a:spcPct val="150000"/>
              </a:lnSpc>
            </a:pPr>
            <a:r>
              <a:rPr lang="en-HK"/>
              <a:t>If a partition is lost, Spark uses this lineage to recompute the data by reapplying these transformations.</a:t>
            </a:r>
          </a:p>
          <a:p>
            <a:pPr marL="971541" lvl="2" indent="-342900">
              <a:lnSpc>
                <a:spcPct val="150000"/>
              </a:lnSpc>
            </a:pPr>
            <a:endParaRPr lang="en-HK"/>
          </a:p>
          <a:p>
            <a:pPr lvl="2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DB808-35B2-6C1E-7A3E-2388DECE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/>
              <a:t>Data Lineage Example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80951-019F-92DF-880A-C5A52676B966}"/>
              </a:ext>
            </a:extLst>
          </p:cNvPr>
          <p:cNvSpPr txBox="1"/>
          <p:nvPr/>
        </p:nvSpPr>
        <p:spPr>
          <a:xfrm>
            <a:off x="568885" y="1681171"/>
            <a:ext cx="585609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200"/>
              <a:t>from </a:t>
            </a:r>
            <a:r>
              <a:rPr lang="en-US" sz="1200" err="1"/>
              <a:t>pyspark.sql</a:t>
            </a:r>
            <a:r>
              <a:rPr lang="en-US" sz="1200"/>
              <a:t> import </a:t>
            </a:r>
            <a:r>
              <a:rPr lang="en-US" sz="1200" err="1"/>
              <a:t>SparkSession</a:t>
            </a:r>
            <a:endParaRPr lang="en-US" sz="1200"/>
          </a:p>
          <a:p>
            <a:endParaRPr lang="en-US" sz="1200"/>
          </a:p>
          <a:p>
            <a:r>
              <a:rPr lang="en-US" sz="1200"/>
              <a:t>spark = </a:t>
            </a:r>
            <a:r>
              <a:rPr lang="en-US" sz="1200" err="1"/>
              <a:t>SparkSession.builder.appName</a:t>
            </a:r>
            <a:r>
              <a:rPr lang="en-US" sz="1200"/>
              <a:t>("example").</a:t>
            </a:r>
            <a:r>
              <a:rPr lang="en-US" sz="1200" err="1"/>
              <a:t>getOrCreate</a:t>
            </a:r>
            <a:r>
              <a:rPr lang="en-US" sz="1200"/>
              <a:t>()</a:t>
            </a:r>
          </a:p>
          <a:p>
            <a:r>
              <a:rPr lang="en-US" sz="1200" err="1"/>
              <a:t>df</a:t>
            </a:r>
            <a:r>
              <a:rPr lang="en-US" sz="1200"/>
              <a:t> = </a:t>
            </a:r>
            <a:r>
              <a:rPr lang="en-US" sz="1200" err="1"/>
              <a:t>spark.read.option</a:t>
            </a:r>
            <a:r>
              <a:rPr lang="en-US" sz="1200"/>
              <a:t>("header", True).csv('</a:t>
            </a:r>
            <a:r>
              <a:rPr lang="en-US" sz="1200" err="1"/>
              <a:t>ratings.csv</a:t>
            </a:r>
            <a:r>
              <a:rPr lang="en-US" sz="1200"/>
              <a:t>')</a:t>
            </a:r>
          </a:p>
          <a:p>
            <a:r>
              <a:rPr lang="en-US" sz="1200" err="1"/>
              <a:t>df_filtered</a:t>
            </a:r>
            <a:r>
              <a:rPr lang="en-US" sz="1200"/>
              <a:t> = </a:t>
            </a:r>
            <a:r>
              <a:rPr lang="en-US" sz="1200" err="1"/>
              <a:t>df.filter</a:t>
            </a:r>
            <a:r>
              <a:rPr lang="en-US" sz="1200"/>
              <a:t>(</a:t>
            </a:r>
            <a:r>
              <a:rPr lang="en-US" sz="1200" err="1"/>
              <a:t>df</a:t>
            </a:r>
            <a:r>
              <a:rPr lang="en-US" sz="1200"/>
              <a:t>['rating'] &gt; 3)</a:t>
            </a:r>
          </a:p>
          <a:p>
            <a:r>
              <a:rPr lang="en-US" sz="1200" err="1"/>
              <a:t>df_result</a:t>
            </a:r>
            <a:r>
              <a:rPr lang="en-US" sz="1200"/>
              <a:t> = </a:t>
            </a:r>
            <a:r>
              <a:rPr lang="en-US" sz="1200" err="1"/>
              <a:t>df_filtered.groupBy</a:t>
            </a:r>
            <a:r>
              <a:rPr lang="en-US" sz="1200"/>
              <a:t>("</a:t>
            </a:r>
            <a:r>
              <a:rPr lang="en-US" sz="1200" err="1"/>
              <a:t>movieID</a:t>
            </a:r>
            <a:r>
              <a:rPr lang="en-US" sz="1200"/>
              <a:t>").count()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785D6-C7C0-0B40-6F2B-FCD008CF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291"/>
          <a:stretch>
            <a:fillRect/>
          </a:stretch>
        </p:blipFill>
        <p:spPr>
          <a:xfrm>
            <a:off x="1351405" y="4329427"/>
            <a:ext cx="5938960" cy="9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7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3B3B26-4A33-4599-B6C3-30F46060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DAG Visualization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7C115-CA9C-9303-D2AB-10CBA5D2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59" y="2388778"/>
            <a:ext cx="4362481" cy="3354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DB3F3-A11D-B160-D960-DD7C2B19F42A}"/>
              </a:ext>
            </a:extLst>
          </p:cNvPr>
          <p:cNvSpPr txBox="1"/>
          <p:nvPr/>
        </p:nvSpPr>
        <p:spPr>
          <a:xfrm>
            <a:off x="218521" y="2388778"/>
            <a:ext cx="2144855" cy="806866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Reads data from a CSV file. It’s the initial step, scanning the input data into an RDD or DataFrame.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AC8252-C869-A08A-3E5D-43F39B8A518B}"/>
              </a:ext>
            </a:extLst>
          </p:cNvPr>
          <p:cNvSpPr txBox="1"/>
          <p:nvPr/>
        </p:nvSpPr>
        <p:spPr>
          <a:xfrm>
            <a:off x="6694903" y="2778445"/>
            <a:ext cx="2040721" cy="509211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>
                <a:solidFill>
                  <a:srgbClr val="C40C67"/>
                </a:solidFill>
              </a:rPr>
              <a:t>Read data shuffled from the previous stage</a:t>
            </a:r>
            <a:endParaRPr lang="en-HK" sz="1100">
              <a:solidFill>
                <a:srgbClr val="C40C67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F32FE-AFAE-AC56-46CB-56B36BAF90C3}"/>
              </a:ext>
            </a:extLst>
          </p:cNvPr>
          <p:cNvSpPr txBox="1"/>
          <p:nvPr/>
        </p:nvSpPr>
        <p:spPr>
          <a:xfrm>
            <a:off x="216499" y="4935859"/>
            <a:ext cx="2144855" cy="1112271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A shuffle operation, where data is redistributed across the cluster. Shuffles occur due to operations like </a:t>
            </a:r>
            <a:r>
              <a:rPr lang="en-HK" sz="1100" err="1"/>
              <a:t>groupBy</a:t>
            </a:r>
            <a:r>
              <a:rPr lang="en-HK" sz="1100"/>
              <a:t>, join, or repartition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E5715-206D-6311-0368-06D67B9CA3DD}"/>
              </a:ext>
            </a:extLst>
          </p:cNvPr>
          <p:cNvSpPr txBox="1"/>
          <p:nvPr/>
        </p:nvSpPr>
        <p:spPr>
          <a:xfrm>
            <a:off x="6694903" y="4716717"/>
            <a:ext cx="2232598" cy="509212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Applies a function to each partition of the data in parallel.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55AE6-411D-AFD1-4D53-B4C5EEFC129C}"/>
              </a:ext>
            </a:extLst>
          </p:cNvPr>
          <p:cNvSpPr txBox="1"/>
          <p:nvPr/>
        </p:nvSpPr>
        <p:spPr>
          <a:xfrm>
            <a:off x="216499" y="3941943"/>
            <a:ext cx="2144855" cy="682043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Combine the Scan csv and filter(</a:t>
            </a:r>
            <a:r>
              <a:rPr lang="en-HK" sz="1100" err="1"/>
              <a:t>df</a:t>
            </a:r>
            <a:r>
              <a:rPr lang="en-HK" sz="1100"/>
              <a:t>['rating'] &gt; 3) operations into one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7E80A-ADF9-2468-0205-0CE6ED35E487}"/>
              </a:ext>
            </a:extLst>
          </p:cNvPr>
          <p:cNvSpPr txBox="1"/>
          <p:nvPr/>
        </p:nvSpPr>
        <p:spPr>
          <a:xfrm>
            <a:off x="6694903" y="3534558"/>
            <a:ext cx="2232598" cy="1089428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Fuses the </a:t>
            </a:r>
            <a:r>
              <a:rPr lang="en-HK" sz="1100" err="1"/>
              <a:t>groupBy</a:t>
            </a:r>
            <a:r>
              <a:rPr lang="en-HK" sz="1100"/>
              <a:t>("</a:t>
            </a:r>
            <a:r>
              <a:rPr lang="en-HK" sz="1100" err="1"/>
              <a:t>movieID</a:t>
            </a:r>
            <a:r>
              <a:rPr lang="en-HK" sz="1100"/>
              <a:t>").count() operation into a single function, involves reading shuffled data (</a:t>
            </a:r>
            <a:r>
              <a:rPr lang="en-HK" sz="1100" err="1"/>
              <a:t>AQEShuffleRead</a:t>
            </a:r>
            <a:r>
              <a:rPr lang="en-HK" sz="1100"/>
              <a:t>) and performing the aggregation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72114-6571-126A-0F9E-FA25780ECB41}"/>
              </a:ext>
            </a:extLst>
          </p:cNvPr>
          <p:cNvSpPr txBox="1"/>
          <p:nvPr/>
        </p:nvSpPr>
        <p:spPr>
          <a:xfrm>
            <a:off x="3930732" y="6030616"/>
            <a:ext cx="3573323" cy="404241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3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100"/>
              <a:t>query optimization in Spark SQL that fuses multiple physical operators together into a single Java function.</a:t>
            </a:r>
            <a:endParaRPr lang="en-US" sz="11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8D07EE-7FFD-05F7-5F06-A7FDC29B8543}"/>
              </a:ext>
            </a:extLst>
          </p:cNvPr>
          <p:cNvCxnSpPr>
            <a:cxnSpLocks/>
          </p:cNvCxnSpPr>
          <p:nvPr/>
        </p:nvCxnSpPr>
        <p:spPr>
          <a:xfrm flipH="1" flipV="1">
            <a:off x="3930732" y="4487159"/>
            <a:ext cx="914645" cy="156097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E9B7CA-39FF-EA8D-D4F0-CD81E543C150}"/>
              </a:ext>
            </a:extLst>
          </p:cNvPr>
          <p:cNvCxnSpPr>
            <a:cxnSpLocks/>
          </p:cNvCxnSpPr>
          <p:nvPr/>
        </p:nvCxnSpPr>
        <p:spPr>
          <a:xfrm flipV="1">
            <a:off x="4845377" y="4199649"/>
            <a:ext cx="433633" cy="184848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370AFB-59EA-DCCE-BB95-39B6E33E6566}"/>
              </a:ext>
            </a:extLst>
          </p:cNvPr>
          <p:cNvSpPr txBox="1"/>
          <p:nvPr/>
        </p:nvSpPr>
        <p:spPr>
          <a:xfrm>
            <a:off x="2435300" y="2070759"/>
            <a:ext cx="20304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100" b="1">
                <a:solidFill>
                  <a:srgbClr val="C40C67"/>
                </a:solidFill>
              </a:rPr>
              <a:t>Handles the initial data read and filtering.</a:t>
            </a:r>
          </a:p>
          <a:p>
            <a:endParaRPr lang="en-US" sz="1100" b="1">
              <a:solidFill>
                <a:srgbClr val="C40C6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73D06D-B749-E699-2366-CB72CA1D9B96}"/>
              </a:ext>
            </a:extLst>
          </p:cNvPr>
          <p:cNvSpPr txBox="1"/>
          <p:nvPr/>
        </p:nvSpPr>
        <p:spPr>
          <a:xfrm>
            <a:off x="4974823" y="2059939"/>
            <a:ext cx="1847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C40C67"/>
                </a:solidFill>
              </a:defRPr>
            </a:lvl1pPr>
          </a:lstStyle>
          <a:p>
            <a:r>
              <a:rPr lang="en-HK" sz="1100"/>
              <a:t>Handles the post-shuffle aggregation.</a:t>
            </a:r>
          </a:p>
        </p:txBody>
      </p:sp>
    </p:spTree>
    <p:extLst>
      <p:ext uri="{BB962C8B-B14F-4D97-AF65-F5344CB8AC3E}">
        <p14:creationId xmlns:p14="http://schemas.microsoft.com/office/powerpoint/2010/main" val="28857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643151-F347-4BDB-CFED-4440520260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5025128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 dirty="0"/>
              <a:t>Choosing a </a:t>
            </a:r>
            <a:r>
              <a:rPr lang="en-US" dirty="0">
                <a:solidFill>
                  <a:srgbClr val="C40C67"/>
                </a:solidFill>
              </a:rPr>
              <a:t>partition count </a:t>
            </a:r>
            <a:r>
              <a:rPr lang="en-US" dirty="0"/>
              <a:t>directly </a:t>
            </a:r>
            <a:r>
              <a:rPr lang="en-US" dirty="0">
                <a:solidFill>
                  <a:srgbClr val="C40C67"/>
                </a:solidFill>
              </a:rPr>
              <a:t>affects the number of tasks</a:t>
            </a:r>
            <a:r>
              <a:rPr lang="en-US" dirty="0"/>
              <a:t> necessary to do a job.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 dirty="0"/>
              <a:t>When </a:t>
            </a:r>
            <a:r>
              <a:rPr lang="en-HK" dirty="0">
                <a:solidFill>
                  <a:srgbClr val="C40C67"/>
                </a:solidFill>
              </a:rPr>
              <a:t>choosing large partitions</a:t>
            </a:r>
            <a:r>
              <a:rPr lang="en-HK" dirty="0"/>
              <a:t>:</a:t>
            </a:r>
          </a:p>
          <a:p>
            <a:pPr marL="971541" lvl="2" indent="-342900">
              <a:lnSpc>
                <a:spcPct val="170000"/>
              </a:lnSpc>
            </a:pPr>
            <a:r>
              <a:rPr lang="en-HK" dirty="0"/>
              <a:t>Advantage: </a:t>
            </a:r>
            <a:r>
              <a:rPr lang="en-HK" dirty="0">
                <a:solidFill>
                  <a:srgbClr val="C40C67"/>
                </a:solidFill>
              </a:rPr>
              <a:t>Less overhead</a:t>
            </a:r>
            <a:r>
              <a:rPr lang="en-HK" dirty="0"/>
              <a:t> in starting tasks</a:t>
            </a:r>
            <a:endParaRPr lang="en-US" dirty="0"/>
          </a:p>
          <a:p>
            <a:pPr marL="971541" lvl="2" indent="-342900">
              <a:lnSpc>
                <a:spcPct val="170000"/>
              </a:lnSpc>
            </a:pPr>
            <a:r>
              <a:rPr lang="en-US" dirty="0"/>
              <a:t>Disadvantages:</a:t>
            </a:r>
          </a:p>
          <a:p>
            <a:pPr marL="1200128" lvl="3" indent="-342900">
              <a:lnSpc>
                <a:spcPct val="170000"/>
              </a:lnSpc>
            </a:pPr>
            <a:r>
              <a:rPr lang="en-US" sz="1400" dirty="0">
                <a:solidFill>
                  <a:srgbClr val="C40C67"/>
                </a:solidFill>
              </a:rPr>
              <a:t>Might not expose enough parallelism </a:t>
            </a:r>
            <a:r>
              <a:rPr lang="en-US" sz="1400" dirty="0"/>
              <a:t>to fully utilize all available cores</a:t>
            </a:r>
          </a:p>
          <a:p>
            <a:pPr marL="1200128" lvl="3" indent="-342900">
              <a:lnSpc>
                <a:spcPct val="170000"/>
              </a:lnSpc>
            </a:pPr>
            <a:r>
              <a:rPr lang="en-US" sz="1400" dirty="0">
                <a:solidFill>
                  <a:srgbClr val="C40C67"/>
                </a:solidFill>
              </a:rPr>
              <a:t>Harder to balance </a:t>
            </a:r>
            <a:r>
              <a:rPr lang="en-US" sz="1400" dirty="0"/>
              <a:t>work evenly</a:t>
            </a:r>
          </a:p>
          <a:p>
            <a:pPr marL="1200128" lvl="3" indent="-342900">
              <a:lnSpc>
                <a:spcPct val="170000"/>
              </a:lnSpc>
            </a:pPr>
            <a:r>
              <a:rPr lang="en-US" sz="1400" dirty="0"/>
              <a:t>Uses </a:t>
            </a:r>
            <a:r>
              <a:rPr lang="en-US" sz="1400" dirty="0">
                <a:solidFill>
                  <a:srgbClr val="C40C67"/>
                </a:solidFill>
              </a:rPr>
              <a:t>more memory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6CF26C-D971-8932-6579-E0A51313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/>
              <a:t>The Impact of Partition Size on Performance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21F27-E085-1F94-1CBB-A9A38155EF4C}"/>
              </a:ext>
            </a:extLst>
          </p:cNvPr>
          <p:cNvSpPr txBox="1"/>
          <p:nvPr/>
        </p:nvSpPr>
        <p:spPr>
          <a:xfrm>
            <a:off x="575953" y="5261665"/>
            <a:ext cx="7534894" cy="830997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400"/>
              <a:t>The key trade-offs are between the overhead of starting more tasks with smaller partitions, versus the potential underutilization of resources with larger partitions. </a:t>
            </a:r>
          </a:p>
          <a:p>
            <a:r>
              <a:rPr lang="en-HK" sz="1400"/>
              <a:t>The optimal choice depends on the specific requirements and constraints of the job.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1836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88B7F-93A5-4F48-8626-12601ED5B5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Some RDDs might be used repeatedly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Similar as 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persist()</a:t>
            </a:r>
            <a:r>
              <a:rPr lang="en-HK"/>
              <a:t> in dask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Spark can also cache a copy of the intermediate results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3B4AB-6E88-56CE-9F5D-EF40DAD3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3E4196-A548-9BEC-1DEE-998293BCBF4E}"/>
              </a:ext>
            </a:extLst>
          </p:cNvPr>
          <p:cNvGrpSpPr/>
          <p:nvPr/>
        </p:nvGrpSpPr>
        <p:grpSpPr>
          <a:xfrm>
            <a:off x="917793" y="3244043"/>
            <a:ext cx="1402596" cy="1072102"/>
            <a:chOff x="4626744" y="3807731"/>
            <a:chExt cx="1644188" cy="12567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495492-B85D-E3B2-AF36-D218909F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6" name="Picture 4" descr="Ram Memory - Free technology icons">
              <a:extLst>
                <a:ext uri="{FF2B5EF4-FFF2-40B4-BE49-F238E27FC236}">
                  <a16:creationId xmlns:a16="http://schemas.microsoft.com/office/drawing/2014/main" id="{74EC7FFF-363E-3D26-64FF-B17535362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110405-F7AD-F3B8-9EC0-44B303EA895A}"/>
              </a:ext>
            </a:extLst>
          </p:cNvPr>
          <p:cNvSpPr txBox="1"/>
          <p:nvPr/>
        </p:nvSpPr>
        <p:spPr>
          <a:xfrm>
            <a:off x="952557" y="4293054"/>
            <a:ext cx="1068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weather data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E9F203-457F-A14D-A35E-9E5E38103AF1}"/>
              </a:ext>
            </a:extLst>
          </p:cNvPr>
          <p:cNvGrpSpPr/>
          <p:nvPr/>
        </p:nvGrpSpPr>
        <p:grpSpPr>
          <a:xfrm>
            <a:off x="3128436" y="3268333"/>
            <a:ext cx="1443564" cy="1103417"/>
            <a:chOff x="4626744" y="3807731"/>
            <a:chExt cx="1644188" cy="12567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F3A612-922E-3F59-E8E5-2CCD9DA54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10" name="Picture 4" descr="Ram Memory - Free technology icons">
              <a:extLst>
                <a:ext uri="{FF2B5EF4-FFF2-40B4-BE49-F238E27FC236}">
                  <a16:creationId xmlns:a16="http://schemas.microsoft.com/office/drawing/2014/main" id="{E119903B-B41D-C8F4-DFD1-94E4A009C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7BF346-65B6-567E-D929-B121CB239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021311" y="4037468"/>
            <a:ext cx="1107125" cy="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59213D-2763-E2B2-4A10-032ECFB9A43D}"/>
              </a:ext>
            </a:extLst>
          </p:cNvPr>
          <p:cNvSpPr txBox="1"/>
          <p:nvPr/>
        </p:nvSpPr>
        <p:spPr>
          <a:xfrm>
            <a:off x="3191434" y="4359776"/>
            <a:ext cx="119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Hong Kong Weather Data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ACE5F3-BE50-9CF6-B7A1-5AB5F6F1B186}"/>
              </a:ext>
            </a:extLst>
          </p:cNvPr>
          <p:cNvGrpSpPr/>
          <p:nvPr/>
        </p:nvGrpSpPr>
        <p:grpSpPr>
          <a:xfrm>
            <a:off x="5452752" y="5362472"/>
            <a:ext cx="1443564" cy="1103417"/>
            <a:chOff x="4626744" y="3807731"/>
            <a:chExt cx="1644188" cy="12567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8BC96C5-C92A-EA6C-C0A5-EE088D949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23" name="Picture 4" descr="Ram Memory - Free technology icons">
              <a:extLst>
                <a:ext uri="{FF2B5EF4-FFF2-40B4-BE49-F238E27FC236}">
                  <a16:creationId xmlns:a16="http://schemas.microsoft.com/office/drawing/2014/main" id="{1E2B52D7-9BCE-3E6C-193C-76A5CDC77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39012E-54E5-A343-C4BC-42A953BAE0AC}"/>
              </a:ext>
            </a:extLst>
          </p:cNvPr>
          <p:cNvSpPr txBox="1"/>
          <p:nvPr/>
        </p:nvSpPr>
        <p:spPr>
          <a:xfrm>
            <a:off x="7727064" y="3607722"/>
            <a:ext cx="119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Average Temp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6B34F8-59D4-5525-0961-7A9ADE14C6FF}"/>
              </a:ext>
            </a:extLst>
          </p:cNvPr>
          <p:cNvSpPr txBox="1"/>
          <p:nvPr/>
        </p:nvSpPr>
        <p:spPr>
          <a:xfrm>
            <a:off x="7563402" y="4946715"/>
            <a:ext cx="1407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Rainfall prediction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D95FDB-A01E-C6FB-D3F6-334FE67396ED}"/>
              </a:ext>
            </a:extLst>
          </p:cNvPr>
          <p:cNvSpPr txBox="1"/>
          <p:nvPr/>
        </p:nvSpPr>
        <p:spPr>
          <a:xfrm>
            <a:off x="7418804" y="6142844"/>
            <a:ext cx="160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Correlation between Rainfall and Temp</a:t>
            </a:r>
          </a:p>
        </p:txBody>
      </p:sp>
      <p:pic>
        <p:nvPicPr>
          <p:cNvPr id="29" name="Picture 2" descr="Weather forecast - Free weather icons">
            <a:extLst>
              <a:ext uri="{FF2B5EF4-FFF2-40B4-BE49-F238E27FC236}">
                <a16:creationId xmlns:a16="http://schemas.microsoft.com/office/drawing/2014/main" id="{57471AB1-E945-8164-44C2-C8361E9C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90" y="5333767"/>
            <a:ext cx="865954" cy="8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Weather forecast - Free weather icons">
            <a:extLst>
              <a:ext uri="{FF2B5EF4-FFF2-40B4-BE49-F238E27FC236}">
                <a16:creationId xmlns:a16="http://schemas.microsoft.com/office/drawing/2014/main" id="{E9F6C560-6634-A837-9069-4CF2C250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54" y="4104116"/>
            <a:ext cx="865954" cy="8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Weather forecast - Free weather icons">
            <a:extLst>
              <a:ext uri="{FF2B5EF4-FFF2-40B4-BE49-F238E27FC236}">
                <a16:creationId xmlns:a16="http://schemas.microsoft.com/office/drawing/2014/main" id="{C8866AE3-62BC-6728-10C3-AA6A6C734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43" y="2843040"/>
            <a:ext cx="865954" cy="8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3C2AF00-67A5-1FB6-5966-D1C7B86F28A0}"/>
              </a:ext>
            </a:extLst>
          </p:cNvPr>
          <p:cNvGrpSpPr/>
          <p:nvPr/>
        </p:nvGrpSpPr>
        <p:grpSpPr>
          <a:xfrm>
            <a:off x="5519514" y="2741870"/>
            <a:ext cx="1443564" cy="1103417"/>
            <a:chOff x="4626744" y="3807731"/>
            <a:chExt cx="1644188" cy="125676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B61CA1D-4119-659B-B608-411D705EB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34" name="Picture 4" descr="Ram Memory - Free technology icons">
              <a:extLst>
                <a:ext uri="{FF2B5EF4-FFF2-40B4-BE49-F238E27FC236}">
                  <a16:creationId xmlns:a16="http://schemas.microsoft.com/office/drawing/2014/main" id="{C141AD3B-AD96-A637-B516-6CDE0D3EA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475959-6AEB-A038-E106-324309506457}"/>
              </a:ext>
            </a:extLst>
          </p:cNvPr>
          <p:cNvGrpSpPr/>
          <p:nvPr/>
        </p:nvGrpSpPr>
        <p:grpSpPr>
          <a:xfrm>
            <a:off x="5355934" y="4002993"/>
            <a:ext cx="1443564" cy="1103417"/>
            <a:chOff x="4626744" y="3807731"/>
            <a:chExt cx="1644188" cy="125676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F7F3476-11BA-FAB7-E749-2B417A0F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626744" y="4303021"/>
              <a:ext cx="1293595" cy="761478"/>
            </a:xfrm>
            <a:prstGeom prst="rect">
              <a:avLst/>
            </a:prstGeom>
          </p:spPr>
        </p:pic>
        <p:pic>
          <p:nvPicPr>
            <p:cNvPr id="37" name="Picture 4" descr="Ram Memory - Free technology icons">
              <a:extLst>
                <a:ext uri="{FF2B5EF4-FFF2-40B4-BE49-F238E27FC236}">
                  <a16:creationId xmlns:a16="http://schemas.microsoft.com/office/drawing/2014/main" id="{5A7EB4C9-298F-3B7A-EF88-CE9588745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93333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657">
              <a:off x="5505177" y="3807731"/>
              <a:ext cx="765755" cy="765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46B8B2-CB32-E601-4B58-6D54554FA610}"/>
              </a:ext>
            </a:extLst>
          </p:cNvPr>
          <p:cNvCxnSpPr>
            <a:cxnSpLocks/>
          </p:cNvCxnSpPr>
          <p:nvPr/>
        </p:nvCxnSpPr>
        <p:spPr>
          <a:xfrm>
            <a:off x="6666747" y="3513330"/>
            <a:ext cx="1107125" cy="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FC84808-C6AE-6362-B7EA-F168C5A8C2E0}"/>
              </a:ext>
            </a:extLst>
          </p:cNvPr>
          <p:cNvCxnSpPr>
            <a:cxnSpLocks/>
          </p:cNvCxnSpPr>
          <p:nvPr/>
        </p:nvCxnSpPr>
        <p:spPr>
          <a:xfrm>
            <a:off x="6491583" y="4807956"/>
            <a:ext cx="1107125" cy="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517842-5E5B-01C9-6C5F-B47D4396D158}"/>
              </a:ext>
            </a:extLst>
          </p:cNvPr>
          <p:cNvCxnSpPr>
            <a:cxnSpLocks/>
          </p:cNvCxnSpPr>
          <p:nvPr/>
        </p:nvCxnSpPr>
        <p:spPr>
          <a:xfrm>
            <a:off x="6588502" y="6247016"/>
            <a:ext cx="916121" cy="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737BCB-F0BA-2487-6B0E-3F4D55F7D3BB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 flipV="1">
            <a:off x="4264186" y="3511006"/>
            <a:ext cx="1255328" cy="52646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F31B761-4EF4-47D8-0C84-D9E0ABCBFF6E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4264186" y="4037469"/>
            <a:ext cx="1188566" cy="2094139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9C8452-105A-AE52-1012-C315E727548A}"/>
              </a:ext>
            </a:extLst>
          </p:cNvPr>
          <p:cNvCxnSpPr>
            <a:cxnSpLocks/>
            <a:stCxn id="9" idx="3"/>
            <a:endCxn id="36" idx="1"/>
          </p:cNvCxnSpPr>
          <p:nvPr/>
        </p:nvCxnSpPr>
        <p:spPr>
          <a:xfrm>
            <a:off x="4264186" y="4037469"/>
            <a:ext cx="1091748" cy="73466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322CE78-5768-D437-96D5-6957AD0FFE1B}"/>
              </a:ext>
            </a:extLst>
          </p:cNvPr>
          <p:cNvSpPr txBox="1"/>
          <p:nvPr/>
        </p:nvSpPr>
        <p:spPr>
          <a:xfrm>
            <a:off x="591631" y="4982004"/>
            <a:ext cx="3934001" cy="1405189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all_weather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 = …</a:t>
            </a: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hk_weather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all_weather.filter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hk_weather.cache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hk_weather.unpersist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4" grpId="0"/>
      <p:bldP spid="26" grpId="0"/>
      <p:bldP spid="28" grpId="0"/>
      <p:bldP spid="52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E661AA-73A5-84DD-8B7C-13CFEEBA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and Partition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1A8676-E7E9-3B68-6FE0-96EC04846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83951"/>
              </p:ext>
            </p:extLst>
          </p:nvPr>
        </p:nvGraphicFramePr>
        <p:xfrm>
          <a:off x="1224945" y="1571348"/>
          <a:ext cx="1402316" cy="762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2346158674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599582109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03198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406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2D9CE9-6028-5379-9796-3D836A57C8A9}"/>
              </a:ext>
            </a:extLst>
          </p:cNvPr>
          <p:cNvSpPr txBox="1"/>
          <p:nvPr/>
        </p:nvSpPr>
        <p:spPr>
          <a:xfrm>
            <a:off x="338164" y="1813931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Machine 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76F47B-F0E1-0DB5-1CCE-483B0EE7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0067"/>
              </p:ext>
            </p:extLst>
          </p:nvPr>
        </p:nvGraphicFramePr>
        <p:xfrm>
          <a:off x="3169684" y="1571348"/>
          <a:ext cx="1402316" cy="762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2346158674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599582109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03198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406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B8A2FC-55C2-4A16-0803-A40720F8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75756"/>
              </p:ext>
            </p:extLst>
          </p:nvPr>
        </p:nvGraphicFramePr>
        <p:xfrm>
          <a:off x="1224945" y="2332826"/>
          <a:ext cx="1402316" cy="3810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2346158674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599582109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0319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502BD7-0820-A079-F196-A9A77C380F26}"/>
              </a:ext>
            </a:extLst>
          </p:cNvPr>
          <p:cNvSpPr txBox="1"/>
          <p:nvPr/>
        </p:nvSpPr>
        <p:spPr>
          <a:xfrm>
            <a:off x="338163" y="2385212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Machine 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A731D7-47C9-42F6-9EB2-2CC9FD095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46745"/>
              </p:ext>
            </p:extLst>
          </p:nvPr>
        </p:nvGraphicFramePr>
        <p:xfrm>
          <a:off x="3169684" y="2332826"/>
          <a:ext cx="1402316" cy="3810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2346158674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599582109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031982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9ACCB8-78C2-DB97-E3AC-93D510A5FCF9}"/>
              </a:ext>
            </a:extLst>
          </p:cNvPr>
          <p:cNvCxnSpPr/>
          <p:nvPr/>
        </p:nvCxnSpPr>
        <p:spPr>
          <a:xfrm>
            <a:off x="338163" y="2332826"/>
            <a:ext cx="8397461" cy="0"/>
          </a:xfrm>
          <a:prstGeom prst="line">
            <a:avLst/>
          </a:prstGeom>
          <a:ln w="38100">
            <a:solidFill>
              <a:srgbClr val="C40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8B56B9-B3AF-442D-186D-64D61A449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55629"/>
              </p:ext>
            </p:extLst>
          </p:nvPr>
        </p:nvGraphicFramePr>
        <p:xfrm>
          <a:off x="5741956" y="1537129"/>
          <a:ext cx="1978598" cy="762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4884">
                  <a:extLst>
                    <a:ext uri="{9D8B030D-6E8A-4147-A177-3AD203B41FA5}">
                      <a16:colId xmlns:a16="http://schemas.microsoft.com/office/drawing/2014/main" val="2346158674"/>
                    </a:ext>
                  </a:extLst>
                </a:gridCol>
                <a:gridCol w="541857">
                  <a:extLst>
                    <a:ext uri="{9D8B030D-6E8A-4147-A177-3AD203B41FA5}">
                      <a16:colId xmlns:a16="http://schemas.microsoft.com/office/drawing/2014/main" val="2599582109"/>
                    </a:ext>
                  </a:extLst>
                </a:gridCol>
                <a:gridCol w="541857">
                  <a:extLst>
                    <a:ext uri="{9D8B030D-6E8A-4147-A177-3AD203B41FA5}">
                      <a16:colId xmlns:a16="http://schemas.microsoft.com/office/drawing/2014/main" val="349353602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031982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406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87FE60-0801-CC3C-7B0C-518769FA2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96146"/>
              </p:ext>
            </p:extLst>
          </p:nvPr>
        </p:nvGraphicFramePr>
        <p:xfrm>
          <a:off x="5741956" y="2350649"/>
          <a:ext cx="1978597" cy="3810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4514">
                  <a:extLst>
                    <a:ext uri="{9D8B030D-6E8A-4147-A177-3AD203B41FA5}">
                      <a16:colId xmlns:a16="http://schemas.microsoft.com/office/drawing/2014/main" val="99705689"/>
                    </a:ext>
                  </a:extLst>
                </a:gridCol>
                <a:gridCol w="546755">
                  <a:extLst>
                    <a:ext uri="{9D8B030D-6E8A-4147-A177-3AD203B41FA5}">
                      <a16:colId xmlns:a16="http://schemas.microsoft.com/office/drawing/2014/main" val="2426684406"/>
                    </a:ext>
                  </a:extLst>
                </a:gridCol>
                <a:gridCol w="537328">
                  <a:extLst>
                    <a:ext uri="{9D8B030D-6E8A-4147-A177-3AD203B41FA5}">
                      <a16:colId xmlns:a16="http://schemas.microsoft.com/office/drawing/2014/main" val="1198572071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81943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D56260E-3A93-A88C-3BD1-49BF6C412469}"/>
              </a:ext>
            </a:extLst>
          </p:cNvPr>
          <p:cNvSpPr txBox="1"/>
          <p:nvPr/>
        </p:nvSpPr>
        <p:spPr>
          <a:xfrm>
            <a:off x="2677596" y="1787740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/>
              <a:t>⨝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978AAB-EFE6-6AB4-8398-D70418B93A65}"/>
              </a:ext>
            </a:extLst>
          </p:cNvPr>
          <p:cNvSpPr txBox="1"/>
          <p:nvPr/>
        </p:nvSpPr>
        <p:spPr>
          <a:xfrm>
            <a:off x="4951413" y="17791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243A9DD-4B78-2B3A-3AC5-72EFAB051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93357"/>
              </p:ext>
            </p:extLst>
          </p:nvPr>
        </p:nvGraphicFramePr>
        <p:xfrm>
          <a:off x="1224944" y="3284845"/>
          <a:ext cx="1402316" cy="26675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901476376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986771692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13003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78227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10682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3954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57666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537464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07492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2492504-411E-CC94-F9FE-67D7D7A79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56742"/>
              </p:ext>
            </p:extLst>
          </p:nvPr>
        </p:nvGraphicFramePr>
        <p:xfrm>
          <a:off x="3169684" y="3284845"/>
          <a:ext cx="1402316" cy="26675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901476376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986771692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13003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78227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10682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3954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57666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537464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074929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40BB7E-5C08-C6E5-4E73-5874A7D9630B}"/>
              </a:ext>
            </a:extLst>
          </p:cNvPr>
          <p:cNvCxnSpPr>
            <a:cxnSpLocks/>
          </p:cNvCxnSpPr>
          <p:nvPr/>
        </p:nvCxnSpPr>
        <p:spPr>
          <a:xfrm>
            <a:off x="352921" y="4427148"/>
            <a:ext cx="5142906" cy="0"/>
          </a:xfrm>
          <a:prstGeom prst="line">
            <a:avLst/>
          </a:prstGeom>
          <a:ln w="38100">
            <a:solidFill>
              <a:srgbClr val="C40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514C83-4EC0-E751-D758-A189896A4E52}"/>
              </a:ext>
            </a:extLst>
          </p:cNvPr>
          <p:cNvCxnSpPr>
            <a:cxnSpLocks/>
          </p:cNvCxnSpPr>
          <p:nvPr/>
        </p:nvCxnSpPr>
        <p:spPr>
          <a:xfrm>
            <a:off x="2627260" y="3940404"/>
            <a:ext cx="507536" cy="1131217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EBFE1D-A01F-05CF-CA55-D1C302169E3A}"/>
              </a:ext>
            </a:extLst>
          </p:cNvPr>
          <p:cNvCxnSpPr>
            <a:cxnSpLocks/>
          </p:cNvCxnSpPr>
          <p:nvPr/>
        </p:nvCxnSpPr>
        <p:spPr>
          <a:xfrm flipV="1">
            <a:off x="2627260" y="3836709"/>
            <a:ext cx="542424" cy="980388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7932A4-8152-1D0B-47B7-C58778831F09}"/>
              </a:ext>
            </a:extLst>
          </p:cNvPr>
          <p:cNvCxnSpPr>
            <a:cxnSpLocks/>
          </p:cNvCxnSpPr>
          <p:nvPr/>
        </p:nvCxnSpPr>
        <p:spPr>
          <a:xfrm flipV="1">
            <a:off x="2627260" y="3429000"/>
            <a:ext cx="542424" cy="204797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D64068C-A76D-D121-A00E-18ABA157BE30}"/>
              </a:ext>
            </a:extLst>
          </p:cNvPr>
          <p:cNvSpPr txBox="1"/>
          <p:nvPr/>
        </p:nvSpPr>
        <p:spPr>
          <a:xfrm>
            <a:off x="367682" y="3953206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Machine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4D61E4-8713-DA32-8FB7-2DE24188707B}"/>
              </a:ext>
            </a:extLst>
          </p:cNvPr>
          <p:cNvSpPr txBox="1"/>
          <p:nvPr/>
        </p:nvSpPr>
        <p:spPr>
          <a:xfrm>
            <a:off x="367681" y="4524487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Machine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B81B2D-02C4-5EB8-6861-A2F0E45D8311}"/>
              </a:ext>
            </a:extLst>
          </p:cNvPr>
          <p:cNvSpPr txBox="1"/>
          <p:nvPr/>
        </p:nvSpPr>
        <p:spPr>
          <a:xfrm>
            <a:off x="5294777" y="3411991"/>
            <a:ext cx="3355942" cy="600164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/>
              <a:t>If partitioning doesn’t match, then need to carry out all-to-all network communication to match pairs. 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ED122F-4C7F-540F-4688-C52EE13A17CD}"/>
              </a:ext>
            </a:extLst>
          </p:cNvPr>
          <p:cNvSpPr txBox="1"/>
          <p:nvPr/>
        </p:nvSpPr>
        <p:spPr>
          <a:xfrm>
            <a:off x="5294777" y="4211703"/>
            <a:ext cx="3355942" cy="954185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/>
              <a:t>To ensure rows with the same key (e.g., a join key) are on the same node. Each node sends portions of its data to all other nodes (or a subset, depending on the partitioning) and receives data from all other nodes.</a:t>
            </a:r>
          </a:p>
        </p:txBody>
      </p:sp>
    </p:spTree>
    <p:extLst>
      <p:ext uri="{BB962C8B-B14F-4D97-AF65-F5344CB8AC3E}">
        <p14:creationId xmlns:p14="http://schemas.microsoft.com/office/powerpoint/2010/main" val="7490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/>
      <p:bldP spid="18" grpId="0"/>
      <p:bldP spid="34" grpId="0"/>
      <p:bldP spid="35" grpId="0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8203">
            <a:extLst>
              <a:ext uri="{FF2B5EF4-FFF2-40B4-BE49-F238E27FC236}">
                <a16:creationId xmlns:a16="http://schemas.microsoft.com/office/drawing/2014/main" id="{DDBC15C6-9140-7034-70B0-426351D92A5B}"/>
              </a:ext>
            </a:extLst>
          </p:cNvPr>
          <p:cNvSpPr/>
          <p:nvPr/>
        </p:nvSpPr>
        <p:spPr>
          <a:xfrm>
            <a:off x="204405" y="3614379"/>
            <a:ext cx="7249212" cy="889218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CCEC7BEE-1C1F-9715-DF54-767CB237FE6D}"/>
              </a:ext>
            </a:extLst>
          </p:cNvPr>
          <p:cNvSpPr/>
          <p:nvPr/>
        </p:nvSpPr>
        <p:spPr>
          <a:xfrm>
            <a:off x="204405" y="2424736"/>
            <a:ext cx="7249212" cy="889218"/>
          </a:xfrm>
          <a:prstGeom prst="rect">
            <a:avLst/>
          </a:prstGeom>
          <a:solidFill>
            <a:schemeClr val="accent2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92A151-B874-BA35-7255-B34FB1A4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Parallelize Systems – Divide and Conquer</a:t>
            </a:r>
          </a:p>
        </p:txBody>
      </p:sp>
      <p:pic>
        <p:nvPicPr>
          <p:cNvPr id="4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F377EC0F-6C5A-2A48-B3C1-25C4D565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65" y="1458228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orkstation Icon Style 8328757 Vector Art at Vecteezy">
            <a:extLst>
              <a:ext uri="{FF2B5EF4-FFF2-40B4-BE49-F238E27FC236}">
                <a16:creationId xmlns:a16="http://schemas.microsoft.com/office/drawing/2014/main" id="{2856371C-3651-D471-F4B1-DA115126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9" y="3583892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9E2AC64F-500C-29FB-8C07-2034F947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87" y="2383626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6EA7C2B2-7F13-BDEA-2866-047BF5ECB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88" y="2383626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880ACB0E-294C-187C-50B3-05E357E0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50" y="2383626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ata Icons - Free SVG &amp; PNG Data Images - Noun Project">
            <a:extLst>
              <a:ext uri="{FF2B5EF4-FFF2-40B4-BE49-F238E27FC236}">
                <a16:creationId xmlns:a16="http://schemas.microsoft.com/office/drawing/2014/main" id="{03B5E1CE-B024-224F-0932-664E9255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5" y="2424736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orkstation Icon Style 8328757 Vector Art at Vecteezy">
            <a:extLst>
              <a:ext uri="{FF2B5EF4-FFF2-40B4-BE49-F238E27FC236}">
                <a16:creationId xmlns:a16="http://schemas.microsoft.com/office/drawing/2014/main" id="{34110DFC-5248-3A85-1EEB-856FBF5D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71" y="3583892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orkstation Icon Style 8328757 Vector Art at Vecteezy">
            <a:extLst>
              <a:ext uri="{FF2B5EF4-FFF2-40B4-BE49-F238E27FC236}">
                <a16:creationId xmlns:a16="http://schemas.microsoft.com/office/drawing/2014/main" id="{C01FB0C8-528B-FC19-6FE4-A6F33A4B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93" y="3583892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Workstation Icon Style 8328757 Vector Art at Vecteezy">
            <a:extLst>
              <a:ext uri="{FF2B5EF4-FFF2-40B4-BE49-F238E27FC236}">
                <a16:creationId xmlns:a16="http://schemas.microsoft.com/office/drawing/2014/main" id="{5E8F6601-80E0-1300-0042-91CF762E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34" y="3583892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606EFA5C-BF27-EF48-7DFF-E46153C2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3" y="4683830"/>
            <a:ext cx="925703" cy="9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9B9FCF4-7B77-8D23-BE37-D4D2B2F3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92" y="4683830"/>
            <a:ext cx="925703" cy="9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DBC15880-A373-960A-B38D-1E3285C8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14" y="4683830"/>
            <a:ext cx="925703" cy="9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2DD7A646-AC06-8EBF-D31C-8D153FD9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55" y="4724940"/>
            <a:ext cx="925703" cy="9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70FF86-4DA6-D130-37A2-F84C2FD70E00}"/>
              </a:ext>
            </a:extLst>
          </p:cNvPr>
          <p:cNvCxnSpPr>
            <a:cxnSpLocks/>
          </p:cNvCxnSpPr>
          <p:nvPr/>
        </p:nvCxnSpPr>
        <p:spPr>
          <a:xfrm flipH="1">
            <a:off x="2314458" y="2103180"/>
            <a:ext cx="412919" cy="34887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EF6DC8-E248-125B-86B1-BF0B954AF14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329174" y="2096717"/>
            <a:ext cx="530053" cy="286909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E08466-8FEB-BD0D-DBC5-DB4D37CB2C8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329174" y="2027058"/>
            <a:ext cx="1744015" cy="356568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2251B3-0ACD-8F8A-CF8F-6C8DBECA5BCF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050564" y="2027058"/>
            <a:ext cx="1594701" cy="397678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CA1AAC-AFA5-419B-BFE2-1AC98673F18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234310" y="3262336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05A791-7E8B-3AAF-1C5A-FE81C877093D}"/>
              </a:ext>
            </a:extLst>
          </p:cNvPr>
          <p:cNvCxnSpPr>
            <a:cxnSpLocks/>
          </p:cNvCxnSpPr>
          <p:nvPr/>
        </p:nvCxnSpPr>
        <p:spPr>
          <a:xfrm>
            <a:off x="1033439" y="3270408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0DD2DA-C458-A1B3-96F6-3C1E9A440931}"/>
              </a:ext>
            </a:extLst>
          </p:cNvPr>
          <p:cNvCxnSpPr>
            <a:cxnSpLocks/>
          </p:cNvCxnSpPr>
          <p:nvPr/>
        </p:nvCxnSpPr>
        <p:spPr>
          <a:xfrm>
            <a:off x="3829011" y="3262336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8710C2-6286-DABC-9EED-07557C980BA2}"/>
              </a:ext>
            </a:extLst>
          </p:cNvPr>
          <p:cNvCxnSpPr>
            <a:cxnSpLocks/>
          </p:cNvCxnSpPr>
          <p:nvPr/>
        </p:nvCxnSpPr>
        <p:spPr>
          <a:xfrm>
            <a:off x="5048207" y="3262336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>
            <a:extLst>
              <a:ext uri="{FF2B5EF4-FFF2-40B4-BE49-F238E27FC236}">
                <a16:creationId xmlns:a16="http://schemas.microsoft.com/office/drawing/2014/main" id="{D1B4B775-6BF3-E856-1FCD-9BE9BF3E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0" y="5520724"/>
            <a:ext cx="925703" cy="9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D953E98-D026-5B1F-5EAC-E01B71DA836B}"/>
              </a:ext>
            </a:extLst>
          </p:cNvPr>
          <p:cNvSpPr txBox="1"/>
          <p:nvPr/>
        </p:nvSpPr>
        <p:spPr>
          <a:xfrm>
            <a:off x="2779398" y="209671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Data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382E8F-302D-822C-2E10-59897A7E7096}"/>
              </a:ext>
            </a:extLst>
          </p:cNvPr>
          <p:cNvSpPr txBox="1"/>
          <p:nvPr/>
        </p:nvSpPr>
        <p:spPr>
          <a:xfrm>
            <a:off x="677163" y="3052344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Partition 1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5E040A-1FF6-D6C9-379E-B2E69D231E8C}"/>
              </a:ext>
            </a:extLst>
          </p:cNvPr>
          <p:cNvSpPr txBox="1"/>
          <p:nvPr/>
        </p:nvSpPr>
        <p:spPr>
          <a:xfrm>
            <a:off x="1876062" y="3007033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Partition 2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832EF0-BB57-5E87-72E8-4C1CD6D1D76A}"/>
              </a:ext>
            </a:extLst>
          </p:cNvPr>
          <p:cNvSpPr txBox="1"/>
          <p:nvPr/>
        </p:nvSpPr>
        <p:spPr>
          <a:xfrm>
            <a:off x="3396316" y="3016924"/>
            <a:ext cx="987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Partition N-1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8C1933-A248-2FE6-B1A8-4CF5A3BF6EF8}"/>
              </a:ext>
            </a:extLst>
          </p:cNvPr>
          <p:cNvSpPr txBox="1"/>
          <p:nvPr/>
        </p:nvSpPr>
        <p:spPr>
          <a:xfrm>
            <a:off x="4717557" y="3006613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Partition N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AC3487-89C5-99F2-E4DB-3D042FC5B8A0}"/>
              </a:ext>
            </a:extLst>
          </p:cNvPr>
          <p:cNvSpPr txBox="1"/>
          <p:nvPr/>
        </p:nvSpPr>
        <p:spPr>
          <a:xfrm>
            <a:off x="2805922" y="254386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5E035E-8E67-0FF7-4BED-1A3D6F1522E3}"/>
              </a:ext>
            </a:extLst>
          </p:cNvPr>
          <p:cNvSpPr txBox="1"/>
          <p:nvPr/>
        </p:nvSpPr>
        <p:spPr>
          <a:xfrm>
            <a:off x="2826270" y="369056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C614F9-D77C-132B-5504-4B376E8ACBDC}"/>
              </a:ext>
            </a:extLst>
          </p:cNvPr>
          <p:cNvSpPr txBox="1"/>
          <p:nvPr/>
        </p:nvSpPr>
        <p:spPr>
          <a:xfrm>
            <a:off x="2853241" y="490805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11D757-DA4D-C971-25EB-BB70698FA357}"/>
              </a:ext>
            </a:extLst>
          </p:cNvPr>
          <p:cNvSpPr txBox="1"/>
          <p:nvPr/>
        </p:nvSpPr>
        <p:spPr>
          <a:xfrm>
            <a:off x="677163" y="4236466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Worker 1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90F220-1B71-64FF-E567-9968430CF124}"/>
              </a:ext>
            </a:extLst>
          </p:cNvPr>
          <p:cNvSpPr txBox="1"/>
          <p:nvPr/>
        </p:nvSpPr>
        <p:spPr>
          <a:xfrm>
            <a:off x="1858111" y="4236701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Worker 2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5B9F83-B489-302D-1502-C47022DAF857}"/>
              </a:ext>
            </a:extLst>
          </p:cNvPr>
          <p:cNvSpPr txBox="1"/>
          <p:nvPr/>
        </p:nvSpPr>
        <p:spPr>
          <a:xfrm>
            <a:off x="3517079" y="4236466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Worker N-1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0A4BE4-9C9A-5564-2C11-DA670C94AE2A}"/>
              </a:ext>
            </a:extLst>
          </p:cNvPr>
          <p:cNvSpPr txBox="1"/>
          <p:nvPr/>
        </p:nvSpPr>
        <p:spPr>
          <a:xfrm>
            <a:off x="4642380" y="4226390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Worker N</a:t>
            </a:r>
            <a:endParaRPr lang="en-US" sz="1400">
              <a:solidFill>
                <a:srgbClr val="C40C67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85C875E-2507-DACD-8F68-FA9D678ED059}"/>
              </a:ext>
            </a:extLst>
          </p:cNvPr>
          <p:cNvCxnSpPr>
            <a:cxnSpLocks/>
          </p:cNvCxnSpPr>
          <p:nvPr/>
        </p:nvCxnSpPr>
        <p:spPr>
          <a:xfrm>
            <a:off x="2256303" y="4465038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F0C653-B072-17C5-3206-68BA48767AC7}"/>
              </a:ext>
            </a:extLst>
          </p:cNvPr>
          <p:cNvCxnSpPr>
            <a:cxnSpLocks/>
          </p:cNvCxnSpPr>
          <p:nvPr/>
        </p:nvCxnSpPr>
        <p:spPr>
          <a:xfrm>
            <a:off x="1055432" y="4473110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7E3438-9CCF-9E2F-8DB4-9A4D67710CB5}"/>
              </a:ext>
            </a:extLst>
          </p:cNvPr>
          <p:cNvCxnSpPr>
            <a:cxnSpLocks/>
          </p:cNvCxnSpPr>
          <p:nvPr/>
        </p:nvCxnSpPr>
        <p:spPr>
          <a:xfrm>
            <a:off x="3851004" y="4465038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B2E5274-74D2-015D-0229-65E6E82D2E32}"/>
              </a:ext>
            </a:extLst>
          </p:cNvPr>
          <p:cNvCxnSpPr>
            <a:cxnSpLocks/>
          </p:cNvCxnSpPr>
          <p:nvPr/>
        </p:nvCxnSpPr>
        <p:spPr>
          <a:xfrm>
            <a:off x="5070200" y="4465038"/>
            <a:ext cx="0" cy="32155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6F3E97E-9F9D-E0E2-1519-697F5971F5F2}"/>
              </a:ext>
            </a:extLst>
          </p:cNvPr>
          <p:cNvSpPr txBox="1"/>
          <p:nvPr/>
        </p:nvSpPr>
        <p:spPr>
          <a:xfrm>
            <a:off x="621057" y="5445308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Sub-result 1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D69DCE-3B63-0029-367F-8885D5A4A5E7}"/>
              </a:ext>
            </a:extLst>
          </p:cNvPr>
          <p:cNvSpPr txBox="1"/>
          <p:nvPr/>
        </p:nvSpPr>
        <p:spPr>
          <a:xfrm>
            <a:off x="1792039" y="5445308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Sub-result 2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5CCC51-D77B-E8B3-F631-1A472476AD91}"/>
              </a:ext>
            </a:extLst>
          </p:cNvPr>
          <p:cNvSpPr txBox="1"/>
          <p:nvPr/>
        </p:nvSpPr>
        <p:spPr>
          <a:xfrm>
            <a:off x="3406743" y="5445308"/>
            <a:ext cx="1099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Sub-result N-1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A1C265-385C-6D83-8818-178DE8DCA92A}"/>
              </a:ext>
            </a:extLst>
          </p:cNvPr>
          <p:cNvSpPr txBox="1"/>
          <p:nvPr/>
        </p:nvSpPr>
        <p:spPr>
          <a:xfrm>
            <a:off x="4642380" y="5445308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Sub-result N</a:t>
            </a:r>
            <a:endParaRPr lang="en-US" sz="1400">
              <a:solidFill>
                <a:srgbClr val="C40C6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1372A7-E9B7-E86F-9F28-DADF93941FDD}"/>
              </a:ext>
            </a:extLst>
          </p:cNvPr>
          <p:cNvSpPr txBox="1"/>
          <p:nvPr/>
        </p:nvSpPr>
        <p:spPr>
          <a:xfrm>
            <a:off x="2432348" y="6252941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40C67"/>
                </a:solidFill>
              </a:rPr>
              <a:t>Combined Results</a:t>
            </a:r>
            <a:endParaRPr lang="en-US" sz="1400">
              <a:solidFill>
                <a:srgbClr val="C40C67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85FC58-5018-F91B-C55E-1653A33FFF31}"/>
              </a:ext>
            </a:extLst>
          </p:cNvPr>
          <p:cNvCxnSpPr>
            <a:cxnSpLocks/>
          </p:cNvCxnSpPr>
          <p:nvPr/>
        </p:nvCxnSpPr>
        <p:spPr>
          <a:xfrm>
            <a:off x="2395403" y="5706918"/>
            <a:ext cx="306526" cy="255164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84E2E25-6038-D5F8-DC42-FDEE100C8D31}"/>
              </a:ext>
            </a:extLst>
          </p:cNvPr>
          <p:cNvCxnSpPr>
            <a:cxnSpLocks/>
          </p:cNvCxnSpPr>
          <p:nvPr/>
        </p:nvCxnSpPr>
        <p:spPr>
          <a:xfrm>
            <a:off x="1453103" y="5677657"/>
            <a:ext cx="1224515" cy="412327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5" name="Straight Arrow Connector 8194">
            <a:extLst>
              <a:ext uri="{FF2B5EF4-FFF2-40B4-BE49-F238E27FC236}">
                <a16:creationId xmlns:a16="http://schemas.microsoft.com/office/drawing/2014/main" id="{784CEA80-AABA-E61A-F0AB-9DCA35F0A44E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3433714" y="5706918"/>
            <a:ext cx="1692934" cy="38306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8" name="Straight Arrow Connector 8197">
            <a:extLst>
              <a:ext uri="{FF2B5EF4-FFF2-40B4-BE49-F238E27FC236}">
                <a16:creationId xmlns:a16="http://schemas.microsoft.com/office/drawing/2014/main" id="{1479E62A-273A-4A12-73C7-2267D4608A33}"/>
              </a:ext>
            </a:extLst>
          </p:cNvPr>
          <p:cNvCxnSpPr>
            <a:cxnSpLocks/>
          </p:cNvCxnSpPr>
          <p:nvPr/>
        </p:nvCxnSpPr>
        <p:spPr>
          <a:xfrm flipH="1">
            <a:off x="3399597" y="5684644"/>
            <a:ext cx="398321" cy="263349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8202">
            <a:extLst>
              <a:ext uri="{FF2B5EF4-FFF2-40B4-BE49-F238E27FC236}">
                <a16:creationId xmlns:a16="http://schemas.microsoft.com/office/drawing/2014/main" id="{A928DDC9-86ED-F604-6E6F-574F1A5A7511}"/>
              </a:ext>
            </a:extLst>
          </p:cNvPr>
          <p:cNvSpPr txBox="1"/>
          <p:nvPr/>
        </p:nvSpPr>
        <p:spPr>
          <a:xfrm>
            <a:off x="6543999" y="2404494"/>
            <a:ext cx="884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40C67"/>
                </a:solidFill>
              </a:rPr>
              <a:t>Partitions</a:t>
            </a:r>
          </a:p>
        </p:txBody>
      </p:sp>
      <p:sp>
        <p:nvSpPr>
          <p:cNvPr id="8205" name="TextBox 8204">
            <a:extLst>
              <a:ext uri="{FF2B5EF4-FFF2-40B4-BE49-F238E27FC236}">
                <a16:creationId xmlns:a16="http://schemas.microsoft.com/office/drawing/2014/main" id="{1E07B891-1452-5BF7-A70F-5E4DA715721D}"/>
              </a:ext>
            </a:extLst>
          </p:cNvPr>
          <p:cNvSpPr txBox="1"/>
          <p:nvPr/>
        </p:nvSpPr>
        <p:spPr>
          <a:xfrm>
            <a:off x="6666799" y="3614379"/>
            <a:ext cx="786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C40C67"/>
                </a:solidFill>
              </a:rPr>
              <a:t>Workers</a:t>
            </a:r>
          </a:p>
        </p:txBody>
      </p:sp>
      <p:sp>
        <p:nvSpPr>
          <p:cNvPr id="8207" name="TextBox 8206">
            <a:extLst>
              <a:ext uri="{FF2B5EF4-FFF2-40B4-BE49-F238E27FC236}">
                <a16:creationId xmlns:a16="http://schemas.microsoft.com/office/drawing/2014/main" id="{AD8853D5-5AD2-F9B3-5F14-76C0783058BC}"/>
              </a:ext>
            </a:extLst>
          </p:cNvPr>
          <p:cNvSpPr txBox="1"/>
          <p:nvPr/>
        </p:nvSpPr>
        <p:spPr>
          <a:xfrm>
            <a:off x="5773562" y="4080317"/>
            <a:ext cx="2828664" cy="769441"/>
          </a:xfrm>
          <a:prstGeom prst="rect">
            <a:avLst/>
          </a:prstGeom>
          <a:solidFill>
            <a:srgbClr val="C40C67"/>
          </a:solidFill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 </a:t>
            </a:r>
            <a:r>
              <a:rPr lang="en-US" sz="1100" b="1" u="sng">
                <a:solidFill>
                  <a:schemeClr val="bg1"/>
                </a:solidFill>
              </a:rPr>
              <a:t>Worker</a:t>
            </a:r>
            <a:r>
              <a:rPr lang="en-US" sz="1100">
                <a:solidFill>
                  <a:schemeClr val="bg1"/>
                </a:solidFill>
              </a:rPr>
              <a:t> can be: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</a:rPr>
              <a:t>a distinct server in different locations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</a:rPr>
              <a:t>a local machine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</a:rPr>
              <a:t>a CPU core in a machine, etc.</a:t>
            </a:r>
          </a:p>
        </p:txBody>
      </p:sp>
    </p:spTree>
    <p:extLst>
      <p:ext uri="{BB962C8B-B14F-4D97-AF65-F5344CB8AC3E}">
        <p14:creationId xmlns:p14="http://schemas.microsoft.com/office/powerpoint/2010/main" val="297587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8203" grpId="0"/>
      <p:bldP spid="8205" grpId="0"/>
      <p:bldP spid="820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FC32A-B20B-2B2D-C994-782C3CD5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and Partition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5CE376-8E0F-12B0-E22F-3B75E6049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45293"/>
              </p:ext>
            </p:extLst>
          </p:nvPr>
        </p:nvGraphicFramePr>
        <p:xfrm>
          <a:off x="1224944" y="3284845"/>
          <a:ext cx="1402316" cy="26675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901476376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986771692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13003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78227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10682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3954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57666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537464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0749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B37BAB-26BE-2E30-D236-926FDF431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57126"/>
              </p:ext>
            </p:extLst>
          </p:nvPr>
        </p:nvGraphicFramePr>
        <p:xfrm>
          <a:off x="3169684" y="3661917"/>
          <a:ext cx="1402316" cy="26675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3442">
                  <a:extLst>
                    <a:ext uri="{9D8B030D-6E8A-4147-A177-3AD203B41FA5}">
                      <a16:colId xmlns:a16="http://schemas.microsoft.com/office/drawing/2014/main" val="901476376"/>
                    </a:ext>
                  </a:extLst>
                </a:gridCol>
                <a:gridCol w="528874">
                  <a:extLst>
                    <a:ext uri="{9D8B030D-6E8A-4147-A177-3AD203B41FA5}">
                      <a16:colId xmlns:a16="http://schemas.microsoft.com/office/drawing/2014/main" val="2986771692"/>
                    </a:ext>
                  </a:extLst>
                </a:gridCol>
              </a:tblGrid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130036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Anthony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278227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10682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39548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9576663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7537464"/>
                  </a:ext>
                </a:extLst>
              </a:tr>
              <a:tr h="38108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Cindy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07492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EC7EE4-2964-92C4-3D1F-311930ACF44A}"/>
              </a:ext>
            </a:extLst>
          </p:cNvPr>
          <p:cNvCxnSpPr>
            <a:cxnSpLocks/>
          </p:cNvCxnSpPr>
          <p:nvPr/>
        </p:nvCxnSpPr>
        <p:spPr>
          <a:xfrm>
            <a:off x="352921" y="4427148"/>
            <a:ext cx="5142906" cy="0"/>
          </a:xfrm>
          <a:prstGeom prst="line">
            <a:avLst/>
          </a:prstGeom>
          <a:ln w="38100">
            <a:solidFill>
              <a:srgbClr val="C40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0DBED8-43B5-691B-C914-F5C4F3382AD6}"/>
              </a:ext>
            </a:extLst>
          </p:cNvPr>
          <p:cNvSpPr txBox="1"/>
          <p:nvPr/>
        </p:nvSpPr>
        <p:spPr>
          <a:xfrm>
            <a:off x="367682" y="3953206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B52E6-A1B1-676B-9B13-082827B56E25}"/>
              </a:ext>
            </a:extLst>
          </p:cNvPr>
          <p:cNvSpPr txBox="1"/>
          <p:nvPr/>
        </p:nvSpPr>
        <p:spPr>
          <a:xfrm>
            <a:off x="367681" y="4524487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40C67"/>
                </a:solidFill>
              </a:rPr>
              <a:t>Machine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3CBCEA-79D9-8CC6-ACFE-B0187AA574F2}"/>
              </a:ext>
            </a:extLst>
          </p:cNvPr>
          <p:cNvCxnSpPr>
            <a:cxnSpLocks/>
          </p:cNvCxnSpPr>
          <p:nvPr/>
        </p:nvCxnSpPr>
        <p:spPr>
          <a:xfrm>
            <a:off x="2627260" y="3864990"/>
            <a:ext cx="542424" cy="235670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CADC88-FB33-F223-5406-08546DCD353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627260" y="4809021"/>
            <a:ext cx="542424" cy="186686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22F021-26E9-E00E-BBCC-F33E268B6D04}"/>
              </a:ext>
            </a:extLst>
          </p:cNvPr>
          <p:cNvCxnSpPr>
            <a:cxnSpLocks/>
          </p:cNvCxnSpPr>
          <p:nvPr/>
        </p:nvCxnSpPr>
        <p:spPr>
          <a:xfrm>
            <a:off x="2627260" y="5540824"/>
            <a:ext cx="542424" cy="27333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6F147B-D4C4-7AF6-0278-B97537C5C1D7}"/>
              </a:ext>
            </a:extLst>
          </p:cNvPr>
          <p:cNvSpPr txBox="1"/>
          <p:nvPr/>
        </p:nvSpPr>
        <p:spPr>
          <a:xfrm>
            <a:off x="5567111" y="4143753"/>
            <a:ext cx="3252248" cy="761467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200" err="1">
                <a:latin typeface="Courier New" panose="02070309020205020404" pitchFamily="49" charset="0"/>
                <a:cs typeface="Courier New" panose="02070309020205020404" pitchFamily="49" charset="0"/>
              </a:rPr>
              <a:t>partitionBy</a:t>
            </a:r>
            <a:r>
              <a:rPr lang="en-HK" sz="12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 sz="1200"/>
              <a:t>is specific to key-value pair RDDs. It is used to partition RDDs based on keys, by default using a hash partitioner</a:t>
            </a:r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B9D2C-604A-509E-A0D7-098C08471B22}"/>
              </a:ext>
            </a:extLst>
          </p:cNvPr>
          <p:cNvSpPr txBox="1"/>
          <p:nvPr/>
        </p:nvSpPr>
        <p:spPr>
          <a:xfrm>
            <a:off x="525465" y="1750774"/>
            <a:ext cx="8034073" cy="852873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1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400">
                <a:solidFill>
                  <a:schemeClr val="tx1"/>
                </a:solidFill>
              </a:rPr>
              <a:t>If the two tables (RDDs or </a:t>
            </a:r>
            <a:r>
              <a:rPr lang="en-HK" sz="1400" err="1">
                <a:solidFill>
                  <a:schemeClr val="tx1"/>
                </a:solidFill>
              </a:rPr>
              <a:t>DataFrames</a:t>
            </a:r>
            <a:r>
              <a:rPr lang="en-HK" sz="1400">
                <a:solidFill>
                  <a:schemeClr val="tx1"/>
                </a:solidFill>
              </a:rPr>
              <a:t>) are partitioned in the same way:</a:t>
            </a:r>
            <a:br>
              <a:rPr lang="en-HK" sz="1400"/>
            </a:br>
            <a:r>
              <a:rPr lang="en-HK" sz="1400" i="1"/>
              <a:t>using the same key (e.g., </a:t>
            </a:r>
            <a:r>
              <a:rPr lang="en-HK" sz="1400" i="1" err="1"/>
              <a:t>customer_id</a:t>
            </a:r>
            <a:r>
              <a:rPr lang="en-HK" sz="1400" i="1"/>
              <a:t>), the same partitioner (e.g., </a:t>
            </a:r>
            <a:r>
              <a:rPr lang="en-HK" sz="1400" i="1" err="1"/>
              <a:t>HashPartitioner</a:t>
            </a:r>
            <a:r>
              <a:rPr lang="en-HK" sz="1400" i="1"/>
              <a:t> for RDDs or equivalent hashing for </a:t>
            </a:r>
            <a:r>
              <a:rPr lang="en-HK" sz="1400" i="1" err="1"/>
              <a:t>DataFrames</a:t>
            </a:r>
            <a:r>
              <a:rPr lang="en-HK" sz="1400" i="1"/>
              <a:t>), and the same number of partitions. </a:t>
            </a:r>
            <a:endParaRPr lang="en-HK" sz="1400" i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5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1CCA3A2-E777-2FB3-A0CC-3E5BA1CE4C35}"/>
              </a:ext>
            </a:extLst>
          </p:cNvPr>
          <p:cNvSpPr/>
          <p:nvPr/>
        </p:nvSpPr>
        <p:spPr>
          <a:xfrm>
            <a:off x="1130968" y="4054642"/>
            <a:ext cx="2442411" cy="1239253"/>
          </a:xfrm>
          <a:prstGeom prst="rect">
            <a:avLst/>
          </a:prstGeom>
          <a:solidFill>
            <a:srgbClr val="F4DCE0">
              <a:alpha val="46667"/>
            </a:srgbClr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430875-851C-265D-A9CE-6EF6A9D0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Spark Runtime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82B67-AC06-4715-4FA9-79E57169B914}"/>
              </a:ext>
            </a:extLst>
          </p:cNvPr>
          <p:cNvSpPr txBox="1"/>
          <p:nvPr/>
        </p:nvSpPr>
        <p:spPr>
          <a:xfrm>
            <a:off x="367004" y="1686757"/>
            <a:ext cx="7122714" cy="2140691"/>
          </a:xfrm>
          <a:prstGeom prst="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200">
                <a:solidFill>
                  <a:srgbClr val="C40C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lines =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sc.textFile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('/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large_test_application.txt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')3)</a:t>
            </a:r>
          </a:p>
          <a:p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errors =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lines.filter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(lambda line: 'ERROR' in line)</a:t>
            </a:r>
          </a:p>
          <a:p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messages =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errors.map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(lambda error: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error.split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('\t')[2])</a:t>
            </a: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messages.cache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HK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API_error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messages.filter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(lambda line: 'API' in line).count()</a:t>
            </a: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TO_error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messages.filter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(lambda line: 'Timeout' in line).count()</a:t>
            </a:r>
          </a:p>
          <a:p>
            <a:r>
              <a:rPr lang="en-HK" sz="1400" err="1">
                <a:latin typeface="Courier New" panose="02070309020205020404" pitchFamily="49" charset="0"/>
                <a:cs typeface="Courier New" panose="02070309020205020404" pitchFamily="49" charset="0"/>
              </a:rPr>
              <a:t>message.collect</a:t>
            </a:r>
            <a:r>
              <a:rPr lang="en-HK" sz="140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2" name="Picture 2" descr="LOG File Icon SVG Vector &amp; PNG Free Download | UXWing">
            <a:extLst>
              <a:ext uri="{FF2B5EF4-FFF2-40B4-BE49-F238E27FC236}">
                <a16:creationId xmlns:a16="http://schemas.microsoft.com/office/drawing/2014/main" id="{03D24EEB-71AD-4A6C-D97D-13AE7E86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17" y="4302254"/>
            <a:ext cx="569899" cy="6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 File Icon SVG Vector &amp; PNG Free Download | UXWing">
            <a:extLst>
              <a:ext uri="{FF2B5EF4-FFF2-40B4-BE49-F238E27FC236}">
                <a16:creationId xmlns:a16="http://schemas.microsoft.com/office/drawing/2014/main" id="{8FD421C9-EED3-9F70-BB30-28D54C1E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67" y="4189646"/>
            <a:ext cx="408952" cy="4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10D247-7682-05F9-F8FA-5F7CB0364A29}"/>
              </a:ext>
            </a:extLst>
          </p:cNvPr>
          <p:cNvCxnSpPr>
            <a:cxnSpLocks/>
            <a:stCxn id="5122" idx="3"/>
          </p:cNvCxnSpPr>
          <p:nvPr/>
        </p:nvCxnSpPr>
        <p:spPr>
          <a:xfrm flipV="1">
            <a:off x="1907316" y="4410113"/>
            <a:ext cx="839251" cy="19408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E9550F-D20F-A055-5E3E-F7BA8D4C1CFB}"/>
              </a:ext>
            </a:extLst>
          </p:cNvPr>
          <p:cNvCxnSpPr>
            <a:cxnSpLocks/>
            <a:stCxn id="5122" idx="3"/>
          </p:cNvCxnSpPr>
          <p:nvPr/>
        </p:nvCxnSpPr>
        <p:spPr>
          <a:xfrm>
            <a:off x="1907316" y="4604196"/>
            <a:ext cx="791459" cy="40980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0F8385-B88B-BA23-E6FD-BAF4F6B4786F}"/>
              </a:ext>
            </a:extLst>
          </p:cNvPr>
          <p:cNvSpPr txBox="1"/>
          <p:nvPr/>
        </p:nvSpPr>
        <p:spPr>
          <a:xfrm>
            <a:off x="682115" y="5570413"/>
            <a:ext cx="659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Driver</a:t>
            </a:r>
          </a:p>
        </p:txBody>
      </p:sp>
      <p:pic>
        <p:nvPicPr>
          <p:cNvPr id="20" name="Picture 2" descr="Workstation Icon Style 8328757 Vector Art at Vecteezy">
            <a:extLst>
              <a:ext uri="{FF2B5EF4-FFF2-40B4-BE49-F238E27FC236}">
                <a16:creationId xmlns:a16="http://schemas.microsoft.com/office/drawing/2014/main" id="{8E91804C-3EBE-B6B2-999D-7A967FC51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31" y="5327167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224DA0-ADBE-BBBD-E563-90C20B3264E9}"/>
              </a:ext>
            </a:extLst>
          </p:cNvPr>
          <p:cNvSpPr txBox="1"/>
          <p:nvPr/>
        </p:nvSpPr>
        <p:spPr>
          <a:xfrm>
            <a:off x="3390755" y="5984424"/>
            <a:ext cx="76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Worker</a:t>
            </a:r>
          </a:p>
        </p:txBody>
      </p:sp>
      <p:pic>
        <p:nvPicPr>
          <p:cNvPr id="27" name="Picture 2" descr="LOG File Icon SVG Vector &amp; PNG Free Download | UXWing">
            <a:extLst>
              <a:ext uri="{FF2B5EF4-FFF2-40B4-BE49-F238E27FC236}">
                <a16:creationId xmlns:a16="http://schemas.microsoft.com/office/drawing/2014/main" id="{6569C1F4-AAEB-B66D-DCAC-48519E11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75" y="4774741"/>
            <a:ext cx="408952" cy="4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orkstation Icon Style 8328757 Vector Art at Vecteezy">
            <a:extLst>
              <a:ext uri="{FF2B5EF4-FFF2-40B4-BE49-F238E27FC236}">
                <a16:creationId xmlns:a16="http://schemas.microsoft.com/office/drawing/2014/main" id="{54E38F7A-F6FE-116A-6BA1-82A5156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1" y="4913156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Workstation Icon Style 8328757 Vector Art at Vecteezy">
            <a:extLst>
              <a:ext uri="{FF2B5EF4-FFF2-40B4-BE49-F238E27FC236}">
                <a16:creationId xmlns:a16="http://schemas.microsoft.com/office/drawing/2014/main" id="{B094D56A-1EC6-B131-4103-7C96D84B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16" y="5767755"/>
            <a:ext cx="761478" cy="76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0494BBF-4B11-628E-73F2-E07A20984B53}"/>
              </a:ext>
            </a:extLst>
          </p:cNvPr>
          <p:cNvSpPr txBox="1"/>
          <p:nvPr/>
        </p:nvSpPr>
        <p:spPr>
          <a:xfrm>
            <a:off x="1945340" y="6425012"/>
            <a:ext cx="760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C40C67"/>
                </a:solidFill>
              </a:rPr>
              <a:t>Worker</a:t>
            </a:r>
          </a:p>
        </p:txBody>
      </p:sp>
      <p:pic>
        <p:nvPicPr>
          <p:cNvPr id="35" name="Picture 2" descr="LOG File Icon SVG Vector &amp; PNG Free Download | UXWing">
            <a:extLst>
              <a:ext uri="{FF2B5EF4-FFF2-40B4-BE49-F238E27FC236}">
                <a16:creationId xmlns:a16="http://schemas.microsoft.com/office/drawing/2014/main" id="{A4D78384-2915-7B94-DBC6-11585DE5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46" y="5551085"/>
            <a:ext cx="408952" cy="4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OG File Icon SVG Vector &amp; PNG Free Download | UXWing">
            <a:extLst>
              <a:ext uri="{FF2B5EF4-FFF2-40B4-BE49-F238E27FC236}">
                <a16:creationId xmlns:a16="http://schemas.microsoft.com/office/drawing/2014/main" id="{336F33BD-AD79-93CD-A1A7-5B6B0B77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9" y="5958635"/>
            <a:ext cx="408952" cy="4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90AEAD-E5CD-AB33-207A-21E7B28B6CE9}"/>
              </a:ext>
            </a:extLst>
          </p:cNvPr>
          <p:cNvSpPr txBox="1"/>
          <p:nvPr/>
        </p:nvSpPr>
        <p:spPr>
          <a:xfrm>
            <a:off x="3928361" y="3985731"/>
            <a:ext cx="3150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>
                <a:solidFill>
                  <a:srgbClr val="C40C67"/>
                </a:solidFill>
              </a:rPr>
              <a:t>Once action issued (i.e. </a:t>
            </a:r>
            <a:r>
              <a:rPr lang="en-US" sz="1400" b="1" u="sng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count()</a:t>
            </a:r>
            <a:r>
              <a:rPr lang="en-US" sz="1400" b="1" u="sng">
                <a:solidFill>
                  <a:srgbClr val="C40C67"/>
                </a:solidFill>
              </a:rPr>
              <a:t>)</a:t>
            </a:r>
          </a:p>
          <a:p>
            <a:r>
              <a:rPr lang="en-US" sz="1400"/>
              <a:t>1. read the file</a:t>
            </a:r>
          </a:p>
          <a:p>
            <a:r>
              <a:rPr lang="en-US" sz="1400"/>
              <a:t>2. perform the transformation</a:t>
            </a:r>
          </a:p>
          <a:p>
            <a:r>
              <a:rPr lang="en-US" sz="1400"/>
              <a:t>3. carry out the action and send back results to driver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6A5F9C-B881-4AC8-7C38-3F0A5B04511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155519" y="4507154"/>
            <a:ext cx="1206803" cy="1043931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38D11B-112C-6B6B-616B-E976C0622562}"/>
              </a:ext>
            </a:extLst>
          </p:cNvPr>
          <p:cNvCxnSpPr>
            <a:cxnSpLocks/>
            <a:stCxn id="27" idx="2"/>
            <a:endCxn id="36" idx="0"/>
          </p:cNvCxnSpPr>
          <p:nvPr/>
        </p:nvCxnSpPr>
        <p:spPr>
          <a:xfrm flipH="1">
            <a:off x="2894095" y="5208080"/>
            <a:ext cx="9156" cy="750555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8BC5F62-2F52-BE27-2B0A-C07E0FB66472}"/>
              </a:ext>
            </a:extLst>
          </p:cNvPr>
          <p:cNvCxnSpPr>
            <a:cxnSpLocks/>
          </p:cNvCxnSpPr>
          <p:nvPr/>
        </p:nvCxnSpPr>
        <p:spPr>
          <a:xfrm flipH="1" flipV="1">
            <a:off x="1404400" y="5521089"/>
            <a:ext cx="502916" cy="470584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4BA99F8-B164-CED9-3C79-6CF056A14F91}"/>
              </a:ext>
            </a:extLst>
          </p:cNvPr>
          <p:cNvCxnSpPr>
            <a:cxnSpLocks/>
          </p:cNvCxnSpPr>
          <p:nvPr/>
        </p:nvCxnSpPr>
        <p:spPr>
          <a:xfrm flipH="1" flipV="1">
            <a:off x="1451382" y="5409130"/>
            <a:ext cx="1864530" cy="161283"/>
          </a:xfrm>
          <a:prstGeom prst="straightConnector1">
            <a:avLst/>
          </a:prstGeom>
          <a:ln w="38100">
            <a:solidFill>
              <a:srgbClr val="C40C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2187865-4162-AF34-3076-AD7028099252}"/>
              </a:ext>
            </a:extLst>
          </p:cNvPr>
          <p:cNvSpPr txBox="1"/>
          <p:nvPr/>
        </p:nvSpPr>
        <p:spPr>
          <a:xfrm>
            <a:off x="2152934" y="2425947"/>
            <a:ext cx="2989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>
                <a:solidFill>
                  <a:schemeClr val="accent6"/>
                </a:solidFill>
                <a:cs typeface="Courier New" panose="02070309020205020404" pitchFamily="49" charset="0"/>
              </a:rPr>
              <a:t>Ask workers to cache it to memory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04FADA-5748-C948-A3BA-4B65FD632AB0}"/>
              </a:ext>
            </a:extLst>
          </p:cNvPr>
          <p:cNvSpPr txBox="1"/>
          <p:nvPr/>
        </p:nvSpPr>
        <p:spPr>
          <a:xfrm>
            <a:off x="6366949" y="1772701"/>
            <a:ext cx="10105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>
                <a:solidFill>
                  <a:schemeClr val="accent6"/>
                </a:solidFill>
                <a:cs typeface="Courier New" panose="02070309020205020404" pitchFamily="49" charset="0"/>
              </a:rPr>
              <a:t>Base RDD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EC6952-C446-DD21-6AF1-96CF53B5CEB1}"/>
              </a:ext>
            </a:extLst>
          </p:cNvPr>
          <p:cNvSpPr txBox="1"/>
          <p:nvPr/>
        </p:nvSpPr>
        <p:spPr>
          <a:xfrm>
            <a:off x="5855812" y="1975702"/>
            <a:ext cx="1521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>
                <a:solidFill>
                  <a:schemeClr val="accent6"/>
                </a:solidFill>
                <a:cs typeface="Courier New" panose="02070309020205020404" pitchFamily="49" charset="0"/>
              </a:rPr>
              <a:t>Transformed RDD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53A146-9E5D-C207-D075-74CF7F6C1726}"/>
              </a:ext>
            </a:extLst>
          </p:cNvPr>
          <p:cNvSpPr txBox="1"/>
          <p:nvPr/>
        </p:nvSpPr>
        <p:spPr>
          <a:xfrm>
            <a:off x="6475826" y="2180487"/>
            <a:ext cx="2149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>
                <a:solidFill>
                  <a:schemeClr val="accent6"/>
                </a:solidFill>
                <a:cs typeface="Courier New" panose="02070309020205020404" pitchFamily="49" charset="0"/>
              </a:rPr>
              <a:t>Another transformed RDD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645DDB-EB0C-0D85-2B1E-8DE7A174CD24}"/>
              </a:ext>
            </a:extLst>
          </p:cNvPr>
          <p:cNvSpPr txBox="1"/>
          <p:nvPr/>
        </p:nvSpPr>
        <p:spPr>
          <a:xfrm>
            <a:off x="7489718" y="2836682"/>
            <a:ext cx="782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>
                <a:solidFill>
                  <a:schemeClr val="accent6"/>
                </a:solidFill>
                <a:cs typeface="Courier New" panose="02070309020205020404" pitchFamily="49" charset="0"/>
              </a:rPr>
              <a:t>Action</a:t>
            </a:r>
            <a:endParaRPr lang="en-US" sz="1200">
              <a:solidFill>
                <a:schemeClr val="accent6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ACB0E1A-6EAB-B155-9DDC-D92F44A9D6FC}"/>
              </a:ext>
            </a:extLst>
          </p:cNvPr>
          <p:cNvCxnSpPr>
            <a:cxnSpLocks/>
          </p:cNvCxnSpPr>
          <p:nvPr/>
        </p:nvCxnSpPr>
        <p:spPr>
          <a:xfrm flipH="1">
            <a:off x="7205766" y="2975182"/>
            <a:ext cx="283952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19" grpId="0"/>
      <p:bldP spid="21" grpId="0"/>
      <p:bldP spid="34" grpId="0"/>
      <p:bldP spid="37" grpId="0"/>
      <p:bldP spid="54" grpId="0"/>
      <p:bldP spid="55" grpId="0"/>
      <p:bldP spid="56" grpId="0"/>
      <p:bldP spid="57" grpId="0"/>
      <p:bldP spid="5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CFC0A1-A5EC-FD8E-229A-6752F9D4089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</a:rPr>
              <a:t>Immutability and Lineage: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Spark RDDs are </a:t>
            </a:r>
            <a:r>
              <a:rPr lang="en-HK">
                <a:solidFill>
                  <a:srgbClr val="C40C67"/>
                </a:solidFill>
              </a:rPr>
              <a:t>immutable</a:t>
            </a:r>
            <a:r>
              <a:rPr lang="en-HK"/>
              <a:t> and </a:t>
            </a:r>
            <a:r>
              <a:rPr lang="en-HK">
                <a:solidFill>
                  <a:srgbClr val="C40C67"/>
                </a:solidFill>
              </a:rPr>
              <a:t>retain the lineage </a:t>
            </a:r>
            <a:r>
              <a:rPr lang="en-HK"/>
              <a:t>of the </a:t>
            </a:r>
            <a:r>
              <a:rPr lang="en-HK">
                <a:solidFill>
                  <a:srgbClr val="C40C67"/>
                </a:solidFill>
              </a:rPr>
              <a:t>deterministic operations </a:t>
            </a:r>
            <a:r>
              <a:rPr lang="en-HK"/>
              <a:t>used to create them from a fault-tolerant input dataset.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</a:rPr>
              <a:t>Fault Tolerance: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If a partition of an </a:t>
            </a:r>
            <a:r>
              <a:rPr lang="en-HK">
                <a:solidFill>
                  <a:srgbClr val="C40C67"/>
                </a:solidFill>
              </a:rPr>
              <a:t>RDD is lost due to a worker node failure</a:t>
            </a:r>
            <a:r>
              <a:rPr lang="en-HK"/>
              <a:t>, it can be </a:t>
            </a:r>
            <a:r>
              <a:rPr lang="en-HK">
                <a:solidFill>
                  <a:srgbClr val="C40C67"/>
                </a:solidFill>
              </a:rPr>
              <a:t>recomputed</a:t>
            </a:r>
            <a:r>
              <a:rPr lang="en-HK"/>
              <a:t> using the </a:t>
            </a:r>
            <a:r>
              <a:rPr lang="en-HK">
                <a:solidFill>
                  <a:srgbClr val="C40C67"/>
                </a:solidFill>
              </a:rPr>
              <a:t>lineage of operations </a:t>
            </a:r>
            <a:r>
              <a:rPr lang="en-HK"/>
              <a:t>from the original dataset.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</a:rPr>
              <a:t>Deterministic Transformations: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When all RDD </a:t>
            </a:r>
            <a:r>
              <a:rPr lang="en-HK">
                <a:solidFill>
                  <a:srgbClr val="C40C67"/>
                </a:solidFill>
              </a:rPr>
              <a:t>transformations are deterministic </a:t>
            </a:r>
            <a:r>
              <a:rPr lang="en-HK"/>
              <a:t>(producing the same output for the same input), the data in the final </a:t>
            </a:r>
            <a:r>
              <a:rPr lang="en-HK">
                <a:solidFill>
                  <a:srgbClr val="C40C67"/>
                </a:solidFill>
              </a:rPr>
              <a:t>transformed RDD will always be consistent</a:t>
            </a:r>
            <a:r>
              <a:rPr lang="en-HK"/>
              <a:t>.</a:t>
            </a:r>
            <a:br>
              <a:rPr lang="en-HK"/>
            </a:b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C9361-F0D1-D1A6-CF9D-921EF365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>
                <a:solidFill>
                  <a:srgbClr val="C40C67"/>
                </a:solidFill>
              </a:rPr>
              <a:t>Fault Tolerance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2B1669-C04B-CB8D-12C6-3DA84FE595A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HK" sz="1600">
                <a:solidFill>
                  <a:srgbClr val="C40C67"/>
                </a:solidFill>
              </a:rPr>
              <a:t>Worker failure: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Tasks assigned to the worker are lost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Spark can </a:t>
            </a:r>
            <a:r>
              <a:rPr lang="en-HK">
                <a:solidFill>
                  <a:srgbClr val="C40C67"/>
                </a:solidFill>
              </a:rPr>
              <a:t>recover by using the lineage information </a:t>
            </a:r>
            <a:r>
              <a:rPr lang="en-HK"/>
              <a:t>of RDDs to recompute the lost partitions from the original dataset. 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>
                <a:solidFill>
                  <a:srgbClr val="C40C67"/>
                </a:solidFill>
              </a:rPr>
              <a:t>Driver program automatically reassigns these tasks to other available worker nodes</a:t>
            </a:r>
            <a:r>
              <a:rPr lang="en-HK"/>
              <a:t>, allowing the job to continue progressing despite the failure. </a:t>
            </a:r>
          </a:p>
          <a:p>
            <a:r>
              <a:rPr lang="en-HK" sz="1600">
                <a:solidFill>
                  <a:srgbClr val="C40C67"/>
                </a:solidFill>
              </a:rPr>
              <a:t>Driver failure: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leads to the </a:t>
            </a:r>
            <a:r>
              <a:rPr lang="en-HK">
                <a:solidFill>
                  <a:srgbClr val="C40C67"/>
                </a:solidFill>
              </a:rPr>
              <a:t>loss of the application's state </a:t>
            </a:r>
            <a:r>
              <a:rPr lang="en-HK"/>
              <a:t>and all information about running jobs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>
                <a:solidFill>
                  <a:srgbClr val="C40C67"/>
                </a:solidFill>
              </a:rPr>
              <a:t>do not have automatic recovery mechanisms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/>
              <a:t>requiring the </a:t>
            </a:r>
            <a:r>
              <a:rPr lang="en-HK">
                <a:solidFill>
                  <a:srgbClr val="C40C67"/>
                </a:solidFill>
              </a:rPr>
              <a:t>application to be restarted from the beginning</a:t>
            </a:r>
            <a:r>
              <a:rPr lang="en-HK"/>
              <a:t>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D3077-22EB-33F5-BA47-374C3BE0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>
                <a:solidFill>
                  <a:srgbClr val="C40C67"/>
                </a:solidFill>
              </a:rPr>
              <a:t>Fault Tolerance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DE3E-AAA4-074F-8C08-219F724DDD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7"/>
            <a:ext cx="8367942" cy="5038896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Transformation </a:t>
            </a:r>
            <a:r>
              <a:rPr lang="en-US">
                <a:solidFill>
                  <a:srgbClr val="C40C67"/>
                </a:solidFill>
              </a:rPr>
              <a:t>will not process </a:t>
            </a:r>
            <a:r>
              <a:rPr lang="en-US"/>
              <a:t>until we </a:t>
            </a:r>
            <a:r>
              <a:rPr lang="en-US">
                <a:solidFill>
                  <a:srgbClr val="C40C67"/>
                </a:solidFill>
              </a:rPr>
              <a:t>call action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For example, if we import an non-existing file, no </a:t>
            </a:r>
            <a:r>
              <a:rPr lang="en-HK">
                <a:solidFill>
                  <a:srgbClr val="C40C67"/>
                </a:solidFill>
              </a:rPr>
              <a:t>error</a:t>
            </a:r>
            <a:r>
              <a:rPr lang="en-HK"/>
              <a:t> found.</a:t>
            </a:r>
          </a:p>
          <a:p>
            <a:pPr lvl="1" indent="0">
              <a:lnSpc>
                <a:spcPct val="150000"/>
              </a:lnSpc>
              <a:spcAft>
                <a:spcPts val="900"/>
              </a:spcAft>
              <a:buNone/>
            </a:pPr>
            <a:endParaRPr lang="en-HK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 sz="1600"/>
              <a:t>Error comes only when we call action (here, </a:t>
            </a:r>
            <a:r>
              <a:rPr lang="en-HK" sz="1600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collect()</a:t>
            </a:r>
            <a:r>
              <a:rPr lang="en-HK" sz="1600"/>
              <a:t>)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 sz="1600"/>
          </a:p>
          <a:p>
            <a:pPr lvl="1" indent="0">
              <a:lnSpc>
                <a:spcPct val="150000"/>
              </a:lnSpc>
              <a:spcAft>
                <a:spcPts val="900"/>
              </a:spcAft>
              <a:buNone/>
            </a:pPr>
            <a:endParaRPr lang="en-HK" sz="1600"/>
          </a:p>
          <a:p>
            <a:pPr marL="514346" lvl="1" indent="-342900">
              <a:lnSpc>
                <a:spcPct val="150000"/>
              </a:lnSpc>
            </a:pPr>
            <a:r>
              <a:rPr lang="en-US"/>
              <a:t>Advantage of laziness</a:t>
            </a:r>
            <a:endParaRPr lang="en-HK"/>
          </a:p>
          <a:p>
            <a:pPr marL="971541" lvl="2" indent="-342900">
              <a:lnSpc>
                <a:spcPct val="150000"/>
              </a:lnSpc>
            </a:pPr>
            <a:r>
              <a:rPr lang="en-HK"/>
              <a:t>Allow the context manager to </a:t>
            </a:r>
            <a:r>
              <a:rPr lang="en-HK">
                <a:solidFill>
                  <a:srgbClr val="C40C67"/>
                </a:solidFill>
              </a:rPr>
              <a:t>optimize</a:t>
            </a:r>
            <a:r>
              <a:rPr lang="en-HK"/>
              <a:t> the whole task by </a:t>
            </a:r>
            <a:r>
              <a:rPr lang="en-HK">
                <a:solidFill>
                  <a:srgbClr val="C40C67"/>
                </a:solidFill>
              </a:rPr>
              <a:t>merging, transforming </a:t>
            </a:r>
            <a:r>
              <a:rPr lang="en-HK"/>
              <a:t>and </a:t>
            </a:r>
            <a:r>
              <a:rPr lang="en-HK">
                <a:solidFill>
                  <a:srgbClr val="C40C67"/>
                </a:solidFill>
              </a:rPr>
              <a:t>reducing</a:t>
            </a:r>
            <a:r>
              <a:rPr lang="en-HK"/>
              <a:t> repeated processes</a:t>
            </a:r>
          </a:p>
          <a:p>
            <a:pPr marL="971541" lvl="2" indent="-342900">
              <a:lnSpc>
                <a:spcPct val="150000"/>
              </a:lnSpc>
            </a:pPr>
            <a:r>
              <a:rPr lang="en-HK">
                <a:solidFill>
                  <a:srgbClr val="C40C67"/>
                </a:solidFill>
              </a:rPr>
              <a:t>Saves time </a:t>
            </a:r>
            <a:r>
              <a:rPr lang="en-HK"/>
              <a:t>and </a:t>
            </a:r>
            <a:r>
              <a:rPr lang="en-HK">
                <a:solidFill>
                  <a:srgbClr val="C40C67"/>
                </a:solidFill>
              </a:rPr>
              <a:t>unwanted processing </a:t>
            </a:r>
            <a:r>
              <a:rPr lang="en-HK"/>
              <a:t>power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5A1F8-2DAE-244F-A08B-61A18869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RDD Transformation (laziness)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05441-81EB-254E-AD10-AD16C1402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"/>
          <a:stretch/>
        </p:blipFill>
        <p:spPr>
          <a:xfrm>
            <a:off x="914142" y="2472758"/>
            <a:ext cx="6653721" cy="692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4E4FD-3816-AC4E-AA83-6E7A05192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12"/>
          <a:stretch/>
        </p:blipFill>
        <p:spPr>
          <a:xfrm>
            <a:off x="914142" y="3568530"/>
            <a:ext cx="6990605" cy="14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E11DA-D54C-E8D2-AFDE-75489012C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F4CD3150-1DD5-25A4-3BAD-1201A2A50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824" y="3547635"/>
            <a:ext cx="5048176" cy="1047110"/>
          </a:xfrm>
        </p:spPr>
        <p:txBody>
          <a:bodyPr>
            <a:noAutofit/>
          </a:bodyPr>
          <a:lstStyle/>
          <a:p>
            <a:r>
              <a:rPr lang="en-US" sz="2800"/>
              <a:t>Spark Programming</a:t>
            </a:r>
          </a:p>
        </p:txBody>
      </p:sp>
      <p:pic>
        <p:nvPicPr>
          <p:cNvPr id="4100" name="Picture 4" descr="Download Free Computer programming Icons in PNG &amp; SVG">
            <a:extLst>
              <a:ext uri="{FF2B5EF4-FFF2-40B4-BE49-F238E27FC236}">
                <a16:creationId xmlns:a16="http://schemas.microsoft.com/office/drawing/2014/main" id="{9099F24F-5EA7-3014-0324-17417B57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4" y="2564345"/>
            <a:ext cx="2221159" cy="22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pache Spark - Wikipedia">
            <a:extLst>
              <a:ext uri="{FF2B5EF4-FFF2-40B4-BE49-F238E27FC236}">
                <a16:creationId xmlns:a16="http://schemas.microsoft.com/office/drawing/2014/main" id="{CDDD43D8-B1B6-4035-0FFD-89E96237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25" y="3547635"/>
            <a:ext cx="939495" cy="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49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A1365-421D-9A44-A146-C94B757AE7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RDD transformation is a list of operations that </a:t>
            </a:r>
            <a:r>
              <a:rPr lang="en-US">
                <a:solidFill>
                  <a:srgbClr val="C40C67"/>
                </a:solidFill>
              </a:rPr>
              <a:t>apply on the </a:t>
            </a:r>
            <a:r>
              <a:rPr lang="en-HK">
                <a:solidFill>
                  <a:srgbClr val="C40C67"/>
                </a:solidFill>
              </a:rPr>
              <a:t>source</a:t>
            </a:r>
            <a:r>
              <a:rPr lang="en-US">
                <a:solidFill>
                  <a:srgbClr val="C40C67"/>
                </a:solidFill>
              </a:rPr>
              <a:t> RDD</a:t>
            </a:r>
            <a:r>
              <a:rPr lang="en-US"/>
              <a:t> and </a:t>
            </a:r>
            <a:r>
              <a:rPr lang="en-HK"/>
              <a:t>construct a new RDD 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Map(): </a:t>
            </a:r>
            <a:r>
              <a:rPr lang="en-HK"/>
              <a:t>return a new RDD by passing </a:t>
            </a:r>
            <a:r>
              <a:rPr lang="en-HK">
                <a:solidFill>
                  <a:srgbClr val="C40C67"/>
                </a:solidFill>
              </a:rPr>
              <a:t>each element of the source RDD </a:t>
            </a:r>
            <a:r>
              <a:rPr lang="en-HK"/>
              <a:t>through a function </a:t>
            </a:r>
          </a:p>
          <a:p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84781-17E2-3D46-8FC5-99BC99E0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RDD Transformation (Single RDD)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D0A43-AD75-CE45-BCD4-BCEAA4BD0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26"/>
          <a:stretch/>
        </p:blipFill>
        <p:spPr>
          <a:xfrm>
            <a:off x="907054" y="3298371"/>
            <a:ext cx="5676900" cy="25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0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B6CB-A9EF-BB4B-BF57-F821D2CE1B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filter(): </a:t>
            </a:r>
            <a:r>
              <a:rPr lang="en-HK"/>
              <a:t>returns a new dataset formed by selecting those elements of the source on which filter return true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distinct(): </a:t>
            </a:r>
            <a:r>
              <a:rPr lang="en-HK"/>
              <a:t>is used to filter out repetitive items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41D56-2660-3147-828C-0EA37FC1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RDD Transformation (Single RDD)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33EAB-4EFC-2345-8101-F941C4523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799" y="2493691"/>
            <a:ext cx="565785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962BE-32E9-6CD5-F9E2-02D367F1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147" y="4349979"/>
            <a:ext cx="56483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1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784C-7C87-EE47-84FA-ADAAA10D05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randomSplit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>
                <a:cs typeface="Courier New" panose="02070309020205020404" pitchFamily="49" charset="0"/>
              </a:rPr>
              <a:t> can be used to divided an RDD into multiple sub segments, it can randomly split this RDD with the provided weights.</a:t>
            </a:r>
            <a:endParaRPr lang="en-US"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83E96-21A2-FA4C-BC39-CF549834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RDD Transformation (Single RDD)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56206-A943-664F-9E0E-E0F85E8848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98" y="2517762"/>
            <a:ext cx="7258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7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EB32-7E42-D247-A7E0-15B746197D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/>
              <a:t>Often, you need to split the dataset in a way that you can </a:t>
            </a:r>
            <a:r>
              <a:rPr lang="en-HK">
                <a:solidFill>
                  <a:srgbClr val="C40C67"/>
                </a:solidFill>
              </a:rPr>
              <a:t>reproduce</a:t>
            </a:r>
            <a:r>
              <a:rPr lang="en-HK"/>
              <a:t> the result. Then you will pre-define a </a:t>
            </a:r>
            <a:r>
              <a:rPr lang="en-HK">
                <a:solidFill>
                  <a:srgbClr val="C40C67"/>
                </a:solidFill>
              </a:rPr>
              <a:t>seed</a:t>
            </a:r>
            <a:r>
              <a:rPr lang="en-HK"/>
              <a:t> so that each time the splitting pattern is identical.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5741-BEC2-AA48-8FAF-3E49423D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RDD Transformation (Single RDD)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166F8-FA42-EA45-BA36-889839AEEB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29" y="2543855"/>
            <a:ext cx="6648450" cy="244792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071D367-8231-5942-B4C8-15D547DE8D34}"/>
              </a:ext>
            </a:extLst>
          </p:cNvPr>
          <p:cNvSpPr/>
          <p:nvPr/>
        </p:nvSpPr>
        <p:spPr>
          <a:xfrm>
            <a:off x="4702629" y="2958959"/>
            <a:ext cx="760809" cy="26789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C4005E-63D7-3E50-722B-A6A98360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History…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C97D7-B9F7-A728-B5BA-0E3D8EB164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75" y="2351931"/>
            <a:ext cx="7772400" cy="34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4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DC66-FE42-5D49-9A75-458A920987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groupBy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/>
              <a:t>: Return an RDD of grouped items based on a pre-defined </a:t>
            </a:r>
            <a:r>
              <a:rPr lang="en-HK">
                <a:solidFill>
                  <a:srgbClr val="C40C67"/>
                </a:solidFill>
              </a:rPr>
              <a:t>condition</a:t>
            </a:r>
            <a:endParaRPr lang="en-US">
              <a:solidFill>
                <a:srgbClr val="C40C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D1899-3CB9-F14B-96B4-A54875C5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RDD Transformation (Single RDD)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AE76D-9AFF-1B4E-BA94-CC8102E541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219" y="2072707"/>
            <a:ext cx="7286047" cy="23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62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31C8-68F6-704A-AB9D-2B6A91FA92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Sometimes we want to produce multiple output elements for each input elements. The operation to do this is called </a:t>
            </a: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HK"/>
              <a:t>will not flatten the results. Hence, 6 input will have 6 output.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In contrast, </a:t>
            </a: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/>
              <a:t>flatten the output, so 6 input will have 1 output.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endParaRPr lang="en-HK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HK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610B9-1A99-A04D-834F-4A704010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RDD Transformation (Single RDD) (</a:t>
            </a:r>
            <a:r>
              <a:rPr lang="en-US" err="1"/>
              <a:t>flatMap</a:t>
            </a:r>
            <a:r>
              <a:rPr lang="en-US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B7E53-0E3E-EC4D-9AEF-862DBEDA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414" y="2297857"/>
            <a:ext cx="769620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468AC-05E5-BD89-2CE6-438205332F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414" y="4356757"/>
            <a:ext cx="7705725" cy="2133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B9B7A3-5C14-F82E-05D5-38426CA80F88}"/>
              </a:ext>
            </a:extLst>
          </p:cNvPr>
          <p:cNvGrpSpPr/>
          <p:nvPr/>
        </p:nvGrpSpPr>
        <p:grpSpPr>
          <a:xfrm>
            <a:off x="6833265" y="6008463"/>
            <a:ext cx="1445321" cy="407194"/>
            <a:chOff x="8829675" y="5486401"/>
            <a:chExt cx="1927094" cy="542925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42BD2438-6266-69F5-6547-C749ABF62856}"/>
                </a:ext>
              </a:extLst>
            </p:cNvPr>
            <p:cNvSpPr/>
            <p:nvPr/>
          </p:nvSpPr>
          <p:spPr>
            <a:xfrm>
              <a:off x="8829675" y="5486401"/>
              <a:ext cx="157162" cy="542925"/>
            </a:xfrm>
            <a:prstGeom prst="rightBrac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EDA4FF-74BE-52AD-1094-A68557004625}"/>
                </a:ext>
              </a:extLst>
            </p:cNvPr>
            <p:cNvSpPr txBox="1"/>
            <p:nvPr/>
          </p:nvSpPr>
          <p:spPr>
            <a:xfrm>
              <a:off x="9172575" y="5573197"/>
              <a:ext cx="158419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1 vs 6 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8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8305-918F-714C-A237-AF279C02A5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In previous slides, we introduce operators that operates on </a:t>
            </a:r>
            <a:r>
              <a:rPr lang="en-US">
                <a:solidFill>
                  <a:srgbClr val="C40C67"/>
                </a:solidFill>
              </a:rPr>
              <a:t>single</a:t>
            </a:r>
            <a:r>
              <a:rPr lang="en-US"/>
              <a:t> RDD.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Here we are going to introduce few operators that can be used to combine multiple RDDS. They are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union(), intersection(), subtract(), cartesian()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union():</a:t>
            </a:r>
            <a:r>
              <a:rPr lang="en-US" b="1"/>
              <a:t> </a:t>
            </a:r>
            <a:r>
              <a:rPr lang="en-HK"/>
              <a:t>Return the </a:t>
            </a:r>
            <a:r>
              <a:rPr lang="en-HK">
                <a:solidFill>
                  <a:srgbClr val="C40C67"/>
                </a:solidFill>
              </a:rPr>
              <a:t>concatenation</a:t>
            </a:r>
            <a:r>
              <a:rPr lang="en-HK" b="1"/>
              <a:t> </a:t>
            </a:r>
            <a:r>
              <a:rPr lang="en-HK"/>
              <a:t>of all input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latin typeface="Courier New" panose="02070309020205020404" pitchFamily="49" charset="0"/>
                <a:cs typeface="Courier New" panose="02070309020205020404" pitchFamily="49" charset="0"/>
              </a:rPr>
              <a:t>intersection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b="1"/>
              <a:t> </a:t>
            </a:r>
            <a:r>
              <a:rPr lang="en-HK"/>
              <a:t>Return the </a:t>
            </a:r>
            <a:r>
              <a:rPr lang="en-HK">
                <a:solidFill>
                  <a:srgbClr val="C40C67"/>
                </a:solidFill>
              </a:rPr>
              <a:t>overlap</a:t>
            </a:r>
            <a:r>
              <a:rPr lang="en-HK"/>
              <a:t> of all input RDD</a:t>
            </a: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i="1"/>
          </a:p>
          <a:p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CF5E-7A08-A641-A6ED-71375085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RDD transformation (Multiple RDD)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9D469-7F38-2411-C2F6-1DE7AAE7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735" y="3156526"/>
            <a:ext cx="6582855" cy="12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A3497-A081-7A20-185D-E47530747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735" y="4800355"/>
            <a:ext cx="7667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61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61CD-DCD5-2242-9FE8-D1C13C40BFC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subtract()</a:t>
            </a:r>
            <a:r>
              <a:rPr lang="en-HK"/>
              <a:t>: return each value in </a:t>
            </a:r>
            <a:r>
              <a:rPr lang="en-HK">
                <a:solidFill>
                  <a:srgbClr val="C40C67"/>
                </a:solidFill>
              </a:rPr>
              <a:t>self that is not contained in other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For example {1,2,3} subtract {3,4,5} = {1,2}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Cartesian()</a:t>
            </a:r>
            <a:r>
              <a:rPr lang="en-HK"/>
              <a:t>: Return the </a:t>
            </a:r>
            <a:r>
              <a:rPr lang="en-HK">
                <a:solidFill>
                  <a:srgbClr val="C40C67"/>
                </a:solidFill>
              </a:rPr>
              <a:t>Cartesian product </a:t>
            </a:r>
            <a:r>
              <a:rPr lang="en-HK"/>
              <a:t>of multiple RDDs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For example, {1,2,3} cartesian {3,4,5} = {{1,3}, {1,4}...{3,5}}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9E8A3-BA64-9C43-BBDE-F9647E15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/>
              <a:t>RDD transformation (Multiple RDD)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5CA0D-6E5E-A449-8C07-DD01C2ECE0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486" y="2394051"/>
            <a:ext cx="5315252" cy="965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8DCA0-24BA-6057-BCAA-995DD94328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1"/>
          <a:stretch/>
        </p:blipFill>
        <p:spPr>
          <a:xfrm>
            <a:off x="931486" y="4056127"/>
            <a:ext cx="5315252" cy="2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8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92B16-E537-ED40-83DF-FC8EEBE99CF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Actions operators will create real (non-</a:t>
            </a:r>
            <a:r>
              <a:rPr lang="en-HK" err="1"/>
              <a:t>rdd</a:t>
            </a:r>
            <a:r>
              <a:rPr lang="en-HK"/>
              <a:t>) values (we will talk more this concept on later slides).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Here, we will introduce 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first(), take()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first(): </a:t>
            </a:r>
            <a:r>
              <a:rPr lang="en-HK"/>
              <a:t>Return the first element in the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take():</a:t>
            </a:r>
            <a:r>
              <a:rPr lang="en-HK"/>
              <a:t> Get the first N elements in the RDD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620A6-D079-134D-A3BF-819FD131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RDD Actions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94D55-5495-E35E-ACE7-4D5845FB0E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2F1"/>
              </a:clrFrom>
              <a:clrTo>
                <a:srgbClr val="F3F2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660" y="3077349"/>
            <a:ext cx="565785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BBE05F-814C-F0AD-CE42-00CA59079B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235" y="4772930"/>
            <a:ext cx="56292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4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89A8-7385-7441-8558-23D2C62BB6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Here, we will have few RDD operators for getting the </a:t>
            </a:r>
            <a:r>
              <a:rPr lang="en-HK">
                <a:solidFill>
                  <a:srgbClr val="C40C67"/>
                </a:solidFill>
              </a:rPr>
              <a:t>statistics</a:t>
            </a:r>
            <a:r>
              <a:rPr lang="en-HK"/>
              <a:t> in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They are </a:t>
            </a:r>
            <a:r>
              <a:rPr lang="en-HK">
                <a:latin typeface="Courier New" panose="02070309020205020404" pitchFamily="49" charset="0"/>
                <a:cs typeface="Courier New" panose="02070309020205020404" pitchFamily="49" charset="0"/>
              </a:rPr>
              <a:t>min(), max(), </a:t>
            </a:r>
            <a:r>
              <a:rPr lang="en-HK" err="1">
                <a:latin typeface="Courier New" panose="02070309020205020404" pitchFamily="49" charset="0"/>
                <a:cs typeface="Courier New" panose="02070309020205020404" pitchFamily="49" charset="0"/>
              </a:rPr>
              <a:t>stdev</a:t>
            </a:r>
            <a:r>
              <a:rPr lang="en-HK">
                <a:latin typeface="Courier New" panose="02070309020205020404" pitchFamily="49" charset="0"/>
                <a:cs typeface="Courier New" panose="02070309020205020404" pitchFamily="49" charset="0"/>
              </a:rPr>
              <a:t>(), mean(), count(), sum()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min():</a:t>
            </a:r>
            <a:r>
              <a:rPr lang="en-HK"/>
              <a:t>Get the minimum value in the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max():</a:t>
            </a:r>
            <a:r>
              <a:rPr lang="en-HK"/>
              <a:t>Get the maximum value in the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stdev</a:t>
            </a: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/>
              <a:t>Get the standard deviation in the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5F274-C6C7-6344-9743-ECB14A49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b="1"/>
              <a:t>Basic Statistics in RDD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77EC1-1045-076A-7447-15C2F0B6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58" y="2794710"/>
            <a:ext cx="7696200" cy="103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BE153-2709-CB57-4A02-44156DC0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183" y="4029001"/>
            <a:ext cx="764857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3C83A-6F62-5CDE-81F6-4DC1F35C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183" y="5311343"/>
            <a:ext cx="76485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5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68D1-BFC6-0E4F-B0FE-D41B68B7F1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Mean()</a:t>
            </a:r>
            <a:r>
              <a:rPr lang="en-HK"/>
              <a:t>: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HK"/>
              <a:t>Find the average of elements in this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count()</a:t>
            </a:r>
            <a:r>
              <a:rPr lang="en-HK"/>
              <a:t>: Find the number of elements in this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Sum()</a:t>
            </a:r>
            <a:r>
              <a:rPr lang="en-HK"/>
              <a:t>: Find the sum of elements in this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E4F8E-562D-954C-A5E7-9A8027DB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b="1"/>
              <a:t>Basic Statistics in RDD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066AD-DAB4-3548-92F4-BCCCF7AB94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779" y="2007909"/>
            <a:ext cx="76581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BCC071-3A29-5F98-BCEA-5DC3E0159A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4254" y="4421914"/>
            <a:ext cx="7667625" cy="94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144EC-EB79-EC75-CBAC-07D1AB834B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304" y="3192688"/>
            <a:ext cx="7658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7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68D1-BFC6-0E4F-B0FE-D41B68B7F1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Key-value pair RDD is a specific type of RDD, in which the data will be stored in key-value format (like </a:t>
            </a:r>
            <a:r>
              <a:rPr lang="en-HK" err="1">
                <a:solidFill>
                  <a:srgbClr val="C40C67"/>
                </a:solidFill>
              </a:rPr>
              <a:t>dict</a:t>
            </a:r>
            <a:r>
              <a:rPr lang="en-HK"/>
              <a:t>). The key serves as a </a:t>
            </a:r>
            <a:r>
              <a:rPr lang="en-HK">
                <a:solidFill>
                  <a:srgbClr val="C40C67"/>
                </a:solidFill>
              </a:rPr>
              <a:t>unique ID </a:t>
            </a:r>
            <a:r>
              <a:rPr lang="en-HK"/>
              <a:t>for retrieving the values in the RDD.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We will introduce few operators for key-pair RDD. They are 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filter(), </a:t>
            </a: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mapValues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reduceByKey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Example of dictionary datatype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>
              <a:solidFill>
                <a:srgbClr val="C40C6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E4F8E-562D-954C-A5E7-9A8027DB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b="1"/>
              <a:t>Single Key-Value Pair RDD Transformation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9556F5-2362-5D45-8F05-227F99DE6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14675"/>
              </p:ext>
            </p:extLst>
          </p:nvPr>
        </p:nvGraphicFramePr>
        <p:xfrm>
          <a:off x="976989" y="382692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394005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025906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Keys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Values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70267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Tom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28153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Mary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22938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/>
                        <a:t>John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069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847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68D1-BFC6-0E4F-B0FE-D41B68B7F1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We can filter elements in RDD, by their </a:t>
            </a:r>
            <a:r>
              <a:rPr lang="en-US" dirty="0">
                <a:solidFill>
                  <a:srgbClr val="C40C67"/>
                </a:solidFill>
              </a:rPr>
              <a:t>keys</a:t>
            </a:r>
            <a:r>
              <a:rPr lang="en-US" dirty="0"/>
              <a:t> or </a:t>
            </a:r>
            <a:r>
              <a:rPr lang="en-US" dirty="0">
                <a:solidFill>
                  <a:srgbClr val="C40C67"/>
                </a:solidFill>
              </a:rPr>
              <a:t>values</a:t>
            </a:r>
          </a:p>
          <a:p>
            <a:endParaRPr lang="en-US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E4F8E-562D-954C-A5E7-9A8027DB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b="1"/>
              <a:t>Single Key-Value Pair RDD Transformation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A4F83-9D32-944E-B155-3265A37F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78" y="2098477"/>
            <a:ext cx="7667625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CBD8C-D0BB-3E48-9AC2-2888A39174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78" y="3429000"/>
            <a:ext cx="76295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5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C68D1-BFC6-0E4F-B0FE-D41B68B7F1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MapValue</a:t>
            </a: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/>
              <a:t>: apply function on each value element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reduceByKey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/>
              <a:t>means grouping the keys together, and apply an aggregated function on merge its values (e.g., sum, mean).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For example, we can group all data with key=3, then add their values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US"/>
          </a:p>
          <a:p>
            <a:endParaRPr lang="en-US" i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E4F8E-562D-954C-A5E7-9A8027DB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b="1"/>
              <a:t>Single Key-Value Pair RDD Transformation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05548-0AED-314F-B0FE-44D8C289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27" y="2032214"/>
            <a:ext cx="7677150" cy="122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39683F-7D99-38CE-56A8-ED74B1DDF2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25" y="4383631"/>
            <a:ext cx="76771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17E475-A467-83D0-5C75-BFDE259D44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04" y="1686756"/>
            <a:ext cx="8367942" cy="4921433"/>
          </a:xfrm>
        </p:spPr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Map Reduce (invented at Google in 2004) is a </a:t>
            </a:r>
            <a:r>
              <a:rPr lang="en-HK" dirty="0"/>
              <a:t>first widely adopted framework for </a:t>
            </a:r>
            <a:r>
              <a:rPr lang="en-HK" dirty="0">
                <a:solidFill>
                  <a:srgbClr val="C40C67"/>
                </a:solidFill>
              </a:rPr>
              <a:t>distributed big data processing</a:t>
            </a:r>
            <a:r>
              <a:rPr lang="en-HK" dirty="0"/>
              <a:t>.</a:t>
            </a:r>
          </a:p>
          <a:p>
            <a:pPr marL="971541" lvl="2" indent="-342900">
              <a:lnSpc>
                <a:spcPct val="120000"/>
              </a:lnSpc>
            </a:pPr>
            <a:r>
              <a:rPr lang="en-HK" dirty="0"/>
              <a:t>Offered a solution that combined several key advantages: 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A </a:t>
            </a:r>
            <a:r>
              <a:rPr lang="en-HK" dirty="0">
                <a:solidFill>
                  <a:srgbClr val="C40C67"/>
                </a:solidFill>
              </a:rPr>
              <a:t>simplified programming </a:t>
            </a:r>
            <a:r>
              <a:rPr lang="en-HK" dirty="0"/>
              <a:t>model: map and reduce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Massive </a:t>
            </a:r>
            <a:r>
              <a:rPr lang="en-HK" dirty="0">
                <a:solidFill>
                  <a:srgbClr val="C40C67"/>
                </a:solidFill>
              </a:rPr>
              <a:t>scalability</a:t>
            </a:r>
            <a:r>
              <a:rPr lang="en-HK" dirty="0"/>
              <a:t> on inexpensive hardware</a:t>
            </a:r>
          </a:p>
          <a:p>
            <a:pPr marL="1200128" lvl="3" indent="-342900">
              <a:lnSpc>
                <a:spcPct val="120000"/>
              </a:lnSpc>
            </a:pPr>
            <a:r>
              <a:rPr lang="en-HK" dirty="0"/>
              <a:t>Built-in </a:t>
            </a:r>
            <a:r>
              <a:rPr lang="en-HK" dirty="0">
                <a:solidFill>
                  <a:srgbClr val="C40C67"/>
                </a:solidFill>
              </a:rPr>
              <a:t>fault tolerance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Is a </a:t>
            </a:r>
            <a:r>
              <a:rPr lang="en-US" dirty="0">
                <a:solidFill>
                  <a:srgbClr val="C40C67"/>
                </a:solidFill>
              </a:rPr>
              <a:t>high-level programming </a:t>
            </a:r>
            <a:r>
              <a:rPr lang="en-US" dirty="0"/>
              <a:t>model that targets interaction with semi-structure or unstructured data that is stored across many different machines. 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 dirty="0"/>
              <a:t>Solving problem:</a:t>
            </a:r>
          </a:p>
          <a:p>
            <a:pPr marL="971541" lvl="2" indent="-342900">
              <a:lnSpc>
                <a:spcPct val="120000"/>
              </a:lnSpc>
            </a:pPr>
            <a:r>
              <a:rPr lang="en-US" dirty="0"/>
              <a:t>Read a lot of data (i.e. reading all the webpages in the web)</a:t>
            </a:r>
          </a:p>
          <a:p>
            <a:pPr marL="1200128" lvl="3" indent="-342900">
              <a:lnSpc>
                <a:spcPct val="120000"/>
              </a:lnSpc>
            </a:pPr>
            <a:r>
              <a:rPr lang="en-US" dirty="0"/>
              <a:t>(1) </a:t>
            </a:r>
            <a:r>
              <a:rPr lang="en-US" dirty="0">
                <a:solidFill>
                  <a:srgbClr val="C40C67"/>
                </a:solidFill>
              </a:rPr>
              <a:t>Map</a:t>
            </a:r>
            <a:r>
              <a:rPr lang="en-US" dirty="0"/>
              <a:t>: extract information from each record/document that we have read</a:t>
            </a:r>
          </a:p>
          <a:p>
            <a:pPr marL="1200128" lvl="3" indent="-342900">
              <a:lnSpc>
                <a:spcPct val="120000"/>
              </a:lnSpc>
            </a:pPr>
            <a:r>
              <a:rPr lang="en-US" dirty="0"/>
              <a:t>(2) </a:t>
            </a:r>
            <a:r>
              <a:rPr lang="en-US" dirty="0">
                <a:solidFill>
                  <a:srgbClr val="C40C67"/>
                </a:solidFill>
              </a:rPr>
              <a:t>Shuffle</a:t>
            </a:r>
            <a:r>
              <a:rPr lang="en-US" dirty="0"/>
              <a:t> and </a:t>
            </a:r>
            <a:r>
              <a:rPr lang="en-US" dirty="0">
                <a:solidFill>
                  <a:srgbClr val="C40C67"/>
                </a:solidFill>
              </a:rPr>
              <a:t>Sort</a:t>
            </a:r>
            <a:r>
              <a:rPr lang="en-US" dirty="0"/>
              <a:t>: shuffle records and documents across different machines. </a:t>
            </a:r>
          </a:p>
          <a:p>
            <a:pPr marL="1200128" lvl="3" indent="-342900">
              <a:lnSpc>
                <a:spcPct val="120000"/>
              </a:lnSpc>
            </a:pPr>
            <a:r>
              <a:rPr lang="en-US" dirty="0"/>
              <a:t>(3) </a:t>
            </a:r>
            <a:r>
              <a:rPr lang="en-US" dirty="0">
                <a:solidFill>
                  <a:srgbClr val="C40C67"/>
                </a:solidFill>
              </a:rPr>
              <a:t>Reduce</a:t>
            </a:r>
            <a:r>
              <a:rPr lang="en-US" dirty="0"/>
              <a:t>: aggregate, summarize, filter, transform.</a:t>
            </a:r>
          </a:p>
          <a:p>
            <a:pPr marL="1200128" lvl="3" indent="-342900">
              <a:lnSpc>
                <a:spcPct val="120000"/>
              </a:lnSpc>
            </a:pPr>
            <a:r>
              <a:rPr lang="en-US" dirty="0"/>
              <a:t>(4) Write the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19498-5E64-BFCA-C9E4-3B890FE3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Reduce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41651-391C-ECD7-9DD7-105706BA5E64}"/>
              </a:ext>
            </a:extLst>
          </p:cNvPr>
          <p:cNvSpPr txBox="1"/>
          <p:nvPr/>
        </p:nvSpPr>
        <p:spPr>
          <a:xfrm>
            <a:off x="5560228" y="5961858"/>
            <a:ext cx="32986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Ensure the paradigm stays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Modify map and reduce function to suit for different problems</a:t>
            </a:r>
          </a:p>
        </p:txBody>
      </p:sp>
    </p:spTree>
    <p:extLst>
      <p:ext uri="{BB962C8B-B14F-4D97-AF65-F5344CB8AC3E}">
        <p14:creationId xmlns:p14="http://schemas.microsoft.com/office/powerpoint/2010/main" val="31685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D5C6-3F2A-7C43-A29A-B29570FFD8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681" y="1758947"/>
            <a:ext cx="8523656" cy="4519510"/>
          </a:xfrm>
        </p:spPr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Here, we test operator for joining multiple key-pair RDDs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For </a:t>
            </a: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join()</a:t>
            </a:r>
            <a:r>
              <a:rPr lang="en-US"/>
              <a:t> (i.e., inner join),</a:t>
            </a:r>
            <a:r>
              <a:rPr lang="en-HK"/>
              <a:t> two elements will join only if they shared same keys.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For </a:t>
            </a: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leftOuterJoin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/>
              <a:t>, keys must exist in the </a:t>
            </a:r>
            <a:r>
              <a:rPr lang="en-HK">
                <a:solidFill>
                  <a:srgbClr val="FF0000"/>
                </a:solidFill>
              </a:rPr>
              <a:t>left</a:t>
            </a:r>
            <a:r>
              <a:rPr lang="en-HK"/>
              <a:t> RDD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lvl="1" indent="0">
              <a:lnSpc>
                <a:spcPct val="120000"/>
              </a:lnSpc>
              <a:spcAft>
                <a:spcPts val="900"/>
              </a:spcAft>
              <a:buNone/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HK"/>
              <a:t> For </a:t>
            </a:r>
            <a:r>
              <a:rPr lang="en-HK" err="1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rightOuterJoin</a:t>
            </a:r>
            <a:r>
              <a:rPr lang="en-HK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HK"/>
              <a:t>, keys must exist in the </a:t>
            </a:r>
            <a:r>
              <a:rPr lang="en-HK">
                <a:solidFill>
                  <a:srgbClr val="FF0000"/>
                </a:solidFill>
              </a:rPr>
              <a:t>right</a:t>
            </a:r>
            <a:r>
              <a:rPr lang="en-HK"/>
              <a:t> RDD</a:t>
            </a:r>
            <a:endParaRPr lang="en-US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endParaRPr lang="en-HK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D1D3D-D8D2-A64C-B404-F3A86E7B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1" y="809870"/>
            <a:ext cx="8776319" cy="761478"/>
          </a:xfrm>
        </p:spPr>
        <p:txBody>
          <a:bodyPr>
            <a:normAutofit fontScale="90000"/>
          </a:bodyPr>
          <a:lstStyle/>
          <a:p>
            <a:r>
              <a:rPr lang="en-US"/>
              <a:t>Multiple Key-Value Pair RDDs Transformations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B3A0A-0596-2F00-544D-B4CE6F281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85" b="-1"/>
          <a:stretch/>
        </p:blipFill>
        <p:spPr>
          <a:xfrm>
            <a:off x="912502" y="2530534"/>
            <a:ext cx="5897371" cy="92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9844A7-1F23-ED5E-967E-51E57267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502" y="3753898"/>
            <a:ext cx="6130680" cy="1159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7623D-EB28-C259-7E31-CCB64577A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501" y="5412915"/>
            <a:ext cx="6130679" cy="11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0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197B-68F9-D743-874F-024623B1FF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We can use back the action operators learned previously, and apply them on key-value pairs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/>
              <a:t>For example, we can use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first() </a:t>
            </a:r>
            <a:r>
              <a:rPr lang="en-US"/>
              <a:t>and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take()</a:t>
            </a:r>
            <a:r>
              <a:rPr lang="en-US"/>
              <a:t> to get the elements in Key-value pair RDD, either by their </a:t>
            </a:r>
            <a:r>
              <a:rPr lang="en-US">
                <a:solidFill>
                  <a:srgbClr val="C40C67"/>
                </a:solidFill>
              </a:rPr>
              <a:t>keys</a:t>
            </a:r>
            <a:r>
              <a:rPr lang="en-US"/>
              <a:t> or </a:t>
            </a:r>
            <a:r>
              <a:rPr lang="en-US">
                <a:solidFill>
                  <a:srgbClr val="C40C67"/>
                </a:solidFill>
              </a:rPr>
              <a:t>values</a:t>
            </a:r>
            <a:r>
              <a:rPr lang="en-US"/>
              <a:t>.</a:t>
            </a:r>
          </a:p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first()</a:t>
            </a:r>
            <a:endParaRPr lang="en-US">
              <a:solidFill>
                <a:srgbClr val="C40C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76212-7502-804C-A4A0-36907F82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Key-Value Pair RDD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BD5FF-1AFB-F89D-03B7-3D1A810C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39" y="3429000"/>
            <a:ext cx="76295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54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C3B9-5525-EF4A-A751-FECACE13A51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take()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8BCDC-AE7B-B04F-A9FD-1F6AE16E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Key-Value Pair RDD Actions (take)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FBCA1-BD10-C243-B010-87AC5414D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6"/>
          <a:stretch/>
        </p:blipFill>
        <p:spPr>
          <a:xfrm>
            <a:off x="935831" y="2169757"/>
            <a:ext cx="7655719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5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A6D0-A88C-794B-A18A-B9F35171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Spark </a:t>
            </a:r>
          </a:p>
        </p:txBody>
      </p:sp>
      <p:sp>
        <p:nvSpPr>
          <p:cNvPr id="5" name="Off-page Connector 4">
            <a:extLst>
              <a:ext uri="{FF2B5EF4-FFF2-40B4-BE49-F238E27FC236}">
                <a16:creationId xmlns:a16="http://schemas.microsoft.com/office/drawing/2014/main" id="{5247F458-7077-D349-A4D3-3CE99C7114C5}"/>
              </a:ext>
            </a:extLst>
          </p:cNvPr>
          <p:cNvSpPr/>
          <p:nvPr/>
        </p:nvSpPr>
        <p:spPr>
          <a:xfrm>
            <a:off x="200583" y="2306319"/>
            <a:ext cx="2169914" cy="316825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JPMorgan uses Spark to </a:t>
            </a:r>
            <a:r>
              <a:rPr lang="en-US" sz="1350">
                <a:solidFill>
                  <a:srgbClr val="FFD6D5"/>
                </a:solidFill>
              </a:rPr>
              <a:t>detect fraudulent transactions</a:t>
            </a:r>
            <a:r>
              <a:rPr lang="en-US" sz="1350"/>
              <a:t>, analyze the business spends of an individual to suggest offers, and identify patterns to decide how much to invest and where to invest</a:t>
            </a:r>
          </a:p>
        </p:txBody>
      </p:sp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BDCFB68E-6ACF-F44E-B8C6-4EA2A7AE401E}"/>
              </a:ext>
            </a:extLst>
          </p:cNvPr>
          <p:cNvSpPr/>
          <p:nvPr/>
        </p:nvSpPr>
        <p:spPr>
          <a:xfrm>
            <a:off x="2375855" y="2306319"/>
            <a:ext cx="2169914" cy="3168253"/>
          </a:xfrm>
          <a:prstGeom prst="flowChartOffpage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Alibaba uses Spark to </a:t>
            </a:r>
            <a:r>
              <a:rPr lang="en-US" sz="1350">
                <a:solidFill>
                  <a:srgbClr val="810000"/>
                </a:solidFill>
              </a:rPr>
              <a:t>analyze large sets of data such as real-time transaction </a:t>
            </a:r>
            <a:r>
              <a:rPr lang="en-US" sz="1350"/>
              <a:t>details, browsing history, </a:t>
            </a:r>
            <a:r>
              <a:rPr lang="en-US" sz="1350" err="1"/>
              <a:t>etc</a:t>
            </a:r>
            <a:r>
              <a:rPr lang="en-US" sz="1350"/>
              <a:t>, in the forms of Spark jobs and provides recommendations to its users </a:t>
            </a:r>
          </a:p>
        </p:txBody>
      </p:sp>
      <p:sp>
        <p:nvSpPr>
          <p:cNvPr id="9" name="Off-page Connector 8">
            <a:extLst>
              <a:ext uri="{FF2B5EF4-FFF2-40B4-BE49-F238E27FC236}">
                <a16:creationId xmlns:a16="http://schemas.microsoft.com/office/drawing/2014/main" id="{AF9A9050-5983-7446-9055-29B7D82ADF96}"/>
              </a:ext>
            </a:extLst>
          </p:cNvPr>
          <p:cNvSpPr/>
          <p:nvPr/>
        </p:nvSpPr>
        <p:spPr>
          <a:xfrm>
            <a:off x="4535053" y="2306319"/>
            <a:ext cx="2169914" cy="3168253"/>
          </a:xfrm>
          <a:prstGeom prst="flowChartOffpageConnecto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IQVIA is a leading healthcare company that uses Spark to </a:t>
            </a:r>
            <a:r>
              <a:rPr lang="en-US" sz="1350">
                <a:solidFill>
                  <a:schemeClr val="accent1"/>
                </a:solidFill>
              </a:rPr>
              <a:t>analyze patient’s data, identify possible health issues, and diagnose it based </a:t>
            </a:r>
            <a:r>
              <a:rPr lang="en-US" sz="1350"/>
              <a:t>on their medical history</a:t>
            </a:r>
          </a:p>
        </p:txBody>
      </p:sp>
      <p:sp>
        <p:nvSpPr>
          <p:cNvPr id="10" name="Off-page Connector 9">
            <a:extLst>
              <a:ext uri="{FF2B5EF4-FFF2-40B4-BE49-F238E27FC236}">
                <a16:creationId xmlns:a16="http://schemas.microsoft.com/office/drawing/2014/main" id="{B91374FC-3E18-424E-ADC8-719291BE4D4F}"/>
              </a:ext>
            </a:extLst>
          </p:cNvPr>
          <p:cNvSpPr/>
          <p:nvPr/>
        </p:nvSpPr>
        <p:spPr>
          <a:xfrm>
            <a:off x="6694250" y="2306319"/>
            <a:ext cx="2169914" cy="3168253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Entertainment and gaming companies like Netflix and Riot games use Apache Spark to showcase relevant advertisements to their users based on the </a:t>
            </a:r>
            <a:r>
              <a:rPr lang="en-US" sz="1350">
                <a:solidFill>
                  <a:schemeClr val="accent4">
                    <a:lumMod val="20000"/>
                    <a:lumOff val="80000"/>
                  </a:schemeClr>
                </a:solidFill>
              </a:rPr>
              <a:t>videos that they watch</a:t>
            </a:r>
            <a:r>
              <a:rPr lang="en-US" sz="1350">
                <a:solidFill>
                  <a:srgbClr val="C00000"/>
                </a:solidFill>
              </a:rPr>
              <a:t>,</a:t>
            </a:r>
            <a:r>
              <a:rPr lang="en-US" sz="1350"/>
              <a:t> share and like.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8E3BA9-920D-AF4E-A00F-CEF669A7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3097" y="1641950"/>
            <a:ext cx="664369" cy="664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0D925F-0F42-534C-8068-D63736EA2631}"/>
              </a:ext>
            </a:extLst>
          </p:cNvPr>
          <p:cNvSpPr/>
          <p:nvPr/>
        </p:nvSpPr>
        <p:spPr>
          <a:xfrm>
            <a:off x="6838018" y="5560299"/>
            <a:ext cx="1882378" cy="4929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Entertainment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4AE3CD-4440-1A40-89C5-2BF86C6CDA58}"/>
              </a:ext>
            </a:extLst>
          </p:cNvPr>
          <p:cNvSpPr/>
          <p:nvPr/>
        </p:nvSpPr>
        <p:spPr>
          <a:xfrm>
            <a:off x="4678820" y="5560300"/>
            <a:ext cx="1882378" cy="4929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Healthcare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18E263-0740-AC48-A9B6-F0F2F0930DD7}"/>
              </a:ext>
            </a:extLst>
          </p:cNvPr>
          <p:cNvSpPr/>
          <p:nvPr/>
        </p:nvSpPr>
        <p:spPr>
          <a:xfrm>
            <a:off x="2519622" y="5560299"/>
            <a:ext cx="1882378" cy="4929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E-Commerce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C77752-038B-4844-9AC4-133B5CDA4317}"/>
              </a:ext>
            </a:extLst>
          </p:cNvPr>
          <p:cNvSpPr/>
          <p:nvPr/>
        </p:nvSpPr>
        <p:spPr>
          <a:xfrm>
            <a:off x="344350" y="5560299"/>
            <a:ext cx="1882378" cy="492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Banking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FBC161-A55C-C944-9FC3-29AF04AB0E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3183" y="1678995"/>
            <a:ext cx="664369" cy="664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C41819-16A2-6740-9BCC-5BC5489EDF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626" y="1649062"/>
            <a:ext cx="664369" cy="6643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9259A8-3B36-4247-9D8F-D17DED5C79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5" y="1675228"/>
            <a:ext cx="941447" cy="5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2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1FE4-6F90-9343-A594-320720A5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Use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AC3B1-2E77-BC4B-8897-9240C1DB3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6" y="1571348"/>
            <a:ext cx="1717043" cy="84772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09CCEB-8E11-D243-A913-B5DE23E65810}"/>
              </a:ext>
            </a:extLst>
          </p:cNvPr>
          <p:cNvSpPr/>
          <p:nvPr/>
        </p:nvSpPr>
        <p:spPr>
          <a:xfrm>
            <a:off x="2717026" y="1609942"/>
            <a:ext cx="5575697" cy="74652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>
                <a:solidFill>
                  <a:schemeClr val="tx1"/>
                </a:solidFill>
              </a:rPr>
              <a:t>Netflix is one of the world’s leading video streaming companies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5EB37B-050B-074A-AC70-0C60EDC38EB9}"/>
              </a:ext>
            </a:extLst>
          </p:cNvPr>
          <p:cNvSpPr/>
          <p:nvPr/>
        </p:nvSpPr>
        <p:spPr>
          <a:xfrm>
            <a:off x="490930" y="3582502"/>
            <a:ext cx="4043363" cy="99417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>
                <a:solidFill>
                  <a:schemeClr val="tx1"/>
                </a:solidFill>
              </a:rPr>
              <a:t>Video streaming is a challenge, especially with increasing demand for high-quality streaming experience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4115488-5F09-2241-81E5-D3B3C28A2F3D}"/>
              </a:ext>
            </a:extLst>
          </p:cNvPr>
          <p:cNvSpPr/>
          <p:nvPr/>
        </p:nvSpPr>
        <p:spPr>
          <a:xfrm>
            <a:off x="4637877" y="3582502"/>
            <a:ext cx="3939779" cy="984734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>
                <a:solidFill>
                  <a:schemeClr val="tx1"/>
                </a:solidFill>
              </a:rPr>
              <a:t>Netflix collects data about video streaming quality to give their customers visibility into the end-user experience when they are delivering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245AB-0621-764F-86FA-A356CF38B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59" y="2523397"/>
            <a:ext cx="994172" cy="994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DA746-68E0-5641-8321-0F64AC81F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778"/>
          <a:stretch/>
        </p:blipFill>
        <p:spPr>
          <a:xfrm>
            <a:off x="2617013" y="2647551"/>
            <a:ext cx="994172" cy="763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521D36-FA9D-2348-9552-013D4BC8A5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5670" y="2411580"/>
            <a:ext cx="1625834" cy="121780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2E7FB00-C967-E6BC-832F-1D93F835D550}"/>
              </a:ext>
            </a:extLst>
          </p:cNvPr>
          <p:cNvSpPr/>
          <p:nvPr/>
        </p:nvSpPr>
        <p:spPr>
          <a:xfrm>
            <a:off x="508180" y="5576629"/>
            <a:ext cx="4043363" cy="994172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>
                <a:solidFill>
                  <a:schemeClr val="tx1"/>
                </a:solidFill>
              </a:rPr>
              <a:t>Using </a:t>
            </a:r>
            <a:r>
              <a:rPr lang="en-US" sz="1300">
                <a:solidFill>
                  <a:srgbClr val="C40C67"/>
                </a:solidFill>
              </a:rPr>
              <a:t>Apache Spark</a:t>
            </a:r>
            <a:r>
              <a:rPr lang="en-US" sz="1300">
                <a:solidFill>
                  <a:schemeClr val="tx1"/>
                </a:solidFill>
              </a:rPr>
              <a:t>, Netflix </a:t>
            </a:r>
            <a:r>
              <a:rPr lang="en-US" sz="1300">
                <a:solidFill>
                  <a:srgbClr val="C40C67"/>
                </a:solidFill>
              </a:rPr>
              <a:t>delivers a better quality of service</a:t>
            </a:r>
            <a:r>
              <a:rPr lang="en-US" sz="1300">
                <a:solidFill>
                  <a:schemeClr val="tx1"/>
                </a:solidFill>
              </a:rPr>
              <a:t> to its customers by </a:t>
            </a:r>
            <a:r>
              <a:rPr lang="en-US" sz="1300">
                <a:solidFill>
                  <a:srgbClr val="C40C67"/>
                </a:solidFill>
              </a:rPr>
              <a:t>removing the screen buffering</a:t>
            </a:r>
            <a:r>
              <a:rPr lang="en-US" sz="1300">
                <a:solidFill>
                  <a:schemeClr val="tx1"/>
                </a:solidFill>
              </a:rPr>
              <a:t> and learning in detail about the network conditions in real-time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E95ECD8-18A9-34CD-CCB8-007EA621D562}"/>
              </a:ext>
            </a:extLst>
          </p:cNvPr>
          <p:cNvSpPr/>
          <p:nvPr/>
        </p:nvSpPr>
        <p:spPr>
          <a:xfrm>
            <a:off x="4637877" y="5586067"/>
            <a:ext cx="3939779" cy="984734"/>
          </a:xfrm>
          <a:prstGeom prst="roundRect">
            <a:avLst/>
          </a:prstGeom>
          <a:solidFill>
            <a:srgbClr val="F4DCE0"/>
          </a:solidFill>
          <a:ln>
            <a:solidFill>
              <a:srgbClr val="C40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>
                <a:solidFill>
                  <a:schemeClr val="tx1"/>
                </a:solidFill>
              </a:rPr>
              <a:t>The information is stored in the video player in different regions to manage live video traffic coming from a billion video feeds every month, to ensure maximum retention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357884-E1D3-E907-6351-8B62E22F36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388" y="4747822"/>
            <a:ext cx="927496" cy="927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563190-0B15-AF70-7950-5002BCC27C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0658" y="4787361"/>
            <a:ext cx="999318" cy="6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8F85DE-839E-76F8-EFBA-7EDE8C9E2B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20000"/>
              </a:lnSpc>
              <a:spcAft>
                <a:spcPts val="900"/>
              </a:spcAft>
            </a:pPr>
            <a:r>
              <a:rPr lang="x-none" dirty="0"/>
              <a:t>In building a search engine over a large corpus of text documents (e.g., web pages, articles), to enable fast keyword search, we need to construct an inverted index that maps each word → list of document IDs where it appears. (maps each word to the list of document IDs in which it appears)</a:t>
            </a:r>
            <a:endParaRPr lang="en-HK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BB566-E97D-AB35-29AE-B8AC4027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exercise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677145-33F4-8EFA-D572-65DBCD9F0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65363"/>
              </p:ext>
            </p:extLst>
          </p:nvPr>
        </p:nvGraphicFramePr>
        <p:xfrm>
          <a:off x="988219" y="3270844"/>
          <a:ext cx="2117670" cy="1240751"/>
        </p:xfrm>
        <a:graphic>
          <a:graphicData uri="http://schemas.openxmlformats.org/drawingml/2006/table">
            <a:tbl>
              <a:tblPr firstRow="1" firstCol="1" bandRow="1"/>
              <a:tblGrid>
                <a:gridCol w="2117670">
                  <a:extLst>
                    <a:ext uri="{9D8B030D-6E8A-4147-A177-3AD203B41FA5}">
                      <a16:colId xmlns:a16="http://schemas.microsoft.com/office/drawing/2014/main" val="2410918812"/>
                    </a:ext>
                  </a:extLst>
                </a:gridCol>
              </a:tblGrid>
              <a:tr h="12407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D1 || the cat sat on the mat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D2 || a quick brown fox jumps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D3 || the quick brown fox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D4 || sat on the brown mat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8" marR="3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4626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83993-8AA0-CA14-A4D4-AAE74E2A4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41276"/>
              </p:ext>
            </p:extLst>
          </p:nvPr>
        </p:nvGraphicFramePr>
        <p:xfrm>
          <a:off x="3284647" y="3270844"/>
          <a:ext cx="3311525" cy="2710371"/>
        </p:xfrm>
        <a:graphic>
          <a:graphicData uri="http://schemas.openxmlformats.org/drawingml/2006/table">
            <a:tbl>
              <a:tblPr firstRow="1" firstCol="1" bandRow="1"/>
              <a:tblGrid>
                <a:gridCol w="3311525">
                  <a:extLst>
                    <a:ext uri="{9D8B030D-6E8A-4147-A177-3AD203B41FA5}">
                      <a16:colId xmlns:a16="http://schemas.microsoft.com/office/drawing/2014/main" val="3977327545"/>
                    </a:ext>
                  </a:extLst>
                </a:gridCol>
              </a:tblGrid>
              <a:tr h="1437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a: [D2]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brown: [D2, D3, D4]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cat: [D1]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fox: [D2, D3]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jumps: [D2]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mat: [D1, D4]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on: [D1, D4]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quick: [D2, D3]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sat: [D1, D4]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x-none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the: [D1, D3, D4]</a:t>
                      </a:r>
                      <a:endParaRPr lang="en-H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8" marR="396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9254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36FB9C-24B2-9B73-C4B1-85FD75EB3046}"/>
              </a:ext>
            </a:extLst>
          </p:cNvPr>
          <p:cNvSpPr txBox="1"/>
          <p:nvPr/>
        </p:nvSpPr>
        <p:spPr>
          <a:xfrm>
            <a:off x="906106" y="2978881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Raleway" pitchFamily="2" charset="77"/>
              </a:rPr>
              <a:t>Sample 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B6CD2-6229-6D5E-F16C-CF71A10AF753}"/>
              </a:ext>
            </a:extLst>
          </p:cNvPr>
          <p:cNvSpPr txBox="1"/>
          <p:nvPr/>
        </p:nvSpPr>
        <p:spPr>
          <a:xfrm>
            <a:off x="3207337" y="2978881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Raleway" pitchFamily="2" charset="77"/>
              </a:rPr>
              <a:t>Expected Output</a:t>
            </a:r>
          </a:p>
        </p:txBody>
      </p:sp>
    </p:spTree>
    <p:extLst>
      <p:ext uri="{BB962C8B-B14F-4D97-AF65-F5344CB8AC3E}">
        <p14:creationId xmlns:p14="http://schemas.microsoft.com/office/powerpoint/2010/main" val="28042960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888D7A-8005-5CAC-31FD-9D67CAB54C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x-none" sz="1600" dirty="0"/>
              <a:t>Please provide the pseudocode of one MapReduce job to build the </a:t>
            </a:r>
            <a:r>
              <a:rPr lang="x-none" sz="1600"/>
              <a:t>inverted index</a:t>
            </a:r>
            <a:endParaRPr lang="en-US" sz="1600" dirty="0"/>
          </a:p>
          <a:p>
            <a:pPr marL="0" indent="0">
              <a:buNone/>
            </a:pPr>
            <a:r>
              <a:rPr lang="x-none" sz="1600"/>
              <a:t> 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9CDEC-2947-D2B8-9C68-264B6FB8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exercise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DB4CD9-CA9D-F2D4-B855-973903B6A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92210"/>
              </p:ext>
            </p:extLst>
          </p:nvPr>
        </p:nvGraphicFramePr>
        <p:xfrm>
          <a:off x="814716" y="2106072"/>
          <a:ext cx="5312815" cy="1623060"/>
        </p:xfrm>
        <a:graphic>
          <a:graphicData uri="http://schemas.openxmlformats.org/drawingml/2006/table">
            <a:tbl>
              <a:tblPr firstRow="1" firstCol="1" bandRow="1"/>
              <a:tblGrid>
                <a:gridCol w="5312815">
                  <a:extLst>
                    <a:ext uri="{9D8B030D-6E8A-4147-A177-3AD203B41FA5}">
                      <a16:colId xmlns:a16="http://schemas.microsoft.com/office/drawing/2014/main" val="3873605931"/>
                    </a:ext>
                  </a:extLst>
                </a:gridCol>
              </a:tblGrid>
              <a:tr h="1530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HK" sz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function MAP(</a:t>
                      </a:r>
                      <a:r>
                        <a:rPr lang="en-HK" sz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doc_id</a:t>
                      </a:r>
                      <a:r>
                        <a:rPr lang="en-HK" sz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HK" sz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document_text</a:t>
                      </a:r>
                      <a:r>
                        <a:rPr lang="en-HK" sz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):</a:t>
                      </a: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41611" marR="4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96971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28F03FC-923A-64C7-004A-C6AB87361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09936"/>
              </p:ext>
            </p:extLst>
          </p:nvPr>
        </p:nvGraphicFramePr>
        <p:xfrm>
          <a:off x="814716" y="4085393"/>
          <a:ext cx="5312815" cy="2171700"/>
        </p:xfrm>
        <a:graphic>
          <a:graphicData uri="http://schemas.openxmlformats.org/drawingml/2006/table">
            <a:tbl>
              <a:tblPr firstRow="1" firstCol="1" bandRow="1"/>
              <a:tblGrid>
                <a:gridCol w="5312815">
                  <a:extLst>
                    <a:ext uri="{9D8B030D-6E8A-4147-A177-3AD203B41FA5}">
                      <a16:colId xmlns:a16="http://schemas.microsoft.com/office/drawing/2014/main" val="2104123520"/>
                    </a:ext>
                  </a:extLst>
                </a:gridCol>
              </a:tblGrid>
              <a:tr h="1061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HK" sz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function REDUCE(word, </a:t>
                      </a:r>
                      <a:r>
                        <a:rPr lang="en-HK" sz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doc_ids_list</a:t>
                      </a:r>
                      <a:r>
                        <a:rPr lang="en-HK" sz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):</a:t>
                      </a: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HK" sz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41611" marR="416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07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9696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61C94-E0E8-265D-4FAC-487C547148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/>
              <a:t>Please implement the inverted index using </a:t>
            </a:r>
            <a:r>
              <a:rPr lang="en-US" sz="1600" dirty="0" err="1"/>
              <a:t>PySpark</a:t>
            </a:r>
            <a:r>
              <a:rPr lang="en-US" sz="1600" dirty="0"/>
              <a:t> RDDs</a:t>
            </a:r>
          </a:p>
          <a:p>
            <a:r>
              <a:rPr lang="en-US" sz="1600" dirty="0"/>
              <a:t>You may assume that the input is stored in the file </a:t>
            </a:r>
            <a:r>
              <a:rPr lang="en-US" sz="1600" dirty="0" err="1"/>
              <a:t>documents.txt</a:t>
            </a:r>
            <a:r>
              <a:rPr lang="en-US" sz="16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85661-0975-3B3A-BBFA-8CBD358F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Exercise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D01E57-B520-28EF-594F-30D4A703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2825"/>
              </p:ext>
            </p:extLst>
          </p:nvPr>
        </p:nvGraphicFramePr>
        <p:xfrm>
          <a:off x="725214" y="2385848"/>
          <a:ext cx="6526924" cy="3794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26924">
                  <a:extLst>
                    <a:ext uri="{9D8B030D-6E8A-4147-A177-3AD203B41FA5}">
                      <a16:colId xmlns:a16="http://schemas.microsoft.com/office/drawing/2014/main" val="461250395"/>
                    </a:ext>
                  </a:extLst>
                </a:gridCol>
              </a:tblGrid>
              <a:tr h="3736131">
                <a:tc>
                  <a:txBody>
                    <a:bodyPr/>
                    <a:lstStyle/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HK" sz="135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pyspark.sql</a:t>
                      </a:r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HK" sz="135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SparkSession</a:t>
                      </a:r>
                      <a:endParaRPr lang="en-HK" sz="1350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operator import add</a:t>
                      </a:r>
                    </a:p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</a:t>
                      </a:r>
                      <a:endParaRPr lang="en-HK" sz="1350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ss  = </a:t>
                      </a:r>
                      <a:r>
                        <a:rPr lang="en-HK" sz="135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SparkSession.builder</a:t>
                      </a:r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\</a:t>
                      </a:r>
                    </a:p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.</a:t>
                      </a:r>
                      <a:r>
                        <a:rPr lang="en-HK" sz="135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appName</a:t>
                      </a:r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("Spark PageRank") \</a:t>
                      </a:r>
                    </a:p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.master("local[4]")\</a:t>
                      </a:r>
                    </a:p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.</a:t>
                      </a:r>
                      <a:r>
                        <a:rPr lang="en-HK" sz="135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getOrCreate</a:t>
                      </a:r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HK" sz="135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spark = </a:t>
                      </a:r>
                      <a:r>
                        <a:rPr lang="en-HK" sz="135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ss.sparkContext</a:t>
                      </a:r>
                      <a:endParaRPr lang="en-HK" sz="1350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Raleway" pitchFamily="2" charset="77"/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# TODO 1: read and convert the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documents.txt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 to RDD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Raleway" pitchFamily="2" charset="77"/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#TODO 2: split the data into two parts (document Id, words)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Raleway" pitchFamily="2" charset="77"/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#TODO 3: Form a pair for each distinct word (e.g. (brown, D2), (brown, D3), …)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Raleway" pitchFamily="2" charset="77"/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#TODO 4: Group the results in TODO3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  <a:latin typeface="Raleway" pitchFamily="2" charset="77"/>
                      </a:endParaRP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Raleway" pitchFamily="2" charset="77"/>
                        </a:rPr>
                        <a:t>#TODO 5: Perform sorting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542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38E60F-CDEA-E74A-2735-1DDDD02F8113}"/>
              </a:ext>
            </a:extLst>
          </p:cNvPr>
          <p:cNvSpPr txBox="1"/>
          <p:nvPr/>
        </p:nvSpPr>
        <p:spPr>
          <a:xfrm>
            <a:off x="5455728" y="2496824"/>
            <a:ext cx="3321268" cy="203132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HK" sz="1400" dirty="0">
                <a:latin typeface="Raleway" pitchFamily="2" charset="77"/>
              </a:rPr>
              <a:t>Here are some functions you might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 err="1">
                <a:latin typeface="Raleway" pitchFamily="2" charset="77"/>
              </a:rPr>
              <a:t>textFile</a:t>
            </a:r>
            <a:r>
              <a:rPr lang="en-HK" sz="1400" dirty="0">
                <a:latin typeface="Raleway" pitchFamily="2" charset="77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>
                <a:latin typeface="Raleway" pitchFamily="2" charset="77"/>
              </a:rPr>
              <a:t>map()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 err="1">
                <a:latin typeface="Raleway" pitchFamily="2" charset="77"/>
              </a:rPr>
              <a:t>flatMap</a:t>
            </a:r>
            <a:r>
              <a:rPr lang="en-HK" sz="1400" dirty="0">
                <a:latin typeface="Raleway" pitchFamily="2" charset="77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>
                <a:latin typeface="Raleway" pitchFamily="2" charset="77"/>
              </a:rPr>
              <a:t>distinct()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 err="1">
                <a:latin typeface="Raleway" pitchFamily="2" charset="77"/>
              </a:rPr>
              <a:t>groupByKey</a:t>
            </a:r>
            <a:r>
              <a:rPr lang="en-HK" sz="1400" dirty="0">
                <a:latin typeface="Raleway" pitchFamily="2" charset="77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 err="1">
                <a:latin typeface="Raleway" pitchFamily="2" charset="77"/>
              </a:rPr>
              <a:t>sortByKey</a:t>
            </a:r>
            <a:r>
              <a:rPr lang="en-HK" sz="1400" dirty="0">
                <a:latin typeface="Raleway" pitchFamily="2" charset="77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1400" dirty="0">
                <a:latin typeface="Raleway" pitchFamily="2" charset="77"/>
              </a:rPr>
              <a:t>collect()</a:t>
            </a:r>
            <a:endParaRPr lang="en-US" sz="1400" dirty="0"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8809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937D-6DC8-A3A4-0391-53108196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A81004-EECE-7E08-2A9B-EC780BEFFA0E}"/>
              </a:ext>
            </a:extLst>
          </p:cNvPr>
          <p:cNvSpPr txBox="1"/>
          <p:nvPr/>
        </p:nvSpPr>
        <p:spPr>
          <a:xfrm>
            <a:off x="4572000" y="3012544"/>
            <a:ext cx="3898380" cy="832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685783"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kern="1200">
                <a:solidFill>
                  <a:schemeClr val="accent3"/>
                </a:solidFill>
                <a:latin typeface="+mn-lt"/>
                <a:ea typeface="+mj-ea"/>
                <a:cs typeface="+mj-cs"/>
              </a:rPr>
              <a:t>Any Questions?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7AB79-6593-33A4-E187-6EA97C879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9" y="1373479"/>
            <a:ext cx="4325112" cy="43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1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88A98-E969-6F67-C9D7-76A50D2717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In HDFS, assume that data is stored in </a:t>
            </a:r>
            <a:r>
              <a:rPr lang="en-US">
                <a:solidFill>
                  <a:srgbClr val="C40C67"/>
                </a:solidFill>
              </a:rPr>
              <a:t>flat files</a:t>
            </a:r>
            <a:r>
              <a:rPr lang="en-US"/>
              <a:t>. 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A file = A bag of </a:t>
            </a:r>
            <a:r>
              <a:rPr lang="en-US">
                <a:solidFill>
                  <a:srgbClr val="C40C67"/>
                </a:solidFill>
              </a:rPr>
              <a:t>(key, value)</a:t>
            </a:r>
            <a:r>
              <a:rPr lang="en-US"/>
              <a:t> pairs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Map reduce program: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/>
              <a:t>Input: a bag of </a:t>
            </a:r>
            <a:r>
              <a:rPr lang="en-US">
                <a:solidFill>
                  <a:srgbClr val="C40C67"/>
                </a:solidFill>
              </a:rPr>
              <a:t>(key, value) </a:t>
            </a:r>
            <a:r>
              <a:rPr lang="en-US"/>
              <a:t>pairs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/>
              <a:t>Output: a bag of </a:t>
            </a:r>
            <a:r>
              <a:rPr lang="en-US">
                <a:solidFill>
                  <a:srgbClr val="C40C67"/>
                </a:solidFill>
              </a:rPr>
              <a:t>(key, value)</a:t>
            </a:r>
            <a:r>
              <a:rPr lang="en-US"/>
              <a:t> pairs</a:t>
            </a:r>
          </a:p>
          <a:p>
            <a:pPr marL="1200128" lvl="3" indent="-342900">
              <a:lnSpc>
                <a:spcPct val="150000"/>
              </a:lnSpc>
            </a:pPr>
            <a:r>
              <a:rPr lang="en-US"/>
              <a:t>key is optional in the output. </a:t>
            </a:r>
          </a:p>
          <a:p>
            <a:pPr marL="1200128" lvl="3" indent="-342900">
              <a:lnSpc>
                <a:spcPct val="150000"/>
              </a:lnSpc>
            </a:pPr>
            <a:r>
              <a:rPr lang="en-US"/>
              <a:t>E.g. if we would like to count the number of pairs, </a:t>
            </a:r>
            <a:br>
              <a:rPr lang="en-US"/>
            </a:br>
            <a:r>
              <a:rPr lang="en-US"/>
              <a:t>then we do not care what are the keys in our results.</a:t>
            </a:r>
          </a:p>
          <a:p>
            <a:pPr lvl="2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8B52D-482F-13A5-F43B-F2B9CF4C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B7B60E-1A45-F18E-EE9D-627B0898BA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0025" y="2179325"/>
            <a:ext cx="3540746" cy="12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3E56AC-244F-9478-F034-C73295F870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>
                <a:solidFill>
                  <a:srgbClr val="C40C67"/>
                </a:solidFill>
              </a:rPr>
              <a:t>Counting</a:t>
            </a:r>
            <a:r>
              <a:rPr lang="en-US"/>
              <a:t> the </a:t>
            </a:r>
            <a:r>
              <a:rPr lang="en-US">
                <a:solidFill>
                  <a:srgbClr val="C40C67"/>
                </a:solidFill>
              </a:rPr>
              <a:t>number of occurrences </a:t>
            </a:r>
            <a:r>
              <a:rPr lang="en-US"/>
              <a:t>of </a:t>
            </a:r>
            <a:r>
              <a:rPr lang="en-US">
                <a:solidFill>
                  <a:srgbClr val="C40C67"/>
                </a:solidFill>
              </a:rPr>
              <a:t>each word </a:t>
            </a:r>
            <a:r>
              <a:rPr lang="en-US"/>
              <a:t>in a large collection of documents. </a:t>
            </a:r>
          </a:p>
          <a:p>
            <a:pPr marL="514346" lvl="1" indent="-342900">
              <a:lnSpc>
                <a:spcPct val="150000"/>
              </a:lnSpc>
              <a:spcAft>
                <a:spcPts val="900"/>
              </a:spcAft>
            </a:pPr>
            <a:r>
              <a:rPr lang="en-US"/>
              <a:t>Each document: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/>
              <a:t>The key = document id (</a:t>
            </a:r>
            <a:r>
              <a:rPr lang="en-US">
                <a:solidFill>
                  <a:srgbClr val="C40C67"/>
                </a:solidFill>
              </a:rPr>
              <a:t>did</a:t>
            </a:r>
            <a:r>
              <a:rPr lang="en-US"/>
              <a:t>)</a:t>
            </a:r>
          </a:p>
          <a:p>
            <a:pPr marL="971541" lvl="2" indent="-342900">
              <a:lnSpc>
                <a:spcPct val="150000"/>
              </a:lnSpc>
            </a:pPr>
            <a:r>
              <a:rPr lang="en-US"/>
              <a:t>The value = set of words (</a:t>
            </a:r>
            <a:r>
              <a:rPr lang="en-US">
                <a:solidFill>
                  <a:srgbClr val="C40C67"/>
                </a:solidFill>
              </a:rPr>
              <a:t>word</a:t>
            </a:r>
            <a:r>
              <a:rPr lang="en-US"/>
              <a:t>)</a:t>
            </a:r>
          </a:p>
          <a:p>
            <a:pPr marL="971541" lvl="2" indent="-342900">
              <a:lnSpc>
                <a:spcPct val="150000"/>
              </a:lnSpc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719B0-E7E3-1DB5-F6FC-AC2C985D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Reduce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2C94F-F56A-0F56-EAD9-337B0573C0B2}"/>
              </a:ext>
            </a:extLst>
          </p:cNvPr>
          <p:cNvSpPr txBox="1"/>
          <p:nvPr/>
        </p:nvSpPr>
        <p:spPr>
          <a:xfrm>
            <a:off x="1484110" y="3601039"/>
            <a:ext cx="306686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map(String key, String value):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// key: document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// value: document contents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each word w in value: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emitIntermediate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(w,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E0CFA-97FA-4148-F6E6-78D9FECB6799}"/>
              </a:ext>
            </a:extLst>
          </p:cNvPr>
          <p:cNvSpPr txBox="1"/>
          <p:nvPr/>
        </p:nvSpPr>
        <p:spPr>
          <a:xfrm>
            <a:off x="4832197" y="3601039"/>
            <a:ext cx="353173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40C6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reduce(String key, Iterator values):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// key: a word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// values: a list of 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each v in values: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sum +=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emit(key, sum)</a:t>
            </a:r>
          </a:p>
        </p:txBody>
      </p:sp>
    </p:spTree>
    <p:extLst>
      <p:ext uri="{BB962C8B-B14F-4D97-AF65-F5344CB8AC3E}">
        <p14:creationId xmlns:p14="http://schemas.microsoft.com/office/powerpoint/2010/main" val="9957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16AA3-58EC-6E33-4806-FCD992F6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Reduce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D5FE02-AABA-2172-EFA7-FB6BF6947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78638"/>
              </p:ext>
            </p:extLst>
          </p:nvPr>
        </p:nvGraphicFramePr>
        <p:xfrm>
          <a:off x="367681" y="2386815"/>
          <a:ext cx="1244303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303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(did1, v1)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(did1, v2)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(did2, v1)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(did2, v2)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43E650-CDF0-7DAB-6E66-ABE20ED63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41680"/>
              </p:ext>
            </p:extLst>
          </p:nvPr>
        </p:nvGraphicFramePr>
        <p:xfrm>
          <a:off x="2345704" y="2386815"/>
          <a:ext cx="820134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0134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(w1,1)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(w2,1)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(w3,1)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(w1,1)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(w2,1)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F76F73-3F20-22CA-90FC-691C377CC029}"/>
              </a:ext>
            </a:extLst>
          </p:cNvPr>
          <p:cNvSpPr txBox="1"/>
          <p:nvPr/>
        </p:nvSpPr>
        <p:spPr>
          <a:xfrm>
            <a:off x="1733423" y="206347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BFC8B-2A78-5F46-8962-55AD91BE82CE}"/>
              </a:ext>
            </a:extLst>
          </p:cNvPr>
          <p:cNvSpPr txBox="1"/>
          <p:nvPr/>
        </p:nvSpPr>
        <p:spPr>
          <a:xfrm>
            <a:off x="3335929" y="201591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Shuffle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5BE05F-F1C7-F6B6-F6D0-BE8455A68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2759"/>
              </p:ext>
            </p:extLst>
          </p:nvPr>
        </p:nvGraphicFramePr>
        <p:xfrm>
          <a:off x="4182770" y="2385392"/>
          <a:ext cx="1374744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4744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/>
                        <a:t>(w1, (1,1,1,…1))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(w2, (1,1,…))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(w3, (1,…))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01BBB7-3755-19D0-51B3-32B799BB32AA}"/>
              </a:ext>
            </a:extLst>
          </p:cNvPr>
          <p:cNvCxnSpPr>
            <a:cxnSpLocks/>
          </p:cNvCxnSpPr>
          <p:nvPr/>
        </p:nvCxnSpPr>
        <p:spPr>
          <a:xfrm>
            <a:off x="3165837" y="2562315"/>
            <a:ext cx="10169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3CA61F-041D-D5BE-B0C2-1C1AB3C2E856}"/>
              </a:ext>
            </a:extLst>
          </p:cNvPr>
          <p:cNvCxnSpPr>
            <a:cxnSpLocks/>
          </p:cNvCxnSpPr>
          <p:nvPr/>
        </p:nvCxnSpPr>
        <p:spPr>
          <a:xfrm flipV="1">
            <a:off x="3165837" y="2683565"/>
            <a:ext cx="1016933" cy="13486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770C33-C537-3077-0DA4-F3E7964E06E1}"/>
              </a:ext>
            </a:extLst>
          </p:cNvPr>
          <p:cNvCxnSpPr>
            <a:cxnSpLocks/>
          </p:cNvCxnSpPr>
          <p:nvPr/>
        </p:nvCxnSpPr>
        <p:spPr>
          <a:xfrm>
            <a:off x="3165837" y="2901297"/>
            <a:ext cx="1016933" cy="213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11F8EC-C279-6AF8-F661-2FD4F3982E97}"/>
              </a:ext>
            </a:extLst>
          </p:cNvPr>
          <p:cNvCxnSpPr>
            <a:cxnSpLocks/>
          </p:cNvCxnSpPr>
          <p:nvPr/>
        </p:nvCxnSpPr>
        <p:spPr>
          <a:xfrm flipV="1">
            <a:off x="3165837" y="3031435"/>
            <a:ext cx="1016933" cy="12699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17B6E9-0119-D499-ACCD-DA16940ADCD1}"/>
              </a:ext>
            </a:extLst>
          </p:cNvPr>
          <p:cNvCxnSpPr>
            <a:cxnSpLocks/>
          </p:cNvCxnSpPr>
          <p:nvPr/>
        </p:nvCxnSpPr>
        <p:spPr>
          <a:xfrm>
            <a:off x="3165837" y="3271616"/>
            <a:ext cx="1016933" cy="242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B84FFC-F004-6F0D-0F14-C5E23447FD71}"/>
              </a:ext>
            </a:extLst>
          </p:cNvPr>
          <p:cNvCxnSpPr>
            <a:cxnSpLocks/>
          </p:cNvCxnSpPr>
          <p:nvPr/>
        </p:nvCxnSpPr>
        <p:spPr>
          <a:xfrm>
            <a:off x="1611984" y="2562315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C4E3BD-44E6-3FE1-EC44-60C3AD09C926}"/>
              </a:ext>
            </a:extLst>
          </p:cNvPr>
          <p:cNvCxnSpPr>
            <a:cxnSpLocks/>
          </p:cNvCxnSpPr>
          <p:nvPr/>
        </p:nvCxnSpPr>
        <p:spPr>
          <a:xfrm>
            <a:off x="1611984" y="2922661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A5324D-12B5-87C7-A683-42A0E73FB3A5}"/>
              </a:ext>
            </a:extLst>
          </p:cNvPr>
          <p:cNvCxnSpPr>
            <a:cxnSpLocks/>
          </p:cNvCxnSpPr>
          <p:nvPr/>
        </p:nvCxnSpPr>
        <p:spPr>
          <a:xfrm>
            <a:off x="1611984" y="3295829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CC8AC7-61C1-A883-2E0C-F19BECCA3389}"/>
              </a:ext>
            </a:extLst>
          </p:cNvPr>
          <p:cNvCxnSpPr>
            <a:cxnSpLocks/>
          </p:cNvCxnSpPr>
          <p:nvPr/>
        </p:nvCxnSpPr>
        <p:spPr>
          <a:xfrm>
            <a:off x="1611984" y="3656175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5B1384-C565-6E33-76F5-E0CE452A8AE1}"/>
              </a:ext>
            </a:extLst>
          </p:cNvPr>
          <p:cNvCxnSpPr>
            <a:cxnSpLocks/>
          </p:cNvCxnSpPr>
          <p:nvPr/>
        </p:nvCxnSpPr>
        <p:spPr>
          <a:xfrm>
            <a:off x="1611984" y="4039313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CDC62A-4BB9-095E-4945-FFAD1526CAE3}"/>
              </a:ext>
            </a:extLst>
          </p:cNvPr>
          <p:cNvCxnSpPr>
            <a:cxnSpLocks/>
          </p:cNvCxnSpPr>
          <p:nvPr/>
        </p:nvCxnSpPr>
        <p:spPr>
          <a:xfrm>
            <a:off x="1611984" y="4399659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043E3E-F8CB-6998-A091-E8226CBE7832}"/>
              </a:ext>
            </a:extLst>
          </p:cNvPr>
          <p:cNvCxnSpPr>
            <a:cxnSpLocks/>
          </p:cNvCxnSpPr>
          <p:nvPr/>
        </p:nvCxnSpPr>
        <p:spPr>
          <a:xfrm>
            <a:off x="1611984" y="4757160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C8B67B-C414-D927-9CA5-779ADE4B34B5}"/>
              </a:ext>
            </a:extLst>
          </p:cNvPr>
          <p:cNvCxnSpPr>
            <a:cxnSpLocks/>
          </p:cNvCxnSpPr>
          <p:nvPr/>
        </p:nvCxnSpPr>
        <p:spPr>
          <a:xfrm>
            <a:off x="1611984" y="5117506"/>
            <a:ext cx="7337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CC2394-40C0-3244-EE33-683F684F5DD6}"/>
              </a:ext>
            </a:extLst>
          </p:cNvPr>
          <p:cNvSpPr txBox="1"/>
          <p:nvPr/>
        </p:nvSpPr>
        <p:spPr>
          <a:xfrm>
            <a:off x="5701689" y="2015914"/>
            <a:ext cx="680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C40C67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Reduce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051767E-3B91-6691-0E89-5E77E295A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07598"/>
              </p:ext>
            </p:extLst>
          </p:nvPr>
        </p:nvGraphicFramePr>
        <p:xfrm>
          <a:off x="6574447" y="2385392"/>
          <a:ext cx="957569" cy="29016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7569">
                  <a:extLst>
                    <a:ext uri="{9D8B030D-6E8A-4147-A177-3AD203B41FA5}">
                      <a16:colId xmlns:a16="http://schemas.microsoft.com/office/drawing/2014/main" val="2455424222"/>
                    </a:ext>
                  </a:extLst>
                </a:gridCol>
              </a:tblGrid>
              <a:tr h="362703">
                <a:tc>
                  <a:txBody>
                    <a:bodyPr/>
                    <a:lstStyle/>
                    <a:p>
                      <a:r>
                        <a:rPr lang="en-US"/>
                        <a:t>(w1,25)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227904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/>
                        <a:t>(w2,77)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321048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(w3,12)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7731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962420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6257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478272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4523"/>
                  </a:ext>
                </a:extLst>
              </a:tr>
              <a:tr h="362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21482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EF6B75-5CEC-3B2C-EF26-457142247023}"/>
              </a:ext>
            </a:extLst>
          </p:cNvPr>
          <p:cNvCxnSpPr>
            <a:cxnSpLocks/>
          </p:cNvCxnSpPr>
          <p:nvPr/>
        </p:nvCxnSpPr>
        <p:spPr>
          <a:xfrm>
            <a:off x="5557514" y="2540951"/>
            <a:ext cx="10169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5DF840-406F-028D-2CE1-1AFAFC1E93E9}"/>
              </a:ext>
            </a:extLst>
          </p:cNvPr>
          <p:cNvCxnSpPr>
            <a:cxnSpLocks/>
          </p:cNvCxnSpPr>
          <p:nvPr/>
        </p:nvCxnSpPr>
        <p:spPr>
          <a:xfrm>
            <a:off x="5557514" y="2901297"/>
            <a:ext cx="10169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03192A-BF4A-1083-2D72-35D7EABCF653}"/>
              </a:ext>
            </a:extLst>
          </p:cNvPr>
          <p:cNvCxnSpPr>
            <a:cxnSpLocks/>
          </p:cNvCxnSpPr>
          <p:nvPr/>
        </p:nvCxnSpPr>
        <p:spPr>
          <a:xfrm flipV="1">
            <a:off x="5557514" y="3271616"/>
            <a:ext cx="1016933" cy="28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/>
    </p:bldLst>
  </p:timing>
</p:sld>
</file>

<file path=ppt/theme/theme1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92">
      <a:majorFont>
        <a:latin typeface="Segoe UI Semibold"/>
        <a:ea typeface=""/>
        <a:cs typeface=""/>
      </a:majorFont>
      <a:minorFont>
        <a:latin typeface="Segoe UI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3" id="{1F8CD036-E430-4435-85C3-9C882E43A90C}" vid="{161A3489-A5CE-4E5E-8AA9-B92631102B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D100F2-74DD-462C-BBFE-2504278ADF7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www.w3.org/XML/1998/namespace"/>
    <ds:schemaRef ds:uri="230e9df3-be65-4c73-a93b-d1236ebd677e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3CF614-6894-4A97-80E5-9F658EA3AF09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D4A114-614A-4F21-A975-61444CD3C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5600</Words>
  <Application>Microsoft Macintosh PowerPoint</Application>
  <PresentationFormat>On-screen Show (4:3)</PresentationFormat>
  <Paragraphs>879</Paragraphs>
  <Slides>68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Segoe UI </vt:lpstr>
      <vt:lpstr>source-code-pro</vt:lpstr>
      <vt:lpstr>source-serif-pro</vt:lpstr>
      <vt:lpstr>Arial</vt:lpstr>
      <vt:lpstr>Calibri</vt:lpstr>
      <vt:lpstr>Courier New</vt:lpstr>
      <vt:lpstr>Raleway</vt:lpstr>
      <vt:lpstr>Times New Roman</vt:lpstr>
      <vt:lpstr>Wingdings</vt:lpstr>
      <vt:lpstr>powerpoint tutorial</vt:lpstr>
      <vt:lpstr>PowerPoint Presentation</vt:lpstr>
      <vt:lpstr>Agenda</vt:lpstr>
      <vt:lpstr>Recall: Traditional Data Processing</vt:lpstr>
      <vt:lpstr>Parallelize Systems – Divide and Conquer</vt:lpstr>
      <vt:lpstr>A Brief History…</vt:lpstr>
      <vt:lpstr>Map Reduce </vt:lpstr>
      <vt:lpstr>Data Model</vt:lpstr>
      <vt:lpstr>Map Reduce Example</vt:lpstr>
      <vt:lpstr>Map Reduce Example</vt:lpstr>
      <vt:lpstr>Map Reduce Example</vt:lpstr>
      <vt:lpstr>Map Reduce Example</vt:lpstr>
      <vt:lpstr>Issues with MapReduce</vt:lpstr>
      <vt:lpstr>Challenges</vt:lpstr>
      <vt:lpstr>Solution: Resilient Distributed Dataset (RDDs)</vt:lpstr>
      <vt:lpstr>Spark Features </vt:lpstr>
      <vt:lpstr>Components of Spark</vt:lpstr>
      <vt:lpstr>Spark Core</vt:lpstr>
      <vt:lpstr>Resilient Distributed Dataset</vt:lpstr>
      <vt:lpstr>Spark SQL</vt:lpstr>
      <vt:lpstr>Spark Streaming</vt:lpstr>
      <vt:lpstr>Spark MLlib</vt:lpstr>
      <vt:lpstr>GraphX</vt:lpstr>
      <vt:lpstr>PowerPoint Presentation</vt:lpstr>
      <vt:lpstr>Spark Architecture</vt:lpstr>
      <vt:lpstr>A Conceptual Diagram of Apache Spark's Data Processing Model  </vt:lpstr>
      <vt:lpstr>Resilient Distributed Datasets (RDD)</vt:lpstr>
      <vt:lpstr>Partitions</vt:lpstr>
      <vt:lpstr>How to create RDD</vt:lpstr>
      <vt:lpstr>Transformations &amp; Actions Example</vt:lpstr>
      <vt:lpstr>Transformations &amp; Actions Example</vt:lpstr>
      <vt:lpstr>Better Approach?</vt:lpstr>
      <vt:lpstr>Transformation: Narrow vs Wide</vt:lpstr>
      <vt:lpstr>Job, Stage and Task</vt:lpstr>
      <vt:lpstr>Jobs Creation</vt:lpstr>
      <vt:lpstr>Data Lineage Example</vt:lpstr>
      <vt:lpstr>DAG Visualization</vt:lpstr>
      <vt:lpstr>The Impact of Partition Size on Performance</vt:lpstr>
      <vt:lpstr>Caching</vt:lpstr>
      <vt:lpstr>Join and Partition</vt:lpstr>
      <vt:lpstr>Join and Partition</vt:lpstr>
      <vt:lpstr>Spark Runtime</vt:lpstr>
      <vt:lpstr>Fault Tolerance</vt:lpstr>
      <vt:lpstr>Fault Tolerance</vt:lpstr>
      <vt:lpstr>RDD Transformation (laziness) </vt:lpstr>
      <vt:lpstr>PowerPoint Presentation</vt:lpstr>
      <vt:lpstr>RDD Transformation (Single RDD) </vt:lpstr>
      <vt:lpstr>RDD Transformation (Single RDD)</vt:lpstr>
      <vt:lpstr>RDD Transformation (Single RDD)</vt:lpstr>
      <vt:lpstr>RDD Transformation (Single RDD)</vt:lpstr>
      <vt:lpstr>RDD Transformation (Single RDD)</vt:lpstr>
      <vt:lpstr>RDD Transformation (Single RDD) (flatMap)</vt:lpstr>
      <vt:lpstr>RDD transformation (Multiple RDD)</vt:lpstr>
      <vt:lpstr>RDD transformation (Multiple RDD)</vt:lpstr>
      <vt:lpstr>RDD Actions </vt:lpstr>
      <vt:lpstr>Basic Statistics in RDD</vt:lpstr>
      <vt:lpstr>Basic Statistics in RDD</vt:lpstr>
      <vt:lpstr>Single Key-Value Pair RDD Transformation</vt:lpstr>
      <vt:lpstr>Single Key-Value Pair RDD Transformation</vt:lpstr>
      <vt:lpstr>Single Key-Value Pair RDD Transformation</vt:lpstr>
      <vt:lpstr>Multiple Key-Value Pair RDDs Transformations</vt:lpstr>
      <vt:lpstr>Key-Value Pair RDD Actions</vt:lpstr>
      <vt:lpstr>Key-Value Pair RDD Actions (take)</vt:lpstr>
      <vt:lpstr>Applications of Spark </vt:lpstr>
      <vt:lpstr>Spark Use Case</vt:lpstr>
      <vt:lpstr>In class exercise</vt:lpstr>
      <vt:lpstr>In class exercise</vt:lpstr>
      <vt:lpstr>Take Home Exercise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overwhelmed</dc:title>
  <dc:creator/>
  <cp:lastModifiedBy>FONG, Chi Kit Ken [DSAI]</cp:lastModifiedBy>
  <cp:revision>1</cp:revision>
  <cp:lastPrinted>2026-01-27T01:45:42Z</cp:lastPrinted>
  <dcterms:created xsi:type="dcterms:W3CDTF">2022-08-24T19:45:33Z</dcterms:created>
  <dcterms:modified xsi:type="dcterms:W3CDTF">2026-01-27T01:47:35Z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