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55"/>
  </p:notesMasterIdLst>
  <p:handoutMasterIdLst>
    <p:handoutMasterId r:id="rId56"/>
  </p:handoutMasterIdLst>
  <p:sldIdLst>
    <p:sldId id="1938" r:id="rId5"/>
    <p:sldId id="269" r:id="rId6"/>
    <p:sldId id="2011" r:id="rId7"/>
    <p:sldId id="1955" r:id="rId8"/>
    <p:sldId id="1957" r:id="rId9"/>
    <p:sldId id="1953" r:id="rId10"/>
    <p:sldId id="2052" r:id="rId11"/>
    <p:sldId id="1959" r:id="rId12"/>
    <p:sldId id="2012" r:id="rId13"/>
    <p:sldId id="1960" r:id="rId14"/>
    <p:sldId id="1961" r:id="rId15"/>
    <p:sldId id="2013" r:id="rId16"/>
    <p:sldId id="2014" r:id="rId17"/>
    <p:sldId id="2009" r:id="rId18"/>
    <p:sldId id="2010" r:id="rId19"/>
    <p:sldId id="2006" r:id="rId20"/>
    <p:sldId id="2015" r:id="rId21"/>
    <p:sldId id="2016" r:id="rId22"/>
    <p:sldId id="2045" r:id="rId23"/>
    <p:sldId id="271" r:id="rId24"/>
    <p:sldId id="272" r:id="rId25"/>
    <p:sldId id="2020" r:id="rId26"/>
    <p:sldId id="2047" r:id="rId27"/>
    <p:sldId id="2048" r:id="rId28"/>
    <p:sldId id="2053" r:id="rId29"/>
    <p:sldId id="2054" r:id="rId30"/>
    <p:sldId id="2018" r:id="rId31"/>
    <p:sldId id="2019" r:id="rId32"/>
    <p:sldId id="2007" r:id="rId33"/>
    <p:sldId id="2021" r:id="rId34"/>
    <p:sldId id="2022" r:id="rId35"/>
    <p:sldId id="2023" r:id="rId36"/>
    <p:sldId id="2044" r:id="rId37"/>
    <p:sldId id="2024" r:id="rId38"/>
    <p:sldId id="2025" r:id="rId39"/>
    <p:sldId id="2026" r:id="rId40"/>
    <p:sldId id="2027" r:id="rId41"/>
    <p:sldId id="2040" r:id="rId42"/>
    <p:sldId id="2041" r:id="rId43"/>
    <p:sldId id="2042" r:id="rId44"/>
    <p:sldId id="2043" r:id="rId45"/>
    <p:sldId id="2028" r:id="rId46"/>
    <p:sldId id="2029" r:id="rId47"/>
    <p:sldId id="2030" r:id="rId48"/>
    <p:sldId id="2008" r:id="rId49"/>
    <p:sldId id="2032" r:id="rId50"/>
    <p:sldId id="2033" r:id="rId51"/>
    <p:sldId id="2034" r:id="rId52"/>
    <p:sldId id="2035" r:id="rId53"/>
    <p:sldId id="200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25065E-90D7-1F40-8A00-6D832650E982}">
          <p14:sldIdLst>
            <p14:sldId id="1938"/>
            <p14:sldId id="269"/>
            <p14:sldId id="2011"/>
            <p14:sldId id="1955"/>
            <p14:sldId id="1957"/>
            <p14:sldId id="1953"/>
            <p14:sldId id="2052"/>
            <p14:sldId id="1959"/>
            <p14:sldId id="2012"/>
            <p14:sldId id="1960"/>
            <p14:sldId id="1961"/>
            <p14:sldId id="2013"/>
            <p14:sldId id="2014"/>
            <p14:sldId id="2009"/>
            <p14:sldId id="2010"/>
          </p14:sldIdLst>
        </p14:section>
        <p14:section name="Content-based recommendation system" id="{B95D21E5-0779-DB41-82B9-3C1365A56129}">
          <p14:sldIdLst>
            <p14:sldId id="2006"/>
            <p14:sldId id="2015"/>
            <p14:sldId id="2016"/>
            <p14:sldId id="2045"/>
            <p14:sldId id="271"/>
            <p14:sldId id="272"/>
            <p14:sldId id="2020"/>
            <p14:sldId id="2047"/>
            <p14:sldId id="2048"/>
            <p14:sldId id="2053"/>
            <p14:sldId id="2054"/>
            <p14:sldId id="2018"/>
            <p14:sldId id="2019"/>
          </p14:sldIdLst>
        </p14:section>
        <p14:section name="Collaborative Filtering" id="{689F3039-C3D7-A649-80FC-12A937D06B4E}">
          <p14:sldIdLst>
            <p14:sldId id="2007"/>
            <p14:sldId id="2021"/>
            <p14:sldId id="2022"/>
            <p14:sldId id="2023"/>
            <p14:sldId id="2044"/>
            <p14:sldId id="2024"/>
            <p14:sldId id="2025"/>
            <p14:sldId id="2026"/>
            <p14:sldId id="2027"/>
            <p14:sldId id="2040"/>
            <p14:sldId id="2041"/>
            <p14:sldId id="2042"/>
            <p14:sldId id="2043"/>
            <p14:sldId id="2028"/>
            <p14:sldId id="2029"/>
            <p14:sldId id="2030"/>
          </p14:sldIdLst>
        </p14:section>
        <p14:section name="Evaluations" id="{20482805-AAC4-0A4F-9DA1-769278E2E382}">
          <p14:sldIdLst>
            <p14:sldId id="2008"/>
            <p14:sldId id="2032"/>
            <p14:sldId id="2033"/>
            <p14:sldId id="2034"/>
            <p14:sldId id="2035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FFD6D5"/>
    <a:srgbClr val="FF2727"/>
    <a:srgbClr val="FF7675"/>
    <a:srgbClr val="F7D6D6"/>
    <a:srgbClr val="EEC7E8"/>
    <a:srgbClr val="C7FFE9"/>
    <a:srgbClr val="0000FF"/>
    <a:srgbClr val="E5E5E5"/>
    <a:srgbClr val="82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90A9F-4F73-6E49-9548-BAD2A582C1C5}" v="4" dt="2025-11-12T11:43:52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5238" autoAdjust="0"/>
  </p:normalViewPr>
  <p:slideViewPr>
    <p:cSldViewPr snapToGrid="0">
      <p:cViewPr varScale="1">
        <p:scale>
          <a:sx n="122" d="100"/>
          <a:sy n="122" d="100"/>
        </p:scale>
        <p:origin x="17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39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custSel addSld delSld modSld modSection">
      <pc:chgData name="FONG, Chi Kit Ken [DSAI]" userId="960785e9-9efa-43e3-981a-c495c07125dc" providerId="ADAL" clId="{0ACE0F11-CA0F-5A84-BFCB-F7A5E414E4DA}" dt="2025-11-12T11:43:52.824" v="14" actId="20577"/>
      <pc:docMkLst>
        <pc:docMk/>
      </pc:docMkLst>
      <pc:sldChg chg="addSp delSp modSp mod">
        <pc:chgData name="FONG, Chi Kit Ken [DSAI]" userId="960785e9-9efa-43e3-981a-c495c07125dc" providerId="ADAL" clId="{0ACE0F11-CA0F-5A84-BFCB-F7A5E414E4DA}" dt="2025-11-09T09:52:27.472" v="10" actId="1038"/>
        <pc:sldMkLst>
          <pc:docMk/>
          <pc:sldMk cId="2159875524" sldId="1938"/>
        </pc:sldMkLst>
        <pc:spChg chg="add mod">
          <ac:chgData name="FONG, Chi Kit Ken [DSAI]" userId="960785e9-9efa-43e3-981a-c495c07125dc" providerId="ADAL" clId="{0ACE0F11-CA0F-5A84-BFCB-F7A5E414E4DA}" dt="2025-11-09T09:52:27.472" v="10" actId="1038"/>
          <ac:spMkLst>
            <pc:docMk/>
            <pc:sldMk cId="2159875524" sldId="1938"/>
            <ac:spMk id="3" creationId="{B65A1C31-8CAE-440F-A9BC-C172C7287F92}"/>
          </ac:spMkLst>
        </pc:spChg>
      </pc:sldChg>
      <pc:sldChg chg="modSp modAnim">
        <pc:chgData name="FONG, Chi Kit Ken [DSAI]" userId="960785e9-9efa-43e3-981a-c495c07125dc" providerId="ADAL" clId="{0ACE0F11-CA0F-5A84-BFCB-F7A5E414E4DA}" dt="2025-11-12T11:43:52.824" v="14" actId="20577"/>
        <pc:sldMkLst>
          <pc:docMk/>
          <pc:sldMk cId="2124387027" sldId="2040"/>
        </pc:sldMkLst>
        <pc:spChg chg="mod">
          <ac:chgData name="FONG, Chi Kit Ken [DSAI]" userId="960785e9-9efa-43e3-981a-c495c07125dc" providerId="ADAL" clId="{0ACE0F11-CA0F-5A84-BFCB-F7A5E414E4DA}" dt="2025-11-12T11:43:52.824" v="14" actId="20577"/>
          <ac:spMkLst>
            <pc:docMk/>
            <pc:sldMk cId="2124387027" sldId="2040"/>
            <ac:spMk id="3" creationId="{998E0446-F9A1-0DF7-DCBA-4CDDDE54F8C8}"/>
          </ac:spMkLst>
        </pc:spChg>
      </pc:sldChg>
      <pc:sldChg chg="add">
        <pc:chgData name="FONG, Chi Kit Ken [DSAI]" userId="960785e9-9efa-43e3-981a-c495c07125dc" providerId="ADAL" clId="{0ACE0F11-CA0F-5A84-BFCB-F7A5E414E4DA}" dt="2025-11-09T09:53:09.211" v="11"/>
        <pc:sldMkLst>
          <pc:docMk/>
          <pc:sldMk cId="2975268065" sldId="2053"/>
        </pc:sldMkLst>
      </pc:sldChg>
      <pc:sldChg chg="add">
        <pc:chgData name="FONG, Chi Kit Ken [DSAI]" userId="960785e9-9efa-43e3-981a-c495c07125dc" providerId="ADAL" clId="{0ACE0F11-CA0F-5A84-BFCB-F7A5E414E4DA}" dt="2025-11-09T09:53:09.211" v="11"/>
        <pc:sldMkLst>
          <pc:docMk/>
          <pc:sldMk cId="822818018" sldId="20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3/24/26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 1</a:t>
            </a:r>
          </a:p>
          <a:p>
            <a:pPr lvl="1"/>
            <a:r>
              <a:rPr lang="en-US" dirty="0" err="1"/>
              <a:t>Dafasdfadsf</a:t>
            </a:r>
            <a:endParaRPr lang="en-US" dirty="0"/>
          </a:p>
          <a:p>
            <a:pPr lvl="1"/>
            <a:r>
              <a:rPr lang="en-US" dirty="0" err="1"/>
              <a:t>Asdfasd</a:t>
            </a:r>
            <a:endParaRPr lang="en-US" dirty="0"/>
          </a:p>
          <a:p>
            <a:pPr lvl="2"/>
            <a:r>
              <a:rPr lang="en-US" dirty="0" err="1"/>
              <a:t>dsfa</a:t>
            </a:r>
            <a:endParaRPr lang="en-US" dirty="0"/>
          </a:p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6CFBD-BAD5-946E-3CAB-5D5920F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171446" indent="-171446">
              <a:lnSpc>
                <a:spcPct val="100000"/>
              </a:lnSpc>
              <a:buClr>
                <a:schemeClr val="accent3"/>
              </a:buClr>
              <a:buSzPct val="120000"/>
              <a:buFont typeface="Wingdings" pitchFamily="2" charset="2"/>
              <a:buChar char="§"/>
              <a:defRPr sz="2000"/>
            </a:lvl2pPr>
            <a:lvl3pPr marL="514337" indent="-171446">
              <a:lnSpc>
                <a:spcPct val="100000"/>
              </a:lnSpc>
              <a:buClr>
                <a:srgbClr val="FF9300"/>
              </a:buClr>
              <a:buFont typeface="Wingdings" pitchFamily="2" charset="2"/>
              <a:buChar char="§"/>
              <a:defRPr sz="1800"/>
            </a:lvl3pPr>
            <a:lvl4pPr marL="857228" indent="-171446">
              <a:lnSpc>
                <a:spcPct val="100000"/>
              </a:lnSpc>
              <a:buFont typeface="Wingdings" pitchFamily="2" charset="2"/>
              <a:buChar char="§"/>
              <a:defRPr sz="1600"/>
            </a:lvl4pPr>
            <a:lvl5pPr marL="1200120" indent="-171446">
              <a:lnSpc>
                <a:spcPct val="100000"/>
              </a:lnSpc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252341"/>
            <a:ext cx="4812505" cy="952014"/>
          </a:xfrm>
        </p:spPr>
        <p:txBody>
          <a:bodyPr>
            <a:noAutofit/>
          </a:bodyPr>
          <a:lstStyle/>
          <a:p>
            <a:r>
              <a:rPr lang="en-US" sz="2800" dirty="0"/>
              <a:t>Lecture 10: </a:t>
            </a:r>
            <a:br>
              <a:rPr lang="en-US" sz="2800" dirty="0"/>
            </a:br>
            <a:r>
              <a:rPr lang="en-US" sz="2800" dirty="0"/>
              <a:t>Recommendation System</a:t>
            </a:r>
          </a:p>
        </p:txBody>
      </p:sp>
      <p:pic>
        <p:nvPicPr>
          <p:cNvPr id="1030" name="Picture 6" descr="Download Free Recommendation Icons in PNG &amp; SVG">
            <a:extLst>
              <a:ext uri="{FF2B5EF4-FFF2-40B4-BE49-F238E27FC236}">
                <a16:creationId xmlns:a16="http://schemas.microsoft.com/office/drawing/2014/main" id="{BDCD2D75-6822-EBF2-F2DD-F5D6A4D9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33" y="2138051"/>
            <a:ext cx="2581897" cy="258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BF59ED5-66B9-83A2-1FC4-283F25C57007}"/>
              </a:ext>
            </a:extLst>
          </p:cNvPr>
          <p:cNvSpPr txBox="1">
            <a:spLocks/>
          </p:cNvSpPr>
          <p:nvPr/>
        </p:nvSpPr>
        <p:spPr>
          <a:xfrm>
            <a:off x="4029837" y="2638389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800" dirty="0"/>
              <a:t>DSAI4205 Big Data Analytics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A1C31-8CAE-440F-A9BC-C172C7287F92}"/>
              </a:ext>
            </a:extLst>
          </p:cNvPr>
          <p:cNvSpPr txBox="1"/>
          <p:nvPr/>
        </p:nvSpPr>
        <p:spPr>
          <a:xfrm>
            <a:off x="4127354" y="434125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Dr. Ken FONG</a:t>
            </a:r>
          </a:p>
          <a:p>
            <a:r>
              <a:rPr lang="en-HK" sz="1400" dirty="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dirty="0" err="1">
                <a:latin typeface="Raleway" pitchFamily="2" charset="77"/>
              </a:rPr>
              <a:t>chi-kit-ken.fong@polyu.edu.hk</a:t>
            </a:r>
            <a:endParaRPr lang="en-HK" sz="1400" dirty="0"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EEBE-4566-C8F9-8BBF-ED01D77A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33EC1F-B527-E606-8E7A-0D5776B33EF5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users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items, we have the </a:t>
                </a:r>
                <a:r>
                  <a:rPr lang="en-US" dirty="0">
                    <a:solidFill>
                      <a:srgbClr val="C40C67"/>
                    </a:solidFill>
                  </a:rPr>
                  <a:t>utility matrix</a:t>
                </a:r>
                <a:r>
                  <a:rPr lang="en-US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33EC1F-B527-E606-8E7A-0D5776B33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AC3FF0-F036-DBEF-CB70-00E9DD01F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02627"/>
              </p:ext>
            </p:extLst>
          </p:nvPr>
        </p:nvGraphicFramePr>
        <p:xfrm>
          <a:off x="960522" y="2321750"/>
          <a:ext cx="7222956" cy="1615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826">
                  <a:extLst>
                    <a:ext uri="{9D8B030D-6E8A-4147-A177-3AD203B41FA5}">
                      <a16:colId xmlns:a16="http://schemas.microsoft.com/office/drawing/2014/main" val="1942253675"/>
                    </a:ext>
                  </a:extLst>
                </a:gridCol>
                <a:gridCol w="1203826">
                  <a:extLst>
                    <a:ext uri="{9D8B030D-6E8A-4147-A177-3AD203B41FA5}">
                      <a16:colId xmlns:a16="http://schemas.microsoft.com/office/drawing/2014/main" val="3077109129"/>
                    </a:ext>
                  </a:extLst>
                </a:gridCol>
                <a:gridCol w="1203826">
                  <a:extLst>
                    <a:ext uri="{9D8B030D-6E8A-4147-A177-3AD203B41FA5}">
                      <a16:colId xmlns:a16="http://schemas.microsoft.com/office/drawing/2014/main" val="1223150498"/>
                    </a:ext>
                  </a:extLst>
                </a:gridCol>
                <a:gridCol w="1203826">
                  <a:extLst>
                    <a:ext uri="{9D8B030D-6E8A-4147-A177-3AD203B41FA5}">
                      <a16:colId xmlns:a16="http://schemas.microsoft.com/office/drawing/2014/main" val="2199964833"/>
                    </a:ext>
                  </a:extLst>
                </a:gridCol>
                <a:gridCol w="1203826">
                  <a:extLst>
                    <a:ext uri="{9D8B030D-6E8A-4147-A177-3AD203B41FA5}">
                      <a16:colId xmlns:a16="http://schemas.microsoft.com/office/drawing/2014/main" val="2064231289"/>
                    </a:ext>
                  </a:extLst>
                </a:gridCol>
                <a:gridCol w="1203826">
                  <a:extLst>
                    <a:ext uri="{9D8B030D-6E8A-4147-A177-3AD203B41FA5}">
                      <a16:colId xmlns:a16="http://schemas.microsoft.com/office/drawing/2014/main" val="142198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Squid Game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Alice in Borderland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Devil's Plan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Kingdom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Happiness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86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8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0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9337"/>
                  </a:ext>
                </a:extLst>
              </a:tr>
            </a:tbl>
          </a:graphicData>
        </a:graphic>
      </p:graphicFrame>
      <p:pic>
        <p:nvPicPr>
          <p:cNvPr id="2052" name="Picture 4" descr="魷魚遊戲3》血腥結局將揭曉！解析遊戲新線索、內鬼是誰⋯⋯ 劇情走向會是這樣嗎？ | GQ Taiwan">
            <a:extLst>
              <a:ext uri="{FF2B5EF4-FFF2-40B4-BE49-F238E27FC236}">
                <a16:creationId xmlns:a16="http://schemas.microsoft.com/office/drawing/2014/main" id="{D54C62CB-4B1F-14CB-529C-F9DC54E73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7"/>
          <a:stretch>
            <a:fillRect/>
          </a:stretch>
        </p:blipFill>
        <p:spPr bwMode="auto">
          <a:xfrm>
            <a:off x="1044743" y="4154162"/>
            <a:ext cx="1756610" cy="19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flix Korean zombie series returns, featuring superstar actress Jun  Ji-hyun | South China Morning Post">
            <a:extLst>
              <a:ext uri="{FF2B5EF4-FFF2-40B4-BE49-F238E27FC236}">
                <a16:creationId xmlns:a16="http://schemas.microsoft.com/office/drawing/2014/main" id="{07029874-D1B8-8C1B-2C20-801E759E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1" y="4162250"/>
            <a:ext cx="1333084" cy="19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ppiness (TV Series 2021) - IMDb">
            <a:extLst>
              <a:ext uri="{FF2B5EF4-FFF2-40B4-BE49-F238E27FC236}">
                <a16:creationId xmlns:a16="http://schemas.microsoft.com/office/drawing/2014/main" id="{E7F16569-589C-5BB4-F849-2138FF9D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85" y="4162250"/>
            <a:ext cx="1317997" cy="19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Alice in Borderland | Rotten Tomatoes">
            <a:extLst>
              <a:ext uri="{FF2B5EF4-FFF2-40B4-BE49-F238E27FC236}">
                <a16:creationId xmlns:a16="http://schemas.microsoft.com/office/drawing/2014/main" id="{689CA796-3ACA-424E-C83E-7C81F9BE43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606" y="31351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Alice in Borderland (Netflix) | Alice in Borderland Wiki | Fandom">
            <a:extLst>
              <a:ext uri="{FF2B5EF4-FFF2-40B4-BE49-F238E27FC236}">
                <a16:creationId xmlns:a16="http://schemas.microsoft.com/office/drawing/2014/main" id="{AAC7204D-0EC1-829F-3E58-ECD15A10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53" y="4162250"/>
            <a:ext cx="1333084" cy="19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he Devil's Plan (TV Series 2023– ) - IMDb">
            <a:extLst>
              <a:ext uri="{FF2B5EF4-FFF2-40B4-BE49-F238E27FC236}">
                <a16:creationId xmlns:a16="http://schemas.microsoft.com/office/drawing/2014/main" id="{34888A23-9BC0-E574-8B6A-E7D8B5C0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32" y="4162250"/>
            <a:ext cx="1316169" cy="19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912AFA-E030-752D-7589-28AAA0E3B613}"/>
              </a:ext>
            </a:extLst>
          </p:cNvPr>
          <p:cNvSpPr txBox="1"/>
          <p:nvPr/>
        </p:nvSpPr>
        <p:spPr>
          <a:xfrm>
            <a:off x="3835985" y="317759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F3A5-7625-053D-DDDE-285C26FE4F3D}"/>
              </a:ext>
            </a:extLst>
          </p:cNvPr>
          <p:cNvSpPr txBox="1"/>
          <p:nvPr/>
        </p:nvSpPr>
        <p:spPr>
          <a:xfrm>
            <a:off x="6245927" y="279384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B56D4-4DBE-623C-A2F0-39320FE9125F}"/>
              </a:ext>
            </a:extLst>
          </p:cNvPr>
          <p:cNvSpPr txBox="1"/>
          <p:nvPr/>
        </p:nvSpPr>
        <p:spPr>
          <a:xfrm>
            <a:off x="3845575" y="358732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48EB3-35ED-C775-2A2E-7F938E3D2B05}"/>
              </a:ext>
            </a:extLst>
          </p:cNvPr>
          <p:cNvSpPr txBox="1"/>
          <p:nvPr/>
        </p:nvSpPr>
        <p:spPr>
          <a:xfrm>
            <a:off x="2656922" y="358732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54B23-CD6E-5532-58B3-D8C37BEA2CD2}"/>
              </a:ext>
            </a:extLst>
          </p:cNvPr>
          <p:cNvSpPr txBox="1"/>
          <p:nvPr/>
        </p:nvSpPr>
        <p:spPr>
          <a:xfrm>
            <a:off x="6245927" y="354693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C153D-FFFE-B149-A652-2F14604F3B8D}"/>
              </a:ext>
            </a:extLst>
          </p:cNvPr>
          <p:cNvSpPr txBox="1"/>
          <p:nvPr/>
        </p:nvSpPr>
        <p:spPr>
          <a:xfrm>
            <a:off x="7434580" y="357055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26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05F5-C652-D5D9-E2FA-4D0626F3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86811-0FDA-15B7-8935-C6C06E50F9D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US" dirty="0"/>
              <a:t>(1) </a:t>
            </a:r>
            <a:r>
              <a:rPr lang="en-US" dirty="0">
                <a:solidFill>
                  <a:srgbClr val="C40C67"/>
                </a:solidFill>
              </a:rPr>
              <a:t>Gathering “known” ratings </a:t>
            </a:r>
            <a:r>
              <a:rPr lang="en-US" dirty="0"/>
              <a:t>for matrix</a:t>
            </a:r>
          </a:p>
          <a:p>
            <a:pPr marL="857237" lvl="2" indent="-342900"/>
            <a:r>
              <a:rPr lang="en-US" dirty="0"/>
              <a:t>How to collect the data in the utility matrix ?</a:t>
            </a:r>
          </a:p>
          <a:p>
            <a:pPr marL="514346" lvl="1" indent="-342900"/>
            <a:r>
              <a:rPr lang="en-US" dirty="0"/>
              <a:t>(2) </a:t>
            </a:r>
            <a:r>
              <a:rPr lang="en-US" dirty="0">
                <a:solidFill>
                  <a:srgbClr val="C40C67"/>
                </a:solidFill>
              </a:rPr>
              <a:t>Estimating unknown ratings </a:t>
            </a:r>
            <a:r>
              <a:rPr lang="en-US" u="sng" dirty="0"/>
              <a:t>from the known ones</a:t>
            </a:r>
            <a:r>
              <a:rPr lang="en-US" dirty="0"/>
              <a:t>. </a:t>
            </a:r>
          </a:p>
          <a:p>
            <a:pPr marL="857237" lvl="2" indent="-342900"/>
            <a:r>
              <a:rPr lang="en-US" dirty="0"/>
              <a:t>Interested in high unknown ratings</a:t>
            </a:r>
          </a:p>
          <a:p>
            <a:pPr marL="857237" lvl="2" indent="-342900"/>
            <a:r>
              <a:rPr lang="en-US" dirty="0"/>
              <a:t>But we may not be interested in knowing what you don’t like.</a:t>
            </a:r>
          </a:p>
          <a:p>
            <a:pPr marL="514346" lvl="1" indent="-342900"/>
            <a:r>
              <a:rPr lang="en-US" dirty="0"/>
              <a:t>(3) </a:t>
            </a:r>
            <a:r>
              <a:rPr lang="en-US" dirty="0">
                <a:solidFill>
                  <a:srgbClr val="C40C67"/>
                </a:solidFill>
              </a:rPr>
              <a:t>Evaluation</a:t>
            </a:r>
          </a:p>
          <a:p>
            <a:pPr marL="857237" lvl="2" indent="-342900"/>
            <a:r>
              <a:rPr lang="en-US" dirty="0"/>
              <a:t>How to </a:t>
            </a:r>
            <a:r>
              <a:rPr lang="en-US" dirty="0">
                <a:solidFill>
                  <a:srgbClr val="C40C67"/>
                </a:solidFill>
              </a:rPr>
              <a:t>measure success/performance </a:t>
            </a:r>
            <a:r>
              <a:rPr lang="en-US" dirty="0"/>
              <a:t>of recommendation methods?</a:t>
            </a:r>
          </a:p>
        </p:txBody>
      </p:sp>
    </p:spTree>
    <p:extLst>
      <p:ext uri="{BB962C8B-B14F-4D97-AF65-F5344CB8AC3E}">
        <p14:creationId xmlns:p14="http://schemas.microsoft.com/office/powerpoint/2010/main" val="22829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07F2-A035-1D23-A5AF-27FD89D8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Gather 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35FDD-4F74-5775-9BED-A70339ABD2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US" dirty="0"/>
              <a:t>Explicit</a:t>
            </a:r>
          </a:p>
          <a:p>
            <a:pPr marL="857237" lvl="2" indent="-342900"/>
            <a:r>
              <a:rPr lang="en-US" dirty="0">
                <a:solidFill>
                  <a:srgbClr val="C40C67"/>
                </a:solidFill>
              </a:rPr>
              <a:t>Ask people/users to rate items</a:t>
            </a:r>
          </a:p>
          <a:p>
            <a:pPr marL="857237" lvl="2" indent="-342900"/>
            <a:r>
              <a:rPr lang="en-US" dirty="0">
                <a:solidFill>
                  <a:srgbClr val="C40C67"/>
                </a:solidFill>
              </a:rPr>
              <a:t>Doesn’t work well</a:t>
            </a:r>
            <a:r>
              <a:rPr lang="en-US" dirty="0"/>
              <a:t> in practice</a:t>
            </a:r>
          </a:p>
          <a:p>
            <a:pPr marL="1200128" lvl="3" indent="-342900"/>
            <a:r>
              <a:rPr lang="en-US" dirty="0"/>
              <a:t>People usually don’t like being bothered. </a:t>
            </a:r>
          </a:p>
          <a:p>
            <a:pPr marL="857237" lvl="2" indent="-342900"/>
            <a:r>
              <a:rPr lang="en-US" dirty="0">
                <a:solidFill>
                  <a:srgbClr val="C40C67"/>
                </a:solidFill>
              </a:rPr>
              <a:t>Pay people to label items</a:t>
            </a:r>
            <a:r>
              <a:rPr lang="en-US" dirty="0"/>
              <a:t>.</a:t>
            </a:r>
          </a:p>
          <a:p>
            <a:pPr marL="514346" lvl="1" indent="-342900"/>
            <a:r>
              <a:rPr lang="en-US" dirty="0"/>
              <a:t>Implicit:</a:t>
            </a:r>
          </a:p>
          <a:p>
            <a:pPr marL="857237" lvl="2" indent="-342900"/>
            <a:r>
              <a:rPr lang="en-US" dirty="0">
                <a:solidFill>
                  <a:srgbClr val="C40C67"/>
                </a:solidFill>
              </a:rPr>
              <a:t>Learn ratings from user actions</a:t>
            </a:r>
            <a:r>
              <a:rPr lang="en-US" dirty="0"/>
              <a:t>. (E.g. purchases, clicks)</a:t>
            </a:r>
          </a:p>
          <a:p>
            <a:pPr marL="857237" lvl="2" indent="-342900"/>
            <a:r>
              <a:rPr lang="en-US" dirty="0"/>
              <a:t>Problem: hard to learn low ratings.</a:t>
            </a:r>
          </a:p>
        </p:txBody>
      </p:sp>
    </p:spTree>
    <p:extLst>
      <p:ext uri="{BB962C8B-B14F-4D97-AF65-F5344CB8AC3E}">
        <p14:creationId xmlns:p14="http://schemas.microsoft.com/office/powerpoint/2010/main" val="17413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4243-F882-0223-562D-A0EADBC2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Estimate unknown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FA2F-0686-7DB8-344C-5B259283C6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3" y="1686757"/>
            <a:ext cx="6124341" cy="4519510"/>
          </a:xfrm>
        </p:spPr>
        <p:txBody>
          <a:bodyPr/>
          <a:lstStyle/>
          <a:p>
            <a:pPr marL="514346" lvl="1" indent="-342900">
              <a:spcAft>
                <a:spcPts val="300"/>
              </a:spcAft>
            </a:pPr>
            <a:r>
              <a:rPr lang="en-US" dirty="0"/>
              <a:t>Key problem: Utility matrix is sparse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Most users have not rated most items. 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>
                <a:solidFill>
                  <a:srgbClr val="C40C67"/>
                </a:solidFill>
              </a:rPr>
              <a:t>Cold start</a:t>
            </a:r>
            <a:r>
              <a:rPr lang="en-US" dirty="0"/>
              <a:t>: 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>
                <a:solidFill>
                  <a:srgbClr val="C40C67"/>
                </a:solidFill>
              </a:rPr>
              <a:t>New items have no ratings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>
                <a:solidFill>
                  <a:srgbClr val="C40C67"/>
                </a:solidFill>
              </a:rPr>
              <a:t>New users have no history 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Jump starting: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/>
              <a:t>When you create your Netflix account, or add a new profile in your account, </a:t>
            </a:r>
          </a:p>
          <a:p>
            <a:pPr marL="1543020" lvl="4" indent="-342900">
              <a:spcAft>
                <a:spcPts val="300"/>
              </a:spcAft>
            </a:pPr>
            <a:r>
              <a:rPr lang="en-US" dirty="0"/>
              <a:t>They </a:t>
            </a:r>
            <a:r>
              <a:rPr lang="en-US" dirty="0">
                <a:solidFill>
                  <a:srgbClr val="C40C67"/>
                </a:solidFill>
              </a:rPr>
              <a:t>ask you to choose a few titles </a:t>
            </a:r>
            <a:r>
              <a:rPr lang="en-US" dirty="0"/>
              <a:t>that you like.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676C5-9EFE-1A40-91F2-6C3D998A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04" y="4635634"/>
            <a:ext cx="2423388" cy="1924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D6DE2-EF68-5446-CF15-29AA87AF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3" y="1763420"/>
            <a:ext cx="1755479" cy="2783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058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9A88-B22C-FA99-94FF-BB4B998B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65A6-EE86-AE57-ACCC-82D0FDA8AD9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US" dirty="0"/>
              <a:t>Three approaches to recommendation systems:</a:t>
            </a:r>
          </a:p>
          <a:p>
            <a:pPr marL="857237" lvl="2" indent="-342900"/>
            <a:endParaRPr lang="en-US" dirty="0"/>
          </a:p>
          <a:p>
            <a:pPr marL="857237" lvl="2" indent="-342900"/>
            <a:endParaRPr lang="en-US" dirty="0"/>
          </a:p>
          <a:p>
            <a:pPr marL="857237" lvl="2" indent="-342900"/>
            <a:endParaRPr lang="en-US" dirty="0"/>
          </a:p>
          <a:p>
            <a:pPr marL="857237" lvl="2" indent="-34290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C28FD-EFC4-0612-CD07-C37037EF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4270" y="2342574"/>
            <a:ext cx="2452431" cy="2528594"/>
          </a:xfrm>
          <a:prstGeom prst="rect">
            <a:avLst/>
          </a:prstGeom>
        </p:spPr>
      </p:pic>
      <p:pic>
        <p:nvPicPr>
          <p:cNvPr id="9" name="Picture 2" descr="Content-Based Recommendation System where a user is recommended similar movies to those they have already watched">
            <a:extLst>
              <a:ext uri="{FF2B5EF4-FFF2-40B4-BE49-F238E27FC236}">
                <a16:creationId xmlns:a16="http://schemas.microsoft.com/office/drawing/2014/main" id="{726F82AB-787B-27DE-72D8-E11D93FC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17287" r="7712"/>
          <a:stretch>
            <a:fillRect/>
          </a:stretch>
        </p:blipFill>
        <p:spPr bwMode="auto">
          <a:xfrm>
            <a:off x="552559" y="2751232"/>
            <a:ext cx="3727785" cy="21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BFF098-9EA4-7449-E2A6-DA43CF7A86B0}"/>
              </a:ext>
            </a:extLst>
          </p:cNvPr>
          <p:cNvSpPr txBox="1"/>
          <p:nvPr/>
        </p:nvSpPr>
        <p:spPr>
          <a:xfrm>
            <a:off x="5044270" y="4986577"/>
            <a:ext cx="262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Collaborative filtering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1AA50-5C72-E2A0-5F71-3C647F44A24B}"/>
              </a:ext>
            </a:extLst>
          </p:cNvPr>
          <p:cNvSpPr txBox="1"/>
          <p:nvPr/>
        </p:nvSpPr>
        <p:spPr>
          <a:xfrm>
            <a:off x="636642" y="49865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37" lvl="2" indent="-342900"/>
            <a:r>
              <a:rPr lang="en-US" dirty="0"/>
              <a:t>1) Content-based filtering</a:t>
            </a:r>
          </a:p>
        </p:txBody>
      </p:sp>
    </p:spTree>
    <p:extLst>
      <p:ext uri="{BB962C8B-B14F-4D97-AF65-F5344CB8AC3E}">
        <p14:creationId xmlns:p14="http://schemas.microsoft.com/office/powerpoint/2010/main" val="39257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3B2F-4B17-B549-CA99-80ABAD32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838F-A977-26BB-CFFE-FA90918500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US" dirty="0"/>
              <a:t>Three approaches to recommendation systems: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89B28-EA65-8980-A6AB-A345E69DBBD4}"/>
              </a:ext>
            </a:extLst>
          </p:cNvPr>
          <p:cNvSpPr txBox="1"/>
          <p:nvPr/>
        </p:nvSpPr>
        <p:spPr>
          <a:xfrm>
            <a:off x="3320266" y="6021601"/>
            <a:ext cx="221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Latent Factor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FD579-23AE-9B50-6300-86A29832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25" y="2141652"/>
            <a:ext cx="6092401" cy="38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98BC5-D2EE-3E1F-B6CE-C5028D722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9FB2-811C-BAB0-8B95-D555B09A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37" y="2799269"/>
            <a:ext cx="5077863" cy="1259461"/>
          </a:xfrm>
        </p:spPr>
        <p:txBody>
          <a:bodyPr anchor="t">
            <a:normAutofit fontScale="90000"/>
          </a:bodyPr>
          <a:lstStyle/>
          <a:p>
            <a:r>
              <a:rPr lang="en-HK" dirty="0"/>
              <a:t>Content-based Recommendation System</a:t>
            </a:r>
            <a:endParaRPr lang="en-US" dirty="0"/>
          </a:p>
        </p:txBody>
      </p:sp>
      <p:pic>
        <p:nvPicPr>
          <p:cNvPr id="3074" name="Picture 2" descr="Content-Based Recommendation System where a user is recommended similar movies to those they have already watched">
            <a:extLst>
              <a:ext uri="{FF2B5EF4-FFF2-40B4-BE49-F238E27FC236}">
                <a16:creationId xmlns:a16="http://schemas.microsoft.com/office/drawing/2014/main" id="{F2014BAF-A61D-3D1A-CA5B-3F4B17AB0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17287" r="7712"/>
          <a:stretch>
            <a:fillRect/>
          </a:stretch>
        </p:blipFill>
        <p:spPr bwMode="auto">
          <a:xfrm>
            <a:off x="360946" y="2491915"/>
            <a:ext cx="3705191" cy="21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03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FC8C-27DE-EDB2-CB0E-8A743044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Content-based Recommendation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EB9501-FBF6-ECCA-F8A8-91F682E5879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Main idea:</a:t>
                </a:r>
              </a:p>
              <a:p>
                <a:pPr marL="857237" lvl="2" indent="-342900"/>
                <a:r>
                  <a:rPr lang="en-US" dirty="0">
                    <a:solidFill>
                      <a:srgbClr val="C40C67"/>
                    </a:solidFill>
                  </a:rPr>
                  <a:t>Items</a:t>
                </a:r>
                <a:r>
                  <a:rPr lang="en-US" dirty="0"/>
                  <a:t> have </a:t>
                </a:r>
                <a:r>
                  <a:rPr lang="en-US" dirty="0">
                    <a:solidFill>
                      <a:srgbClr val="C40C67"/>
                    </a:solidFill>
                  </a:rPr>
                  <a:t>profiles</a:t>
                </a:r>
              </a:p>
              <a:p>
                <a:pPr marL="857237" lvl="2" indent="-342900"/>
                <a:r>
                  <a:rPr lang="en-HK" dirty="0">
                    <a:solidFill>
                      <a:srgbClr val="C40C67"/>
                    </a:solidFill>
                  </a:rPr>
                  <a:t>Based on similarity of items </a:t>
                </a:r>
                <a:r>
                  <a:rPr lang="en-HK" dirty="0"/>
                  <a:t>to </a:t>
                </a:r>
                <a:r>
                  <a:rPr lang="en-HK" dirty="0">
                    <a:solidFill>
                      <a:srgbClr val="C40C67"/>
                    </a:solidFill>
                  </a:rPr>
                  <a:t>past items </a:t>
                </a:r>
                <a:r>
                  <a:rPr lang="en-HK" dirty="0"/>
                  <a:t>that they </a:t>
                </a:r>
                <a:r>
                  <a:rPr lang="en-HK" dirty="0">
                    <a:solidFill>
                      <a:srgbClr val="C40C67"/>
                    </a:solidFill>
                  </a:rPr>
                  <a:t>have rated</a:t>
                </a:r>
                <a:r>
                  <a:rPr lang="en-HK" dirty="0"/>
                  <a:t>.</a:t>
                </a:r>
                <a:endParaRPr lang="en-US" dirty="0"/>
              </a:p>
              <a:p>
                <a:pPr marL="1200128" lvl="3" indent="-342900"/>
                <a:r>
                  <a:rPr lang="en-US" dirty="0"/>
                  <a:t>Recommend items to customer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similar to previous items rated highly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EB9501-FBF6-ECCA-F8A8-91F682E58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ow e-Commerce Websites Use Recommendation Systems To Generate Repeat  Purchases?">
            <a:extLst>
              <a:ext uri="{FF2B5EF4-FFF2-40B4-BE49-F238E27FC236}">
                <a16:creationId xmlns:a16="http://schemas.microsoft.com/office/drawing/2014/main" id="{10D4744C-B3A9-3886-0A19-0F2EE4A9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77" y="3704734"/>
            <a:ext cx="4444425" cy="24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7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B865-CEB8-8F3A-7A73-370F3912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Action</a:t>
            </a:r>
          </a:p>
        </p:txBody>
      </p:sp>
      <p:pic>
        <p:nvPicPr>
          <p:cNvPr id="4" name="Picture 4" descr="MCBS01705_0000[1]">
            <a:extLst>
              <a:ext uri="{FF2B5EF4-FFF2-40B4-BE49-F238E27FC236}">
                <a16:creationId xmlns:a16="http://schemas.microsoft.com/office/drawing/2014/main" id="{4E5D28F2-AA04-B9BB-E38A-D6827FEC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283" y="1474509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8122559C-B034-2D93-383D-BAF3B5A9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083" y="2312709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FB01042F-FC5A-A2E5-406A-36567CDD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883" y="4827309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6A65078-F2D4-E806-EACF-6734BDC2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883" y="5589309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C61DAF7-E06F-B3E4-6DEE-B2755D37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683" y="5589309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E402D8DE-9DF8-DF1A-D004-5EA2904DB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283" y="2312709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7AF495AD-379F-204F-4CC9-9FFD158C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483" y="4827309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3D1A65EC-5538-6C18-02AB-136D8757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683" y="2465109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F432B1F-8D07-6BDA-64ED-89DD42CE0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683" y="2055534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A695A47-EE49-99BB-9D7E-03C8991B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436" y="1523468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32711283-C34A-EB0A-1D35-9395C0625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883" y="3303309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825F607A-7C7C-EF82-6FDB-2D4C7A002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283" y="2160309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24DF8F6F-D872-9D07-FE7F-D2CE3AE72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283" y="4827309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CC16216-3895-A186-C2B6-0CD8814F7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883" y="6122709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121ED604-24EB-8192-C419-1446C1C58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483" y="5284509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FB213939-A317-48D4-F18A-D50E4855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02" y="4903509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FA7C69E0-41F6-FB66-15FB-5FD507341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083" y="3455709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C563E10E-CD0D-B6CE-FDDF-CB9F44F3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08" y="3893799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9D888F65-0BD5-2FDC-A563-2A4A520E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808" y="3655734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5021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DC222-DE18-4AB5-2C5C-FAC0988B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Profiles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97DCD-146A-9AEE-BDB2-D29DE11C8C5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HK" dirty="0"/>
                  <a:t>Step 1: For each item, </a:t>
                </a:r>
                <a:r>
                  <a:rPr lang="en-HK" dirty="0">
                    <a:solidFill>
                      <a:srgbClr val="C40C67"/>
                    </a:solidFill>
                  </a:rPr>
                  <a:t>create an item profile </a:t>
                </a:r>
                <a:r>
                  <a:rPr lang="en-HK" dirty="0"/>
                  <a:t>(set of features).</a:t>
                </a:r>
              </a:p>
              <a:p>
                <a:pPr marL="514346" lvl="1" indent="-342900"/>
                <a:r>
                  <a:rPr lang="en-HK" dirty="0"/>
                  <a:t>Examples:</a:t>
                </a:r>
              </a:p>
              <a:p>
                <a:pPr marL="857237" lvl="2" indent="-342900"/>
                <a:r>
                  <a:rPr lang="en-HK" dirty="0"/>
                  <a:t>Movies: producer, actors, theme, review </a:t>
                </a:r>
              </a:p>
              <a:p>
                <a:pPr marL="857237" lvl="2" indent="-342900"/>
                <a:r>
                  <a:rPr lang="en-HK" dirty="0"/>
                  <a:t>People: friends, posts</a:t>
                </a:r>
              </a:p>
              <a:p>
                <a:pPr marL="514346" lvl="1" indent="-342900"/>
                <a:r>
                  <a:rPr lang="en-HK" dirty="0"/>
                  <a:t>How to pick important features?</a:t>
                </a:r>
              </a:p>
              <a:p>
                <a:pPr marL="857237" lvl="2" indent="-342900"/>
                <a:r>
                  <a:rPr lang="en-HK" dirty="0"/>
                  <a:t>Usual heuristic from text mining is TF-IDF</a:t>
                </a:r>
              </a:p>
              <a:p>
                <a:pPr marL="857237" lvl="2" indent="-342900"/>
                <a:r>
                  <a:rPr lang="en-HK" dirty="0"/>
                  <a:t>Term frequency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HK" dirty="0"/>
                  <a:t> Inverse Doc Frequency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497DCD-146A-9AEE-BDB2-D29DE11C8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7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1. example of recommendation system</a:t>
            </a:r>
          </a:p>
          <a:p>
            <a:pPr algn="l"/>
            <a:r>
              <a:rPr lang="en-US" dirty="0"/>
              <a:t>2. motivation</a:t>
            </a:r>
          </a:p>
          <a:p>
            <a:pPr algn="l"/>
            <a:r>
              <a:rPr lang="en-US" dirty="0"/>
              <a:t>3. Utility matrix</a:t>
            </a:r>
          </a:p>
          <a:p>
            <a:pPr algn="l"/>
            <a:r>
              <a:rPr lang="en-US" dirty="0"/>
              <a:t>4. content-based filtering</a:t>
            </a:r>
          </a:p>
          <a:p>
            <a:pPr algn="l"/>
            <a:r>
              <a:rPr lang="en-US" dirty="0"/>
              <a:t>5. collaborative filtering</a:t>
            </a:r>
          </a:p>
          <a:p>
            <a:pPr algn="l"/>
            <a:r>
              <a:rPr lang="en-US" dirty="0"/>
              <a:t>6</a:t>
            </a:r>
            <a:r>
              <a:rPr lang="en-US"/>
              <a:t>. </a:t>
            </a:r>
            <a:r>
              <a:rPr lang="en-US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Term Frequency (TF)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sz="quarter" idx="14"/>
              </p:nvPr>
            </p:nvSpPr>
            <p:spPr>
              <a:xfrm>
                <a:off x="367004" y="1686756"/>
                <a:ext cx="8367942" cy="5029353"/>
              </a:xfrm>
            </p:spPr>
            <p:txBody>
              <a:bodyPr>
                <a:normAutofit fontScale="77500" lnSpcReduction="20000"/>
              </a:bodyPr>
              <a:lstStyle/>
              <a:p>
                <a:pPr marL="514346" lvl="1" indent="-342900"/>
                <a:r>
                  <a:rPr lang="en-US" altLang="zh-TW" dirty="0"/>
                  <a:t>More frequent terms in a document are more important, i.e. more indicative of the topic.</a:t>
                </a:r>
              </a:p>
              <a:p>
                <a:pPr marL="857237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dirty="0"/>
                  <a:t> = frequency of term (feature)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/>
                  <a:t> in document (item)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pPr marL="514346" lvl="1" indent="-342900"/>
                <a:r>
                  <a:rPr lang="en-US" altLang="zh-TW" dirty="0"/>
                  <a:t>In information retrieval, we may want to normalize term frequency (</a:t>
                </a:r>
                <a:r>
                  <a:rPr lang="en-US" altLang="zh-TW" dirty="0" err="1"/>
                  <a:t>tf</a:t>
                </a:r>
                <a:r>
                  <a:rPr lang="en-US" altLang="zh-TW" dirty="0"/>
                  <a:t>)  by dividing by the frequency of the most common term in the document:</a:t>
                </a:r>
              </a:p>
              <a:p>
                <a:pPr marL="857237" lvl="2" indent="-342900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TW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  </m:t>
                    </m:r>
                    <m:sSub>
                      <m:sSubPr>
                        <m:ctrlPr>
                          <a:rPr lang="en-US" altLang="zh-TW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TW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altLang="zh-TW" dirty="0"/>
              </a:p>
              <a:p>
                <a:pPr marL="514346" lvl="1" indent="-342900"/>
                <a:r>
                  <a:rPr lang="en-US" altLang="zh-TW" dirty="0"/>
                  <a:t>In recommendation systems, we prefer to use normalized term frequency by document length.</a:t>
                </a:r>
              </a:p>
              <a:p>
                <a:pPr marL="857237" lvl="2" indent="-342900"/>
                <a:r>
                  <a:rPr lang="en-HK" dirty="0"/>
                  <a:t>Especially in content-based recommendation systems (e.g., news, product descriptions, user profiles).</a:t>
                </a:r>
                <a:endParaRPr lang="en-US" altLang="zh-TW" dirty="0"/>
              </a:p>
              <a:p>
                <a:pPr marL="857237" lvl="2" indent="-342900"/>
                <a:r>
                  <a:rPr lang="en-HK" dirty="0"/>
                  <a:t>The initial term count in a document is typically divided by the total number of terms in that same document. </a:t>
                </a:r>
              </a:p>
              <a:p>
                <a:pPr marL="857237" lvl="2" indent="-342900"/>
                <a:r>
                  <a:rPr lang="en-HK" dirty="0"/>
                  <a:t>This prevents a bias towards longer documents that naturally have higher raw term counts.</a:t>
                </a:r>
              </a:p>
              <a:p>
                <a:pPr marL="857237" lvl="2" indent="-342900"/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TW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altLang="zh-TW" i="1" dirty="0" err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6"/>
                <a:ext cx="8367942" cy="5029353"/>
              </a:xfrm>
              <a:blipFill>
                <a:blip r:embed="rId2"/>
                <a:stretch>
                  <a:fillRect t="-1763"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5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Recal</a:t>
            </a:r>
            <a:r>
              <a:rPr lang="en-US" dirty="0"/>
              <a:t> Term Frequency - Inverse Document Frequency (TFIDF)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2017985"/>
                <a:ext cx="8367942" cy="4188281"/>
              </a:xfrm>
            </p:spPr>
            <p:txBody>
              <a:bodyPr>
                <a:normAutofit/>
              </a:bodyPr>
              <a:lstStyle/>
              <a:p>
                <a:pPr marL="514346" lvl="1" indent="-342900"/>
                <a:r>
                  <a:rPr lang="en-US" altLang="zh-TW" dirty="0"/>
                  <a:t>Terms that appear in many different documents are less indicative of overall topic.</a:t>
                </a:r>
              </a:p>
              <a:p>
                <a:pPr marL="857237" lvl="2" indent="-342900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	= document frequency of term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/>
                  <a:t>  </a:t>
                </a:r>
                <a:br>
                  <a:rPr lang="en-US" altLang="zh-TW" dirty="0"/>
                </a:br>
                <a:r>
                  <a:rPr lang="en-US" altLang="zh-TW" dirty="0"/>
                  <a:t>         = number of documents containing term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pPr marL="857237" lvl="2" indent="-342900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𝑖𝑑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	= inverse document frequency of term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/>
                  <a:t>,  </a:t>
                </a:r>
                <a:br>
                  <a:rPr lang="en-US" altLang="zh-TW" dirty="0"/>
                </a:br>
                <a:r>
                  <a:rPr lang="en-US" altLang="zh-TW" dirty="0"/>
                  <a:t>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2 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 err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where N is the total number of documents.</a:t>
                </a:r>
              </a:p>
              <a:p>
                <a:pPr marL="514346" lvl="1" indent="-342900"/>
                <a:r>
                  <a:rPr lang="en-US" altLang="zh-TW" dirty="0"/>
                  <a:t>A typical combined term importance indicator is </a:t>
                </a:r>
                <a:r>
                  <a:rPr lang="en-US" altLang="zh-TW" dirty="0" err="1"/>
                  <a:t>tf-idf</a:t>
                </a:r>
                <a:r>
                  <a:rPr lang="en-US" altLang="zh-TW" dirty="0"/>
                  <a:t> weighting:</a:t>
                </a:r>
              </a:p>
              <a:p>
                <a:pPr marL="857237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TW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𝑖𝑑</m:t>
                    </m:r>
                    <m:sSub>
                      <m:sSubPr>
                        <m:ctrlPr>
                          <a:rPr lang="en-US" altLang="zh-TW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  =  </m:t>
                    </m:r>
                    <m:r>
                      <a:rPr lang="en-US" altLang="zh-TW" i="1" dirty="0" err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TW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2 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 dirty="0" err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i="1" dirty="0" err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2017985"/>
                <a:ext cx="8367942" cy="4188281"/>
              </a:xfrm>
              <a:blipFill>
                <a:blip r:embed="rId2"/>
                <a:stretch>
                  <a:fillRect t="-1813" r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6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FE25-7534-E25F-0A1A-AC73EB27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Profiles and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929D4-902F-D5A1-0C80-EF928E81D56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HK" dirty="0"/>
                  <a:t>Step 2: Construct </a:t>
                </a:r>
                <a:r>
                  <a:rPr lang="en-HK" dirty="0">
                    <a:solidFill>
                      <a:srgbClr val="C40C67"/>
                    </a:solidFill>
                  </a:rPr>
                  <a:t>user profile </a:t>
                </a:r>
                <a:r>
                  <a:rPr lang="en-HK" dirty="0"/>
                  <a:t>from items they’ve purchased/rated.</a:t>
                </a:r>
              </a:p>
              <a:p>
                <a:pPr marL="857237" lvl="2" indent="-342900"/>
                <a:r>
                  <a:rPr lang="en-HK" dirty="0">
                    <a:solidFill>
                      <a:srgbClr val="C40C67"/>
                    </a:solidFill>
                  </a:rPr>
                  <a:t>Weighted average of rated item profiles</a:t>
                </a:r>
              </a:p>
              <a:p>
                <a:pPr marL="857237" lvl="2" indent="-342900"/>
                <a:r>
                  <a:rPr lang="en-HK" dirty="0"/>
                  <a:t>Variation: </a:t>
                </a:r>
                <a:r>
                  <a:rPr lang="en-HK" dirty="0">
                    <a:solidFill>
                      <a:srgbClr val="C40C67"/>
                    </a:solidFill>
                  </a:rPr>
                  <a:t>weight by difference from average rating for item</a:t>
                </a:r>
              </a:p>
              <a:p>
                <a:pPr marL="514346" lvl="1" indent="-342900"/>
                <a:r>
                  <a:rPr lang="en-HK" dirty="0"/>
                  <a:t>Step 3: Prediction - Cosine similarity of user and item profiles</a:t>
                </a:r>
              </a:p>
              <a:p>
                <a:pPr marL="857237" lvl="2" indent="-342900"/>
                <a:r>
                  <a:rPr lang="en-HK" dirty="0"/>
                  <a:t>Given user profile x and item profile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/>
                  <a:t>, estimate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929D4-902F-D5A1-0C80-EF928E81D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2">
            <a:extLst>
              <a:ext uri="{FF2B5EF4-FFF2-40B4-BE49-F238E27FC236}">
                <a16:creationId xmlns:a16="http://schemas.microsoft.com/office/drawing/2014/main" id="{88BB6239-5D10-CCE8-9B87-75CD70442AF1}"/>
              </a:ext>
            </a:extLst>
          </p:cNvPr>
          <p:cNvGrpSpPr>
            <a:grpSpLocks/>
          </p:cNvGrpSpPr>
          <p:nvPr/>
        </p:nvGrpSpPr>
        <p:grpSpPr bwMode="auto">
          <a:xfrm>
            <a:off x="5749773" y="3907907"/>
            <a:ext cx="1921670" cy="2288382"/>
            <a:chOff x="3978" y="2152"/>
            <a:chExt cx="1614" cy="1922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F41129A6-CFC1-02A8-606D-FFD4B43B1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3222"/>
              <a:ext cx="2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zh-TW" altLang="en-US" sz="1500" dirty="0">
                  <a:latin typeface="+mn-lt"/>
                  <a:sym typeface="Symbol" charset="0"/>
                </a:rPr>
                <a:t></a:t>
              </a:r>
              <a:r>
                <a:rPr kumimoji="1" lang="zh-TW" altLang="en-US" sz="1500" i="0" baseline="-25000" dirty="0">
                  <a:latin typeface="+mn-lt"/>
                  <a:sym typeface="Symbol" charset="0"/>
                </a:rPr>
                <a:t>2</a:t>
              </a:r>
              <a:endParaRPr kumimoji="1" lang="zh-TW" altLang="en-US" sz="1500" i="0" dirty="0">
                <a:latin typeface="+mn-lt"/>
              </a:endParaRP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26A7459B-81C5-B778-3D6F-0711B409A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59"/>
              <a:ext cx="2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1500">
                  <a:latin typeface="+mn-lt"/>
                </a:rPr>
                <a:t>t</a:t>
              </a:r>
              <a:r>
                <a:rPr kumimoji="1" lang="en-US" altLang="zh-TW" sz="1500" baseline="-25000">
                  <a:latin typeface="+mn-lt"/>
                </a:rPr>
                <a:t>3</a:t>
              </a:r>
              <a:endParaRPr kumimoji="1" lang="en-US" altLang="zh-TW" sz="1500" i="0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D658EB05-056F-E8EE-D26B-818DE8C8C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FA1612FC-B530-81BD-BCFF-640518C47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D2AFBD22-496C-93BE-46E4-BF37D4E1C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539C0D5F-AB12-9BCC-9429-A253B601A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9A240D81-C2CC-F2CF-CFD3-180D95C01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3B98F139-9EDA-0260-F62C-8834A9C00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684A0846-23F1-0D97-D245-DCD21B281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" y="3288"/>
              <a:ext cx="2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1500">
                  <a:latin typeface="+mn-lt"/>
                </a:rPr>
                <a:t>t</a:t>
              </a:r>
              <a:r>
                <a:rPr kumimoji="1" lang="en-US" altLang="zh-TW" sz="1500" baseline="-25000">
                  <a:latin typeface="+mn-lt"/>
                </a:rPr>
                <a:t>1</a:t>
              </a:r>
              <a:endParaRPr kumimoji="1" lang="en-US" altLang="zh-TW" sz="1500" i="0">
                <a:latin typeface="+mn-lt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8CA21595-20C7-4A33-226C-106A4F941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3733"/>
              <a:ext cx="2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1500">
                  <a:latin typeface="+mn-lt"/>
                </a:rPr>
                <a:t>t</a:t>
              </a:r>
              <a:r>
                <a:rPr kumimoji="1" lang="en-US" altLang="zh-TW" sz="1500" baseline="-25000">
                  <a:latin typeface="+mn-lt"/>
                </a:rPr>
                <a:t>2</a:t>
              </a:r>
              <a:endParaRPr kumimoji="1" lang="en-US" altLang="zh-TW" sz="1500" i="0">
                <a:latin typeface="+mn-lt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9956E0F0-96EC-B148-282A-F41D5B91B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" y="2911"/>
              <a:ext cx="3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1800" dirty="0">
                  <a:latin typeface="+mn-lt"/>
                </a:rPr>
                <a:t>D</a:t>
              </a:r>
              <a:r>
                <a:rPr kumimoji="1" lang="en-US" altLang="zh-TW" sz="1800" baseline="-25000" dirty="0">
                  <a:latin typeface="+mn-lt"/>
                </a:rPr>
                <a:t>1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B9F2FEDB-23A6-A9D8-6155-BC90BF707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3764"/>
              <a:ext cx="3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1800">
                  <a:latin typeface="+mn-lt"/>
                </a:rPr>
                <a:t>D</a:t>
              </a:r>
              <a:r>
                <a:rPr kumimoji="1" lang="en-US" altLang="zh-TW" sz="1800" baseline="-25000">
                  <a:latin typeface="+mn-lt"/>
                </a:rPr>
                <a:t>2</a:t>
              </a: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2C6823E8-739F-1128-FA07-297E25DA8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" y="3019"/>
              <a:ext cx="30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en-US" altLang="zh-TW" sz="1800" dirty="0">
                  <a:latin typeface="+mn-lt"/>
                </a:rPr>
                <a:t>Q</a:t>
              </a:r>
              <a:endParaRPr kumimoji="1" lang="en-US" altLang="zh-TW" sz="1500" i="0" dirty="0">
                <a:latin typeface="+mn-lt"/>
              </a:endParaRPr>
            </a:p>
          </p:txBody>
        </p:sp>
        <p:sp>
          <p:nvSpPr>
            <p:cNvPr id="18" name="Arc 19">
              <a:extLst>
                <a:ext uri="{FF2B5EF4-FFF2-40B4-BE49-F238E27FC236}">
                  <a16:creationId xmlns:a16="http://schemas.microsoft.com/office/drawing/2014/main" id="{2ADC3C45-AE69-1ECB-3853-5F2D716D7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863"/>
              <a:ext cx="196" cy="213"/>
            </a:xfrm>
            <a:custGeom>
              <a:avLst/>
              <a:gdLst>
                <a:gd name="T0" fmla="*/ 0 w 29671"/>
                <a:gd name="T1" fmla="*/ 7 h 21600"/>
                <a:gd name="T2" fmla="*/ 196 w 29671"/>
                <a:gd name="T3" fmla="*/ 96 h 21600"/>
                <a:gd name="T4" fmla="*/ 53 w 29671"/>
                <a:gd name="T5" fmla="*/ 96 h 21600"/>
                <a:gd name="T6" fmla="*/ 0 60000 65536"/>
                <a:gd name="T7" fmla="*/ 0 60000 65536"/>
                <a:gd name="T8" fmla="*/ 0 60000 65536"/>
                <a:gd name="T9" fmla="*/ 0 w 29671"/>
                <a:gd name="T10" fmla="*/ 0 h 21600"/>
                <a:gd name="T11" fmla="*/ 29671 w 296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  <a:lnTo>
                    <a:pt x="807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19" name="Arc 20">
              <a:extLst>
                <a:ext uri="{FF2B5EF4-FFF2-40B4-BE49-F238E27FC236}">
                  <a16:creationId xmlns:a16="http://schemas.microsoft.com/office/drawing/2014/main" id="{F1875269-741F-2B48-9D5C-9F70D0EA0A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27" y="3255"/>
              <a:ext cx="155" cy="213"/>
            </a:xfrm>
            <a:custGeom>
              <a:avLst/>
              <a:gdLst>
                <a:gd name="T0" fmla="*/ 0 w 21600"/>
                <a:gd name="T1" fmla="*/ 0 h 21600"/>
                <a:gd name="T2" fmla="*/ 125 w 21600"/>
                <a:gd name="T3" fmla="*/ 518 h 21600"/>
                <a:gd name="T4" fmla="*/ 0 w 21600"/>
                <a:gd name="T5" fmla="*/ 51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050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94754840-B41D-0765-308A-8A2BB4F2F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598"/>
              <a:ext cx="2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  <a:ea typeface="新細明體" charset="0"/>
                  <a:cs typeface="新細明體" charset="0"/>
                </a:defRPr>
              </a:lvl9pPr>
            </a:lstStyle>
            <a:p>
              <a:pPr algn="l" eaLnBrk="1" hangingPunct="1"/>
              <a:r>
                <a:rPr kumimoji="1" lang="zh-TW" altLang="en-US" sz="1500">
                  <a:latin typeface="+mn-lt"/>
                  <a:sym typeface="Symbol" charset="0"/>
                </a:rPr>
                <a:t></a:t>
              </a:r>
              <a:r>
                <a:rPr kumimoji="1" lang="zh-TW" altLang="en-US" sz="1500" i="0" baseline="-25000">
                  <a:latin typeface="+mn-lt"/>
                  <a:sym typeface="Symbol" charset="0"/>
                </a:rPr>
                <a:t>1</a:t>
              </a:r>
              <a:endParaRPr kumimoji="1" lang="zh-TW" altLang="en-US" sz="1500" i="0">
                <a:latin typeface="+mn-lt"/>
              </a:endParaRPr>
            </a:p>
          </p:txBody>
        </p:sp>
      </p:grpSp>
      <p:sp>
        <p:nvSpPr>
          <p:cNvPr id="21" name="Text Box 5">
            <a:extLst>
              <a:ext uri="{FF2B5EF4-FFF2-40B4-BE49-F238E27FC236}">
                <a16:creationId xmlns:a16="http://schemas.microsoft.com/office/drawing/2014/main" id="{F3970FE4-C366-1111-C0D9-BFDB1B10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459" y="4974294"/>
            <a:ext cx="3764465" cy="1269578"/>
          </a:xfrm>
          <a:prstGeom prst="rect">
            <a:avLst/>
          </a:prstGeom>
          <a:solidFill>
            <a:srgbClr val="FFD6D5"/>
          </a:solidFill>
          <a:ln>
            <a:solidFill>
              <a:srgbClr val="C40C67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9pPr>
          </a:lstStyle>
          <a:p>
            <a:pPr algn="l" eaLnBrk="1" hangingPunct="1"/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D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1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= 2T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1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+ 3T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+ 5T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3    </a:t>
            </a:r>
          </a:p>
          <a:p>
            <a:pPr algn="l" eaLnBrk="1" hangingPunct="1"/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D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= 3T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1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+ 7T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+ 1T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3</a:t>
            </a:r>
          </a:p>
          <a:p>
            <a:pPr algn="l" eaLnBrk="1" hangingPunct="1"/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Q = 0T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1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+ 0T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2</a:t>
            </a:r>
            <a:r>
              <a:rPr kumimoji="1" lang="en-US" altLang="zh-TW" sz="1350" dirty="0">
                <a:solidFill>
                  <a:srgbClr val="C00000"/>
                </a:solidFill>
                <a:latin typeface="+mn-lt"/>
              </a:rPr>
              <a:t> + 2T</a:t>
            </a:r>
            <a:r>
              <a:rPr kumimoji="1" lang="en-US" altLang="zh-TW" sz="1350" baseline="-25000" dirty="0">
                <a:solidFill>
                  <a:srgbClr val="C00000"/>
                </a:solidFill>
                <a:latin typeface="+mn-lt"/>
              </a:rPr>
              <a:t>3</a:t>
            </a:r>
          </a:p>
          <a:p>
            <a:pPr algn="l" eaLnBrk="1" hangingPunct="1"/>
            <a:endParaRPr kumimoji="1" lang="en-US" altLang="zh-TW" sz="1350" i="0" baseline="-25000" dirty="0">
              <a:solidFill>
                <a:srgbClr val="C00000"/>
              </a:solidFill>
              <a:latin typeface="+mn-lt"/>
            </a:endParaRPr>
          </a:p>
          <a:p>
            <a:pPr eaLnBrk="1" hangingPunct="1"/>
            <a:r>
              <a:rPr kumimoji="1" lang="en-US" altLang="zh-TW" sz="1350" i="0" dirty="0" err="1">
                <a:solidFill>
                  <a:srgbClr val="C00000"/>
                </a:solidFill>
              </a:rPr>
              <a:t>CosSim</a:t>
            </a:r>
            <a:r>
              <a:rPr kumimoji="1" lang="en-US" altLang="zh-TW" sz="1350" i="0" dirty="0">
                <a:solidFill>
                  <a:srgbClr val="C00000"/>
                </a:solidFill>
              </a:rPr>
              <a:t>(</a:t>
            </a:r>
            <a:r>
              <a:rPr kumimoji="1" lang="en-US" altLang="zh-TW" sz="1350" dirty="0">
                <a:solidFill>
                  <a:srgbClr val="C00000"/>
                </a:solidFill>
              </a:rPr>
              <a:t>D</a:t>
            </a:r>
            <a:r>
              <a:rPr kumimoji="1" lang="en-US" altLang="zh-TW" sz="1350" baseline="-25000" dirty="0">
                <a:solidFill>
                  <a:srgbClr val="C00000"/>
                </a:solidFill>
              </a:rPr>
              <a:t>1</a:t>
            </a:r>
            <a:r>
              <a:rPr kumimoji="1" lang="en-US" altLang="zh-TW" sz="1350" dirty="0">
                <a:solidFill>
                  <a:srgbClr val="C00000"/>
                </a:solidFill>
              </a:rPr>
              <a:t> </a:t>
            </a:r>
            <a:r>
              <a:rPr kumimoji="1" lang="en-US" altLang="zh-TW" sz="1350" i="0" dirty="0">
                <a:solidFill>
                  <a:srgbClr val="C00000"/>
                </a:solidFill>
              </a:rPr>
              <a:t>, </a:t>
            </a:r>
            <a:r>
              <a:rPr kumimoji="1" lang="en-US" altLang="zh-TW" sz="1350" dirty="0">
                <a:solidFill>
                  <a:srgbClr val="C00000"/>
                </a:solidFill>
              </a:rPr>
              <a:t>Q</a:t>
            </a:r>
            <a:r>
              <a:rPr kumimoji="1" lang="en-US" altLang="zh-TW" sz="1350" i="0" dirty="0">
                <a:solidFill>
                  <a:srgbClr val="C00000"/>
                </a:solidFill>
              </a:rPr>
              <a:t>) = 10 / </a:t>
            </a:r>
            <a:r>
              <a:rPr kumimoji="1" lang="en-US" altLang="zh-TW" sz="1350" i="0" dirty="0">
                <a:solidFill>
                  <a:srgbClr val="C00000"/>
                </a:solidFill>
                <a:sym typeface="Symbol" charset="0"/>
              </a:rPr>
              <a:t>(4+9+25)(0+0+4) = 0.81</a:t>
            </a:r>
            <a:endParaRPr kumimoji="1" lang="en-US" altLang="zh-TW" sz="1350" baseline="-25000" dirty="0">
              <a:solidFill>
                <a:srgbClr val="C00000"/>
              </a:solidFill>
            </a:endParaRPr>
          </a:p>
          <a:p>
            <a:pPr eaLnBrk="1" hangingPunct="1"/>
            <a:r>
              <a:rPr kumimoji="1" lang="en-US" altLang="zh-TW" sz="1350" i="0" dirty="0" err="1">
                <a:solidFill>
                  <a:srgbClr val="C00000"/>
                </a:solidFill>
              </a:rPr>
              <a:t>CosSim</a:t>
            </a:r>
            <a:r>
              <a:rPr kumimoji="1" lang="en-US" altLang="zh-TW" sz="1350" i="0" dirty="0">
                <a:solidFill>
                  <a:srgbClr val="C00000"/>
                </a:solidFill>
              </a:rPr>
              <a:t>(</a:t>
            </a:r>
            <a:r>
              <a:rPr kumimoji="1" lang="en-US" altLang="zh-TW" sz="1350" dirty="0">
                <a:solidFill>
                  <a:srgbClr val="C00000"/>
                </a:solidFill>
              </a:rPr>
              <a:t>D</a:t>
            </a:r>
            <a:r>
              <a:rPr kumimoji="1" lang="en-US" altLang="zh-TW" sz="1350" baseline="-25000" dirty="0">
                <a:solidFill>
                  <a:srgbClr val="C00000"/>
                </a:solidFill>
              </a:rPr>
              <a:t>2</a:t>
            </a:r>
            <a:r>
              <a:rPr kumimoji="1" lang="en-US" altLang="zh-TW" sz="1350" dirty="0">
                <a:solidFill>
                  <a:srgbClr val="C00000"/>
                </a:solidFill>
              </a:rPr>
              <a:t> </a:t>
            </a:r>
            <a:r>
              <a:rPr kumimoji="1" lang="en-US" altLang="zh-TW" sz="1350" i="0" dirty="0">
                <a:solidFill>
                  <a:srgbClr val="C00000"/>
                </a:solidFill>
              </a:rPr>
              <a:t>, </a:t>
            </a:r>
            <a:r>
              <a:rPr kumimoji="1" lang="en-US" altLang="zh-TW" sz="1350" dirty="0">
                <a:solidFill>
                  <a:srgbClr val="C00000"/>
                </a:solidFill>
              </a:rPr>
              <a:t>Q</a:t>
            </a:r>
            <a:r>
              <a:rPr kumimoji="1" lang="en-US" altLang="zh-TW" sz="1350" i="0" dirty="0">
                <a:solidFill>
                  <a:srgbClr val="C00000"/>
                </a:solidFill>
              </a:rPr>
              <a:t>) =  2 / </a:t>
            </a:r>
            <a:r>
              <a:rPr kumimoji="1" lang="en-US" altLang="zh-TW" sz="1350" i="0" dirty="0">
                <a:solidFill>
                  <a:srgbClr val="C00000"/>
                </a:solidFill>
                <a:sym typeface="Symbol" charset="0"/>
              </a:rPr>
              <a:t>(9+49+1)(0+0+4) = 0.13</a:t>
            </a:r>
            <a:endParaRPr kumimoji="1" lang="en-US" altLang="zh-TW" sz="1350" i="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3E339-2490-1BA0-87FD-358E4E3A3FB0}"/>
                  </a:ext>
                </a:extLst>
              </p:cNvPr>
              <p:cNvSpPr txBox="1"/>
              <p:nvPr/>
            </p:nvSpPr>
            <p:spPr>
              <a:xfrm>
                <a:off x="1236114" y="4301988"/>
                <a:ext cx="4572000" cy="529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sim(</a:t>
                </a:r>
                <a:r>
                  <a:rPr lang="en-US" b="1" i="1" dirty="0"/>
                  <a:t>x</a:t>
                </a:r>
                <a:r>
                  <a:rPr lang="en-US" dirty="0"/>
                  <a:t>, </a:t>
                </a:r>
                <a:r>
                  <a:rPr lang="en-US" b="1" i="1" dirty="0"/>
                  <a:t>i</a:t>
                </a:r>
                <a:r>
                  <a:rPr lang="en-US" dirty="0"/>
                  <a:t>) = cos(</a:t>
                </a:r>
                <a:r>
                  <a:rPr lang="en-US" b="1" i="1" dirty="0"/>
                  <a:t>x</a:t>
                </a:r>
                <a:r>
                  <a:rPr lang="en-US" dirty="0"/>
                  <a:t>, </a:t>
                </a:r>
                <a:r>
                  <a:rPr lang="en-US" b="1" i="1" dirty="0" err="1"/>
                  <a:t>i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||⋅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3E339-2490-1BA0-87FD-358E4E3A3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114" y="4301988"/>
                <a:ext cx="4572000" cy="529184"/>
              </a:xfrm>
              <a:prstGeom prst="rect">
                <a:avLst/>
              </a:prstGeom>
              <a:blipFill>
                <a:blip r:embed="rId3"/>
                <a:stretch>
                  <a:fillRect l="-1108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4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53B0-2B27-53CE-AFE3-57428159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31BB-97E3-6A41-AD08-3514638FAB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5034554"/>
          </a:xfrm>
        </p:spPr>
        <p:txBody>
          <a:bodyPr>
            <a:normAutofit/>
          </a:bodyPr>
          <a:lstStyle/>
          <a:p>
            <a:pPr marL="514346" lvl="1" indent="-342900">
              <a:spcAft>
                <a:spcPts val="0"/>
              </a:spcAft>
            </a:pPr>
            <a:r>
              <a:rPr lang="en-HK" sz="1600" dirty="0"/>
              <a:t>Suppose we have 4 movies, and their associated reviews as follow:</a:t>
            </a:r>
          </a:p>
          <a:p>
            <a:pPr marL="857237" lvl="2" indent="-342900">
              <a:spcAft>
                <a:spcPts val="0"/>
              </a:spcAft>
            </a:pPr>
            <a:r>
              <a:rPr lang="en-HK" sz="1400" dirty="0"/>
              <a:t>Movie 1: </a:t>
            </a:r>
          </a:p>
          <a:p>
            <a:pPr marL="1200128" lvl="3" indent="-342900">
              <a:spcAft>
                <a:spcPts val="0"/>
              </a:spcAft>
            </a:pPr>
            <a:r>
              <a:rPr lang="en-HK" sz="1200" dirty="0"/>
              <a:t>"This action movie has intense fights and explosions." (User rating: 4.5, </a:t>
            </a:r>
            <a:r>
              <a:rPr lang="en-HK" sz="1200" dirty="0" err="1"/>
              <a:t>Avg</a:t>
            </a:r>
            <a:r>
              <a:rPr lang="en-HK" sz="1200" dirty="0"/>
              <a:t> rating: 3.5) </a:t>
            </a:r>
          </a:p>
          <a:p>
            <a:pPr marL="857237" lvl="2" indent="-342900">
              <a:spcAft>
                <a:spcPts val="0"/>
              </a:spcAft>
            </a:pPr>
            <a:r>
              <a:rPr lang="en-HK" sz="1400" dirty="0"/>
              <a:t>Movie 2: </a:t>
            </a:r>
          </a:p>
          <a:p>
            <a:pPr marL="1200128" lvl="3" indent="-342900">
              <a:spcAft>
                <a:spcPts val="0"/>
              </a:spcAft>
            </a:pPr>
            <a:r>
              <a:rPr lang="en-HK" sz="1200" dirty="0"/>
              <a:t>"A romantic story with love, drama, and heartfelt moments." (User rating: 2.0, </a:t>
            </a:r>
            <a:r>
              <a:rPr lang="en-HK" sz="1200" dirty="0" err="1"/>
              <a:t>Avg</a:t>
            </a:r>
            <a:r>
              <a:rPr lang="en-HK" sz="1200" dirty="0"/>
              <a:t> rating: 3.0) </a:t>
            </a:r>
          </a:p>
          <a:p>
            <a:pPr marL="857237" lvl="2" indent="-342900">
              <a:spcAft>
                <a:spcPts val="0"/>
              </a:spcAft>
            </a:pPr>
            <a:r>
              <a:rPr lang="en-HK" sz="1400" dirty="0"/>
              <a:t>Movie 3: </a:t>
            </a:r>
          </a:p>
          <a:p>
            <a:pPr marL="1200128" lvl="3" indent="-342900">
              <a:spcAft>
                <a:spcPts val="0"/>
              </a:spcAft>
            </a:pPr>
            <a:r>
              <a:rPr lang="en-HK" sz="1200" dirty="0"/>
              <a:t>"Thrilling action adventure full of chases and suspense." (User rating: 4.0, </a:t>
            </a:r>
            <a:r>
              <a:rPr lang="en-HK" sz="1200" dirty="0" err="1"/>
              <a:t>Avg</a:t>
            </a:r>
            <a:r>
              <a:rPr lang="en-HK" sz="1200" dirty="0"/>
              <a:t> rating: 3.5) </a:t>
            </a:r>
          </a:p>
          <a:p>
            <a:pPr marL="857237" lvl="2" indent="-342900">
              <a:spcAft>
                <a:spcPts val="0"/>
              </a:spcAft>
            </a:pPr>
            <a:r>
              <a:rPr lang="en-HK" sz="1400" dirty="0"/>
              <a:t>Movie 4: </a:t>
            </a:r>
          </a:p>
          <a:p>
            <a:pPr marL="1200128" lvl="3" indent="-342900">
              <a:spcAft>
                <a:spcPts val="0"/>
              </a:spcAft>
            </a:pPr>
            <a:r>
              <a:rPr lang="en-HK" sz="1200" dirty="0"/>
              <a:t>"Comedy with laughs, romance, and funny dialogues." (User rating: 3.0, </a:t>
            </a:r>
            <a:r>
              <a:rPr lang="en-HK" sz="1200" dirty="0" err="1"/>
              <a:t>Avg</a:t>
            </a:r>
            <a:r>
              <a:rPr lang="en-HK" sz="1200" dirty="0"/>
              <a:t> rating: 3.0)</a:t>
            </a:r>
          </a:p>
          <a:p>
            <a:pPr marL="514346" lvl="1" indent="-342900">
              <a:spcAft>
                <a:spcPts val="0"/>
              </a:spcAft>
            </a:pPr>
            <a:endParaRPr lang="en-HK" sz="1600" b="1" dirty="0"/>
          </a:p>
          <a:p>
            <a:pPr marL="514346" lvl="1" indent="-342900">
              <a:spcAft>
                <a:spcPts val="0"/>
              </a:spcAft>
            </a:pPr>
            <a:r>
              <a:rPr lang="en-HK" sz="1600" dirty="0">
                <a:solidFill>
                  <a:srgbClr val="C00000"/>
                </a:solidFill>
              </a:rPr>
              <a:t>Item Profiles: </a:t>
            </a:r>
            <a:r>
              <a:rPr lang="en-HK" sz="1600" dirty="0"/>
              <a:t>Each movie is represented by a TF-IDF vector of length V, where V is the number of unique words in the vocabulary</a:t>
            </a:r>
          </a:p>
          <a:p>
            <a:pPr marL="514346" lvl="1" indent="-342900">
              <a:spcAft>
                <a:spcPts val="0"/>
              </a:spcAft>
            </a:pPr>
            <a:endParaRPr lang="en-HK" sz="1600" dirty="0"/>
          </a:p>
          <a:p>
            <a:pPr marL="857237" lvl="2" indent="-342900"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526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350A-80C9-187C-4D06-6E998AC9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– User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666CD9-91F8-4E82-A39C-293BD387F7B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HK" dirty="0">
                    <a:solidFill>
                      <a:srgbClr val="C00000"/>
                    </a:solidFill>
                  </a:rPr>
                  <a:t>User Profile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𝑇𝐹𝐼𝐷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HK" dirty="0"/>
              </a:p>
              <a:p>
                <a:pPr marL="857237" lvl="2" indent="-342900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HK" dirty="0"/>
                  <a:t>set of movies that rated by user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857237" lvl="2" indent="-3429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𝑇𝐹𝐼𝐷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HK" dirty="0"/>
                  <a:t> The TF-IDF vector for movie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857237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dirty="0"/>
                  <a:t>: Weight for movie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/>
                  <a:t> = </a:t>
                </a:r>
                <a:r>
                  <a:rPr lang="en-US" dirty="0"/>
                  <a:t>user rating - avg rating: </a:t>
                </a:r>
              </a:p>
              <a:p>
                <a:pPr marL="1200128" lvl="3" indent="-342900">
                  <a:spcAft>
                    <a:spcPts val="0"/>
                  </a:spcAft>
                </a:pPr>
                <a:r>
                  <a:rPr lang="en-US" sz="1200" dirty="0"/>
                  <a:t>Movie A: 4.5−3.5=1.0</a:t>
                </a:r>
              </a:p>
              <a:p>
                <a:pPr marL="1200128" lvl="3" indent="-342900">
                  <a:spcAft>
                    <a:spcPts val="0"/>
                  </a:spcAft>
                </a:pPr>
                <a:r>
                  <a:rPr lang="en-US" sz="1200" dirty="0"/>
                  <a:t>Movie B: 2.0−3.0=−1.0 </a:t>
                </a:r>
              </a:p>
              <a:p>
                <a:pPr marL="1200128" lvl="3" indent="-342900">
                  <a:spcAft>
                    <a:spcPts val="0"/>
                  </a:spcAft>
                </a:pPr>
                <a:r>
                  <a:rPr lang="en-US" sz="1200" dirty="0"/>
                  <a:t>Movie C: 4.0−3.5=0.5</a:t>
                </a:r>
              </a:p>
              <a:p>
                <a:pPr marL="1200128" lvl="3" indent="-342900">
                  <a:spcAft>
                    <a:spcPts val="0"/>
                  </a:spcAft>
                </a:pPr>
                <a:r>
                  <a:rPr lang="en-US" sz="1200" dirty="0"/>
                  <a:t>Movie D: 3.0−3.0=0.0</a:t>
                </a:r>
              </a:p>
              <a:p>
                <a:pPr marL="514346" lvl="1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666CD9-91F8-4E82-A39C-293BD387F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93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DE63-5A3D-9809-A4A0-2A661AF3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– User/Items Profile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1F149D-E0F9-0611-2CFD-95E837ADA2F5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60812" y="1668422"/>
          <a:ext cx="8822375" cy="44674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24255">
                  <a:extLst>
                    <a:ext uri="{9D8B030D-6E8A-4147-A177-3AD203B41FA5}">
                      <a16:colId xmlns:a16="http://schemas.microsoft.com/office/drawing/2014/main" val="3150577477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3893781665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3418754197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611609209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111216115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748450874"/>
                    </a:ext>
                  </a:extLst>
                </a:gridCol>
                <a:gridCol w="943293">
                  <a:extLst>
                    <a:ext uri="{9D8B030D-6E8A-4147-A177-3AD203B41FA5}">
                      <a16:colId xmlns:a16="http://schemas.microsoft.com/office/drawing/2014/main" val="3305397068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614765120"/>
                    </a:ext>
                  </a:extLst>
                </a:gridCol>
                <a:gridCol w="635318">
                  <a:extLst>
                    <a:ext uri="{9D8B030D-6E8A-4147-A177-3AD203B41FA5}">
                      <a16:colId xmlns:a16="http://schemas.microsoft.com/office/drawing/2014/main" val="3077286153"/>
                    </a:ext>
                  </a:extLst>
                </a:gridCol>
                <a:gridCol w="635318">
                  <a:extLst>
                    <a:ext uri="{9D8B030D-6E8A-4147-A177-3AD203B41FA5}">
                      <a16:colId xmlns:a16="http://schemas.microsoft.com/office/drawing/2014/main" val="3881938736"/>
                    </a:ext>
                  </a:extLst>
                </a:gridCol>
                <a:gridCol w="635318">
                  <a:extLst>
                    <a:ext uri="{9D8B030D-6E8A-4147-A177-3AD203B41FA5}">
                      <a16:colId xmlns:a16="http://schemas.microsoft.com/office/drawing/2014/main" val="289773341"/>
                    </a:ext>
                  </a:extLst>
                </a:gridCol>
                <a:gridCol w="635318">
                  <a:extLst>
                    <a:ext uri="{9D8B030D-6E8A-4147-A177-3AD203B41FA5}">
                      <a16:colId xmlns:a16="http://schemas.microsoft.com/office/drawing/2014/main" val="3931153693"/>
                    </a:ext>
                  </a:extLst>
                </a:gridCol>
              </a:tblGrid>
              <a:tr h="218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80537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intense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HK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687258"/>
                  </a:ext>
                </a:extLst>
              </a:tr>
              <a:tr h="3069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laughs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33708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adventure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love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919673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moments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74569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chases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HK" sz="13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movie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18108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comedy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482524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dialogues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romance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393119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romantic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7992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explosions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49300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fights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suspense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490588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254935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funny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thrilling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480350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-0.0772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0.2481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038528"/>
                  </a:ext>
                </a:extLst>
              </a:tr>
              <a:tr h="218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heartfelt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HK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81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26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7414-B1E2-0895-B65F-099A9ECB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-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7660-58D0-A820-35F0-E027AE64EC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/>
              <a:t>Recommendations based on weighted user profile: </a:t>
            </a:r>
          </a:p>
          <a:p>
            <a:pPr marL="857237" lvl="2" indent="-342900"/>
            <a:r>
              <a:rPr lang="en-HK" dirty="0"/>
              <a:t>Movie 1: similarity score </a:t>
            </a:r>
            <a:r>
              <a:rPr lang="en-HK" dirty="0">
                <a:solidFill>
                  <a:srgbClr val="C40C67"/>
                </a:solidFill>
              </a:rPr>
              <a:t>0.6958</a:t>
            </a:r>
            <a:r>
              <a:rPr lang="en-HK" dirty="0"/>
              <a:t> </a:t>
            </a:r>
          </a:p>
          <a:p>
            <a:pPr marL="857237" lvl="2" indent="-342900"/>
            <a:r>
              <a:rPr lang="en-HK" dirty="0"/>
              <a:t>Movie 3: similarity score </a:t>
            </a:r>
            <a:r>
              <a:rPr lang="en-HK" dirty="0">
                <a:solidFill>
                  <a:srgbClr val="C40C67"/>
                </a:solidFill>
              </a:rPr>
              <a:t>0.3956</a:t>
            </a:r>
            <a:endParaRPr lang="en-HK" dirty="0"/>
          </a:p>
          <a:p>
            <a:pPr marL="857237" lvl="2" indent="-342900"/>
            <a:r>
              <a:rPr lang="en-HK" dirty="0"/>
              <a:t>Movie 4: similarity score </a:t>
            </a:r>
            <a:r>
              <a:rPr lang="en-HK" dirty="0">
                <a:solidFill>
                  <a:srgbClr val="C40C67"/>
                </a:solidFill>
              </a:rPr>
              <a:t>-0.0417</a:t>
            </a:r>
          </a:p>
          <a:p>
            <a:pPr marL="857237" lvl="2" indent="-342900"/>
            <a:r>
              <a:rPr lang="en-HK" dirty="0"/>
              <a:t>Movie 2: similarity score</a:t>
            </a:r>
            <a:r>
              <a:rPr lang="en-HK" dirty="0">
                <a:solidFill>
                  <a:srgbClr val="C40C67"/>
                </a:solidFill>
              </a:rPr>
              <a:t> -0.6170</a:t>
            </a:r>
            <a:endParaRPr lang="en-US" dirty="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18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BE8-5680-DCCD-E154-7F79EB7B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Pros: Content-based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C8EC-0261-C5D7-CA90-3D00C9BE22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spcAft>
                <a:spcPts val="300"/>
              </a:spcAft>
            </a:pPr>
            <a:r>
              <a:rPr lang="en-HK" dirty="0"/>
              <a:t>No need for data on other users</a:t>
            </a:r>
          </a:p>
          <a:p>
            <a:pPr marL="857237" lvl="2" indent="-342900">
              <a:spcAft>
                <a:spcPts val="300"/>
              </a:spcAft>
            </a:pPr>
            <a:r>
              <a:rPr lang="en-HK" dirty="0">
                <a:solidFill>
                  <a:srgbClr val="C40C67"/>
                </a:solidFill>
              </a:rPr>
              <a:t>No item cold-start problem</a:t>
            </a:r>
            <a:r>
              <a:rPr lang="en-HK" dirty="0"/>
              <a:t>, </a:t>
            </a:r>
            <a:r>
              <a:rPr lang="en-HK" dirty="0">
                <a:solidFill>
                  <a:srgbClr val="C40C67"/>
                </a:solidFill>
              </a:rPr>
              <a:t>no sparsity problem</a:t>
            </a:r>
          </a:p>
          <a:p>
            <a:pPr marL="514346" lvl="1" indent="-342900">
              <a:spcAft>
                <a:spcPts val="300"/>
              </a:spcAft>
            </a:pPr>
            <a:r>
              <a:rPr lang="en-HK" dirty="0"/>
              <a:t>Able to </a:t>
            </a:r>
            <a:r>
              <a:rPr lang="en-HK" dirty="0">
                <a:solidFill>
                  <a:srgbClr val="C40C67"/>
                </a:solidFill>
              </a:rPr>
              <a:t>recommend to users with unique tastes </a:t>
            </a:r>
          </a:p>
          <a:p>
            <a:pPr marL="514346" lvl="1" indent="-342900">
              <a:spcAft>
                <a:spcPts val="300"/>
              </a:spcAft>
            </a:pPr>
            <a:r>
              <a:rPr lang="en-HK" dirty="0"/>
              <a:t>Able to </a:t>
            </a:r>
            <a:r>
              <a:rPr lang="en-HK" dirty="0">
                <a:solidFill>
                  <a:srgbClr val="C40C67"/>
                </a:solidFill>
              </a:rPr>
              <a:t>recommend new &amp; unpopular items </a:t>
            </a:r>
          </a:p>
          <a:p>
            <a:pPr marL="857237" lvl="2" indent="-342900">
              <a:spcAft>
                <a:spcPts val="300"/>
              </a:spcAft>
            </a:pPr>
            <a:r>
              <a:rPr lang="en-HK" dirty="0">
                <a:solidFill>
                  <a:srgbClr val="C40C67"/>
                </a:solidFill>
              </a:rPr>
              <a:t>No first-rater problem</a:t>
            </a:r>
          </a:p>
          <a:p>
            <a:pPr marL="514346" lvl="1" indent="-342900">
              <a:spcAft>
                <a:spcPts val="300"/>
              </a:spcAft>
            </a:pPr>
            <a:r>
              <a:rPr lang="en-HK" dirty="0"/>
              <a:t>Able to provide explanations</a:t>
            </a:r>
          </a:p>
          <a:p>
            <a:pPr marL="857237" lvl="2" indent="-342900">
              <a:spcAft>
                <a:spcPts val="300"/>
              </a:spcAft>
            </a:pPr>
            <a:r>
              <a:rPr lang="en-HK" dirty="0"/>
              <a:t>Can </a:t>
            </a:r>
            <a:r>
              <a:rPr lang="en-HK" dirty="0">
                <a:solidFill>
                  <a:srgbClr val="C40C67"/>
                </a:solidFill>
              </a:rPr>
              <a:t>provide explanations of recommended items </a:t>
            </a:r>
            <a:r>
              <a:rPr lang="en-HK" dirty="0"/>
              <a:t>by listing content-features that caused an item to be 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063F-5696-EBE9-9824-671EF4D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Cons: Content-based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F2535-B2C6-F65B-3A77-DE0A8E314F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/>
              <a:t>Finding the appropriate features is hard</a:t>
            </a:r>
          </a:p>
          <a:p>
            <a:pPr marL="857237" lvl="2" indent="-342900"/>
            <a:r>
              <a:rPr lang="en-HK" dirty="0"/>
              <a:t>E.g., images, movies, music </a:t>
            </a:r>
          </a:p>
          <a:p>
            <a:pPr marL="514346" lvl="1" indent="-342900"/>
            <a:r>
              <a:rPr lang="en-HK" dirty="0"/>
              <a:t>Recommendations for new users</a:t>
            </a:r>
          </a:p>
          <a:p>
            <a:pPr marL="857237" lvl="2" indent="-342900"/>
            <a:r>
              <a:rPr lang="en-HK" dirty="0">
                <a:solidFill>
                  <a:srgbClr val="C40C67"/>
                </a:solidFill>
              </a:rPr>
              <a:t>How to build a user profile? </a:t>
            </a:r>
          </a:p>
          <a:p>
            <a:pPr marL="514346" lvl="1" indent="-342900"/>
            <a:r>
              <a:rPr lang="en-HK" dirty="0"/>
              <a:t>Overspecialization </a:t>
            </a:r>
          </a:p>
          <a:p>
            <a:pPr marL="857237" lvl="2" indent="-342900"/>
            <a:r>
              <a:rPr lang="en-HK" dirty="0">
                <a:solidFill>
                  <a:srgbClr val="C40C67"/>
                </a:solidFill>
              </a:rPr>
              <a:t>Never recommends items outside user’s content profile</a:t>
            </a:r>
          </a:p>
          <a:p>
            <a:pPr marL="857237" lvl="2" indent="-342900"/>
            <a:r>
              <a:rPr lang="en-HK" dirty="0"/>
              <a:t>People might have </a:t>
            </a:r>
            <a:r>
              <a:rPr lang="en-HK" dirty="0">
                <a:solidFill>
                  <a:srgbClr val="C40C67"/>
                </a:solidFill>
              </a:rPr>
              <a:t>multiple interests</a:t>
            </a:r>
          </a:p>
          <a:p>
            <a:pPr marL="857237" lvl="2" indent="-342900"/>
            <a:r>
              <a:rPr lang="en-HK" dirty="0">
                <a:solidFill>
                  <a:srgbClr val="C40C67"/>
                </a:solidFill>
              </a:rPr>
              <a:t>Unable to exploit quality judgments </a:t>
            </a:r>
            <a:r>
              <a:rPr lang="en-HK" dirty="0"/>
              <a:t>of other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F3896-378E-22E1-6463-CD2F6109E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B080-93C6-C8C2-163F-042B05F9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37" y="3337089"/>
            <a:ext cx="5077863" cy="721641"/>
          </a:xfrm>
        </p:spPr>
        <p:txBody>
          <a:bodyPr anchor="t">
            <a:normAutofit/>
          </a:bodyPr>
          <a:lstStyle/>
          <a:p>
            <a:r>
              <a:rPr lang="en-HK" dirty="0"/>
              <a:t>Collaborative Filtering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15D26-91BE-F3AE-D6E8-53BD02DF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55" y="1801894"/>
            <a:ext cx="3307682" cy="34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3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5AAB-6262-A461-2043-D838D4CF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Recommendation System</a:t>
            </a:r>
          </a:p>
        </p:txBody>
      </p:sp>
      <p:pic>
        <p:nvPicPr>
          <p:cNvPr id="11266" name="Picture 2" descr="Collaborative filtering.">
            <a:extLst>
              <a:ext uri="{FF2B5EF4-FFF2-40B4-BE49-F238E27FC236}">
                <a16:creationId xmlns:a16="http://schemas.microsoft.com/office/drawing/2014/main" id="{DB78046B-D501-C79C-4510-091B5E539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/>
          <a:stretch>
            <a:fillRect/>
          </a:stretch>
        </p:blipFill>
        <p:spPr bwMode="auto">
          <a:xfrm>
            <a:off x="356004" y="2206709"/>
            <a:ext cx="4195648" cy="35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ontent-based filtering.">
            <a:extLst>
              <a:ext uri="{FF2B5EF4-FFF2-40B4-BE49-F238E27FC236}">
                <a16:creationId xmlns:a16="http://schemas.microsoft.com/office/drawing/2014/main" id="{8EB2C8D8-B860-4A85-4711-6F1DBECFB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/>
          <a:stretch>
            <a:fillRect/>
          </a:stretch>
        </p:blipFill>
        <p:spPr bwMode="auto">
          <a:xfrm>
            <a:off x="4857996" y="1838635"/>
            <a:ext cx="3680580" cy="37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62CC-23AC-29ED-0BA1-44299DF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Collaborative Filtering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53B3A-FDCC-CB16-0A6E-F50B4490846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US" dirty="0"/>
              <a:t>Do not require to build item/user profiles.</a:t>
            </a:r>
          </a:p>
          <a:p>
            <a:pPr marL="514346" lvl="1" indent="-342900"/>
            <a:r>
              <a:rPr lang="en-HK" dirty="0"/>
              <a:t>In place of item/user-profile</a:t>
            </a:r>
          </a:p>
          <a:p>
            <a:pPr marL="857237" lvl="2" indent="-342900"/>
            <a:r>
              <a:rPr lang="en-HK" dirty="0"/>
              <a:t>We use the </a:t>
            </a:r>
            <a:r>
              <a:rPr lang="en-HK" dirty="0">
                <a:solidFill>
                  <a:srgbClr val="C00000"/>
                </a:solidFill>
              </a:rPr>
              <a:t>ratings in the utility matrix</a:t>
            </a:r>
            <a:r>
              <a:rPr lang="en-HK" dirty="0"/>
              <a:t>.</a:t>
            </a:r>
            <a:endParaRPr lang="en-US" dirty="0"/>
          </a:p>
          <a:p>
            <a:pPr marL="514346" lvl="1" indent="-342900"/>
            <a:r>
              <a:rPr lang="en-US" dirty="0"/>
              <a:t>Comes with two variants:</a:t>
            </a:r>
          </a:p>
          <a:p>
            <a:pPr marL="857237" lvl="2" indent="-342900"/>
            <a:r>
              <a:rPr lang="en-US" dirty="0">
                <a:solidFill>
                  <a:srgbClr val="C00000"/>
                </a:solidFill>
              </a:rPr>
              <a:t>User-user</a:t>
            </a:r>
            <a:r>
              <a:rPr lang="en-US" dirty="0"/>
              <a:t> collaborative filtering</a:t>
            </a:r>
          </a:p>
          <a:p>
            <a:pPr marL="857237" lvl="2" indent="-342900"/>
            <a:r>
              <a:rPr lang="en-US" dirty="0">
                <a:solidFill>
                  <a:srgbClr val="C00000"/>
                </a:solidFill>
              </a:rPr>
              <a:t>Item-item</a:t>
            </a:r>
            <a:r>
              <a:rPr lang="en-US" dirty="0"/>
              <a:t> collaborative filtering</a:t>
            </a:r>
          </a:p>
          <a:p>
            <a:pPr marL="514346" lvl="1" indent="-3429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6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9A39-333F-CA33-662B-A4401E4D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User-User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D425D8-6321-5AEB-2776-111F41A1AE4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3931619" cy="4519510"/>
              </a:xfrm>
            </p:spPr>
            <p:txBody>
              <a:bodyPr/>
              <a:lstStyle/>
              <a:p>
                <a:pPr marL="514346" lvl="1" indent="-342900"/>
                <a:r>
                  <a:rPr lang="en-US" dirty="0"/>
                  <a:t>Consider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57237" lvl="2" indent="-342900"/>
                <a:r>
                  <a:rPr lang="en-US" dirty="0"/>
                  <a:t>Find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other users whose ratings are “</a:t>
                </a:r>
                <a:r>
                  <a:rPr lang="en-US" dirty="0">
                    <a:solidFill>
                      <a:srgbClr val="C40C67"/>
                    </a:solidFill>
                  </a:rPr>
                  <a:t>similar</a:t>
                </a:r>
                <a:r>
                  <a:rPr lang="en-US" dirty="0"/>
                  <a:t>”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ratings.</a:t>
                </a:r>
              </a:p>
              <a:p>
                <a:pPr marL="857237" lvl="2" indent="-342900"/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ratings based on ratings of user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D425D8-6321-5AEB-2776-111F41A1A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3931619" cy="4519510"/>
              </a:xfrm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Figure">
            <a:extLst>
              <a:ext uri="{FF2B5EF4-FFF2-40B4-BE49-F238E27FC236}">
                <a16:creationId xmlns:a16="http://schemas.microsoft.com/office/drawing/2014/main" id="{DE6C20A3-F5D8-4414-AC11-BB49A7499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3" y="1574597"/>
            <a:ext cx="4011546" cy="37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BB71-76A8-618F-D169-67276FA8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”Similar”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FC270-112D-DC09-77D1-02E4591866D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Jaccard similarity measure</a:t>
                </a:r>
              </a:p>
              <a:p>
                <a:pPr marL="857237" lvl="2" indent="-342900"/>
                <a:r>
                  <a:rPr lang="en-US" dirty="0"/>
                  <a:t>sim(x, y)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857237" lvl="2" indent="-342900"/>
                <a:endParaRPr lang="en-US" dirty="0"/>
              </a:p>
              <a:p>
                <a:pPr marL="514346" lvl="1" indent="-342900"/>
                <a:r>
                  <a:rPr lang="en-US" dirty="0"/>
                  <a:t>Cosine similarity measure</a:t>
                </a:r>
              </a:p>
              <a:p>
                <a:pPr marL="857237" lvl="2" indent="-342900"/>
                <a:r>
                  <a:rPr lang="en-US" dirty="0"/>
                  <a:t>sim(</a:t>
                </a:r>
                <a:r>
                  <a:rPr lang="en-US" b="1" i="1" dirty="0"/>
                  <a:t>x</a:t>
                </a:r>
                <a:r>
                  <a:rPr lang="en-US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) = </a:t>
                </a:r>
                <a:r>
                  <a:rPr lang="en-US" dirty="0" err="1"/>
                  <a:t>cos</a:t>
                </a:r>
                <a:r>
                  <a:rPr lang="en-US" dirty="0"/>
                  <a:t>(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,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y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||⋅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||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||</m:t>
                        </m:r>
                      </m:den>
                    </m:f>
                  </m:oMath>
                </a14:m>
                <a:endParaRPr lang="en-US" dirty="0"/>
              </a:p>
              <a:p>
                <a:pPr marL="857237" lvl="2" indent="-342900"/>
                <a:r>
                  <a:rPr lang="en-US" altLang="zh-TW" dirty="0">
                    <a:ea typeface="新細明體" charset="0"/>
                    <a:cs typeface="新細明體" charset="0"/>
                  </a:rPr>
                  <a:t>Cosine similarity measures the cosine </a:t>
                </a:r>
                <a:br>
                  <a:rPr lang="en-US" altLang="zh-TW" dirty="0">
                    <a:ea typeface="新細明體" charset="0"/>
                    <a:cs typeface="新細明體" charset="0"/>
                  </a:rPr>
                </a:br>
                <a:r>
                  <a:rPr lang="en-US" altLang="zh-TW" dirty="0">
                    <a:ea typeface="新細明體" charset="0"/>
                    <a:cs typeface="新細明體" charset="0"/>
                  </a:rPr>
                  <a:t>of the angle between two vectors.</a:t>
                </a:r>
              </a:p>
              <a:p>
                <a:pPr marL="857237" lvl="2" indent="-34290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FC270-112D-DC09-77D1-02E459186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BACB633-4B36-CFF4-38A9-1A5886BF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0726" y="1686757"/>
            <a:ext cx="2660912" cy="1236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8AD26-CFC3-54C9-9D74-5FF32E443EAA}"/>
                  </a:ext>
                </a:extLst>
              </p:cNvPr>
              <p:cNvSpPr txBox="1"/>
              <p:nvPr/>
            </p:nvSpPr>
            <p:spPr>
              <a:xfrm>
                <a:off x="5948805" y="2669711"/>
                <a:ext cx="290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8AD26-CFC3-54C9-9D74-5FF32E443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05" y="2669711"/>
                <a:ext cx="290464" cy="369332"/>
              </a:xfrm>
              <a:prstGeom prst="rect">
                <a:avLst/>
              </a:prstGeom>
              <a:blipFill>
                <a:blip r:embed="rId4"/>
                <a:stretch>
                  <a:fillRect t="-10000" r="-4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8CE1D-5C39-8CBE-5555-A70E54EEF641}"/>
                  </a:ext>
                </a:extLst>
              </p:cNvPr>
              <p:cNvSpPr txBox="1"/>
              <p:nvPr/>
            </p:nvSpPr>
            <p:spPr>
              <a:xfrm>
                <a:off x="7270128" y="2658666"/>
                <a:ext cx="290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08CE1D-5C39-8CBE-5555-A70E54EEF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128" y="2658666"/>
                <a:ext cx="290464" cy="369332"/>
              </a:xfrm>
              <a:prstGeom prst="rect">
                <a:avLst/>
              </a:prstGeom>
              <a:blipFill>
                <a:blip r:embed="rId5"/>
                <a:stretch>
                  <a:fillRect t="-6667" r="-4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2EA21F8-7582-F956-BA2A-8AFBC40B7563}"/>
              </a:ext>
            </a:extLst>
          </p:cNvPr>
          <p:cNvSpPr txBox="1"/>
          <p:nvPr/>
        </p:nvSpPr>
        <p:spPr>
          <a:xfrm>
            <a:off x="5806913" y="3027998"/>
            <a:ext cx="2535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solidFill>
                  <a:srgbClr val="C00000"/>
                </a:solidFill>
              </a:rPr>
              <a:t>3 in intersection. </a:t>
            </a:r>
          </a:p>
          <a:p>
            <a:r>
              <a:rPr lang="en-HK" sz="1400" dirty="0">
                <a:solidFill>
                  <a:srgbClr val="C00000"/>
                </a:solidFill>
              </a:rPr>
              <a:t>8 in union. </a:t>
            </a:r>
          </a:p>
          <a:p>
            <a:r>
              <a:rPr lang="en-HK" sz="1400" dirty="0">
                <a:solidFill>
                  <a:srgbClr val="C00000"/>
                </a:solidFill>
              </a:rPr>
              <a:t>Jaccard similarity = 3/8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EEC4-6CDE-92C2-6374-7DE37A1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“Similar”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35643-F76D-9BE0-8A6D-2D522B2E211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User may have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on certain items. </a:t>
                </a:r>
              </a:p>
              <a:p>
                <a:pPr marL="857237" lvl="2" indent="-342900"/>
                <a:r>
                  <a:rPr lang="en-US" dirty="0">
                    <a:solidFill>
                      <a:srgbClr val="C40C67"/>
                    </a:solidFill>
                  </a:rPr>
                  <a:t>Solution: Subtract user’s mean</a:t>
                </a:r>
              </a:p>
              <a:p>
                <a:pPr marL="514346" lvl="1" indent="-342900"/>
                <a:r>
                  <a:rPr lang="en-US" dirty="0"/>
                  <a:t>Pearson correlation coefficient</a:t>
                </a:r>
              </a:p>
              <a:p>
                <a:pPr marL="857237" lvl="2" indent="-342900">
                  <a:spcAft>
                    <a:spcPts val="15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𝒔𝒊𝒎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𝒙𝒚</m:t>
                                </m:r>
                              </m:sub>
                            </m:sSub>
                          </m:sub>
                          <m:sup/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𝒙𝒔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  <a:cs typeface="Arial" pitchFamily="34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  <a:cs typeface="Arial" pitchFamily="34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𝒚𝒔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  <a:cs typeface="Arial" pitchFamily="34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  <a:cs typeface="Arial" pitchFamily="34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𝒔</m:t>
                                </m:r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𝒙𝒚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cs typeface="Arial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𝒙𝒔</m:t>
                                            </m:r>
                                          </m:sub>
                                        </m:sSub>
                                        <m:r>
                                          <a:rPr lang="en-US" b="1" i="1">
                                            <a:latin typeface="Cambria Math"/>
                                            <a:cs typeface="Arial" pitchFamily="34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cs typeface="Arial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  <a:cs typeface="Arial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>
                                                    <a:latin typeface="Cambria Math"/>
                                                    <a:cs typeface="Arial" pitchFamily="34" charset="0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>
                                                    <a:latin typeface="Cambria Math"/>
                                                    <a:cs typeface="Arial" pitchFamily="34" charset="0"/>
                                                  </a:rPr>
                                                  <m:t>𝒙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𝒔</m:t>
                                </m:r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𝒙𝒚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cs typeface="Arial" pitchFamily="34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cs typeface="Arial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𝒚𝒔</m:t>
                                            </m:r>
                                          </m:sub>
                                        </m:sSub>
                                        <m:r>
                                          <a:rPr lang="en-US" b="1" i="1">
                                            <a:latin typeface="Cambria Math"/>
                                            <a:cs typeface="Arial" pitchFamily="34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cs typeface="Arial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1" i="1">
                                                    <a:latin typeface="Cambria Math" panose="02040503050406030204" pitchFamily="18" charset="0"/>
                                                    <a:cs typeface="Arial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>
                                                    <a:latin typeface="Cambria Math"/>
                                                    <a:cs typeface="Arial" pitchFamily="34" charset="0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>
                                                    <a:latin typeface="Cambria Math"/>
                                                    <a:cs typeface="Arial" pitchFamily="34" charset="0"/>
                                                  </a:rPr>
                                                  <m:t>𝒚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lvl="2" indent="0">
                  <a:spcAft>
                    <a:spcPts val="1500"/>
                  </a:spcAft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  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are average rating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𝑦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2" indent="0">
                  <a:spcAft>
                    <a:spcPts val="1500"/>
                  </a:spcAft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  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/>
                  <a:t>items rated by both users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 indent="0">
                  <a:spcAft>
                    <a:spcPts val="1500"/>
                  </a:spcAft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2" indent="0">
                  <a:spcAft>
                    <a:spcPts val="1500"/>
                  </a:spcAft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857237" lvl="2" indent="-34290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E35643-F76D-9BE0-8A6D-2D522B2E2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5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CAA8-A2EC-F29E-517F-37D932E0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FA2E-59F1-2A07-C64A-23ED6F78A4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3130484"/>
            <a:ext cx="8367942" cy="2273431"/>
          </a:xfrm>
        </p:spPr>
        <p:txBody>
          <a:bodyPr>
            <a:normAutofit fontScale="92500" lnSpcReduction="10000"/>
          </a:bodyPr>
          <a:lstStyle/>
          <a:p>
            <a:pPr marL="514346" lvl="1" indent="-342900">
              <a:spcAft>
                <a:spcPts val="300"/>
              </a:spcAft>
            </a:pPr>
            <a:r>
              <a:rPr lang="en-US" dirty="0"/>
              <a:t>Jaccard similarity: sim(A, B):1/5 &lt; sim(A, C): 2/4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Problem: </a:t>
            </a:r>
            <a:r>
              <a:rPr lang="en-US" dirty="0">
                <a:solidFill>
                  <a:srgbClr val="C00000"/>
                </a:solidFill>
              </a:rPr>
              <a:t>Ignores the value of the rating </a:t>
            </a:r>
          </a:p>
          <a:p>
            <a:pPr marL="514346" lvl="1" indent="-342900">
              <a:spcAft>
                <a:spcPts val="300"/>
              </a:spcAft>
            </a:pPr>
            <a:r>
              <a:rPr lang="en-US" dirty="0"/>
              <a:t>Cosine similarity: sim(A, B): 0.386 &gt; sim(A, C): 0.322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>
                <a:solidFill>
                  <a:srgbClr val="C00000"/>
                </a:solidFill>
              </a:rPr>
              <a:t>Missing values contribute zero to the dot product</a:t>
            </a:r>
            <a:r>
              <a:rPr lang="en-US" dirty="0"/>
              <a:t>, which can decrease the overall similarity score.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>
                <a:solidFill>
                  <a:srgbClr val="C00000"/>
                </a:solidFill>
              </a:rPr>
              <a:t>Solution: subtract the (row) mean</a:t>
            </a:r>
          </a:p>
          <a:p>
            <a:pPr marL="857237" lvl="2" indent="-342900">
              <a:spcAft>
                <a:spcPts val="300"/>
              </a:spcAft>
            </a:pPr>
            <a:endParaRPr lang="en-US" dirty="0"/>
          </a:p>
          <a:p>
            <a:pPr marL="514346" lvl="1" indent="-342900"/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8A8355-B212-6153-7F53-31CE4657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" y="1485868"/>
            <a:ext cx="5194810" cy="13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640E617-297A-9FDB-C1F0-12903BE8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4" y="5256590"/>
            <a:ext cx="5358226" cy="13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8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4BF-F875-F622-F07B-1029BFB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33EB0-70CC-8240-B3AB-C8AA0002B53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From similarity metric to recommendations:</a:t>
                </a:r>
              </a:p>
              <a:p>
                <a:pPr marL="857237" lvl="2" indent="-342900"/>
                <a:r>
                  <a:rPr lang="en-US" dirty="0"/>
                  <a:t>Let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r</a:t>
                </a:r>
                <a:r>
                  <a:rPr lang="en-US" i="1" baseline="-25000" dirty="0" err="1">
                    <a:solidFill>
                      <a:srgbClr val="C00000"/>
                    </a:solidFill>
                  </a:rPr>
                  <a:t>x</a:t>
                </a:r>
                <a:r>
                  <a:rPr lang="en-US" dirty="0"/>
                  <a:t> be the vector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ratings</a:t>
                </a:r>
              </a:p>
              <a:p>
                <a:pPr marL="857237" lvl="2" indent="-342900"/>
                <a:r>
                  <a:rPr lang="en-US" dirty="0"/>
                  <a:t>Let </a:t>
                </a:r>
                <a:r>
                  <a:rPr lang="en-US" i="1" dirty="0">
                    <a:solidFill>
                      <a:srgbClr val="C00000"/>
                    </a:solidFill>
                  </a:rPr>
                  <a:t>N</a:t>
                </a:r>
                <a:r>
                  <a:rPr lang="en-US" dirty="0"/>
                  <a:t> be the set of </a:t>
                </a:r>
                <a:r>
                  <a:rPr lang="en-US" i="1" dirty="0">
                    <a:solidFill>
                      <a:srgbClr val="C00000"/>
                    </a:solidFill>
                  </a:rPr>
                  <a:t>k</a:t>
                </a:r>
                <a:r>
                  <a:rPr lang="en-US" dirty="0"/>
                  <a:t> users most 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who have rated item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i</a:t>
                </a:r>
                <a:r>
                  <a:rPr lang="en-US" i="1" dirty="0"/>
                  <a:t> </a:t>
                </a:r>
              </a:p>
              <a:p>
                <a:pPr marL="857237" lvl="2" indent="-342900"/>
                <a:r>
                  <a:rPr lang="en-US" dirty="0"/>
                  <a:t>Prediction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200128" lvl="3" indent="-342900"/>
                <a:r>
                  <a:rPr lang="en-US" dirty="0"/>
                  <a:t>Simple way is to obtain the average from the neighbors:</a:t>
                </a:r>
              </a:p>
              <a:p>
                <a:pPr marL="1543020" lvl="4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200128" lvl="3" indent="-342900"/>
                <a:r>
                  <a:rPr lang="en-US" dirty="0"/>
                  <a:t>Or even better:</a:t>
                </a:r>
              </a:p>
              <a:p>
                <a:pPr marL="1543020" lvl="4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33EB0-70CC-8240-B3AB-C8AA0002B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91F3530-BD57-42A3-E730-ABBD5C70FD01}"/>
              </a:ext>
            </a:extLst>
          </p:cNvPr>
          <p:cNvSpPr txBox="1"/>
          <p:nvPr/>
        </p:nvSpPr>
        <p:spPr>
          <a:xfrm>
            <a:off x="3484179" y="567879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i="1" baseline="-25000" dirty="0" err="1">
                <a:solidFill>
                  <a:srgbClr val="C00000"/>
                </a:solidFill>
                <a:cs typeface="Arial" pitchFamily="34" charset="0"/>
              </a:rPr>
              <a:t>xy</a:t>
            </a:r>
            <a:r>
              <a:rPr lang="en-US" i="1" baseline="-250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Arial" pitchFamily="34" charset="0"/>
              </a:rPr>
              <a:t>similarity between user x and y</a:t>
            </a:r>
            <a:endParaRPr lang="en-US" sz="1800" i="1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E2A5FA-BF73-47BB-E9E5-95F5ABCE43FA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121573" y="5402317"/>
            <a:ext cx="362606" cy="461147"/>
          </a:xfrm>
          <a:prstGeom prst="straightConnector1">
            <a:avLst/>
          </a:prstGeom>
          <a:ln w="28575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C7A9-627C-0540-E5A4-8EE31596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Item-Item 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7C381-5427-3E67-E8B7-7B5F8A05C57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Another view: Compare an item with another items.</a:t>
                </a:r>
              </a:p>
              <a:p>
                <a:pPr marL="857237" lvl="2" indent="-342900"/>
                <a:r>
                  <a:rPr lang="en-HK" dirty="0"/>
                  <a:t>For item </a:t>
                </a:r>
                <a14:m>
                  <m:oMath xmlns:m="http://schemas.openxmlformats.org/officeDocument/2006/math">
                    <m:r>
                      <a:rPr lang="en-HK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/>
                  <a:t>, find other similar items</a:t>
                </a:r>
              </a:p>
              <a:p>
                <a:pPr marL="857237" lvl="2" indent="-342900"/>
                <a:r>
                  <a:rPr lang="en-HK" dirty="0"/>
                  <a:t>﻿﻿Estimate rating for item </a:t>
                </a:r>
                <a14:m>
                  <m:oMath xmlns:m="http://schemas.openxmlformats.org/officeDocument/2006/math">
                    <m:r>
                      <a:rPr lang="en-HK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HK" dirty="0"/>
                  <a:t> based on ratings for similar items</a:t>
                </a:r>
              </a:p>
              <a:p>
                <a:pPr marL="857237" lvl="2" indent="-342900"/>
                <a:r>
                  <a:rPr lang="en-HK" dirty="0"/>
                  <a:t>﻿﻿Can use same similarity metrics and prediction functions as in user-user model</a:t>
                </a:r>
              </a:p>
              <a:p>
                <a:pPr marL="514346" lvl="1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27C381-5427-3E67-E8B7-7B5F8A05C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AE61872-67FF-A57C-15B8-08C214A2D179}"/>
              </a:ext>
            </a:extLst>
          </p:cNvPr>
          <p:cNvSpPr txBox="1"/>
          <p:nvPr/>
        </p:nvSpPr>
        <p:spPr>
          <a:xfrm>
            <a:off x="4797991" y="4453260"/>
            <a:ext cx="3616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i="1" dirty="0" err="1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sz="1600" i="1" baseline="-25000" dirty="0" err="1">
                <a:solidFill>
                  <a:srgbClr val="C00000"/>
                </a:solidFill>
                <a:cs typeface="Arial" pitchFamily="34" charset="0"/>
              </a:rPr>
              <a:t>ij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… similarity of items </a:t>
            </a:r>
            <a:r>
              <a:rPr lang="en-US" sz="1600" i="1" dirty="0" err="1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and 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j</a:t>
            </a:r>
          </a:p>
          <a:p>
            <a:pPr algn="just"/>
            <a:r>
              <a:rPr lang="en-US" sz="1600" i="1" dirty="0" err="1">
                <a:solidFill>
                  <a:srgbClr val="C00000"/>
                </a:solidFill>
                <a:cs typeface="Arial" pitchFamily="34" charset="0"/>
              </a:rPr>
              <a:t>r</a:t>
            </a:r>
            <a:r>
              <a:rPr lang="en-US" sz="1600" i="1" baseline="-25000" dirty="0" err="1">
                <a:solidFill>
                  <a:srgbClr val="C00000"/>
                </a:solidFill>
                <a:cs typeface="Arial" pitchFamily="34" charset="0"/>
              </a:rPr>
              <a:t>x,j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…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rating of user 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u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 on item 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j</a:t>
            </a:r>
          </a:p>
          <a:p>
            <a:pPr algn="just"/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N(</a:t>
            </a:r>
            <a:r>
              <a:rPr lang="en-US" sz="1600" i="1" dirty="0" err="1">
                <a:solidFill>
                  <a:srgbClr val="C00000"/>
                </a:solidFill>
                <a:cs typeface="Arial" pitchFamily="34" charset="0"/>
              </a:rPr>
              <a:t>i,x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)… 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set items rated by </a:t>
            </a:r>
            <a:r>
              <a:rPr lang="en-US" sz="1600" i="1" dirty="0">
                <a:solidFill>
                  <a:srgbClr val="C00000"/>
                </a:solidFill>
                <a:cs typeface="Arial" pitchFamily="34" charset="0"/>
              </a:rPr>
              <a:t>x</a:t>
            </a:r>
            <a:r>
              <a:rPr lang="en-US" sz="1600" dirty="0">
                <a:solidFill>
                  <a:srgbClr val="C00000"/>
                </a:solidFill>
                <a:cs typeface="Arial" pitchFamily="34" charset="0"/>
              </a:rPr>
              <a:t> similar to </a:t>
            </a:r>
            <a:r>
              <a:rPr lang="en-US" sz="1600" i="1" dirty="0" err="1">
                <a:solidFill>
                  <a:srgbClr val="C00000"/>
                </a:solidFill>
                <a:cs typeface="Arial" pitchFamily="34" charset="0"/>
              </a:rPr>
              <a:t>i</a:t>
            </a:r>
            <a:endParaRPr lang="en-US" sz="1600" i="1" dirty="0">
              <a:solidFill>
                <a:srgbClr val="C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7EE49-E224-E23D-5479-955C2D5F1A41}"/>
                  </a:ext>
                </a:extLst>
              </p:cNvPr>
              <p:cNvSpPr txBox="1"/>
              <p:nvPr/>
            </p:nvSpPr>
            <p:spPr>
              <a:xfrm>
                <a:off x="523188" y="4309952"/>
                <a:ext cx="4572000" cy="1117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7EE49-E224-E23D-5479-955C2D5F1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8" y="4309952"/>
                <a:ext cx="4572000" cy="1117614"/>
              </a:xfrm>
              <a:prstGeom prst="rect">
                <a:avLst/>
              </a:prstGeom>
              <a:blipFill>
                <a:blip r:embed="rId3"/>
                <a:stretch>
                  <a:fillRect t="-61798" b="-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91469B8-8839-A78C-4BFB-6652D7CDA107}"/>
              </a:ext>
            </a:extLst>
          </p:cNvPr>
          <p:cNvSpPr/>
          <p:nvPr/>
        </p:nvSpPr>
        <p:spPr>
          <a:xfrm>
            <a:off x="1102936" y="4204355"/>
            <a:ext cx="3544478" cy="1480008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0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7BF6-7C1B-D4DA-B3DD-20CDBFCD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Item-Item Collaborative Filtering (|N|=2)</a:t>
            </a:r>
          </a:p>
        </p:txBody>
      </p:sp>
      <p:graphicFrame>
        <p:nvGraphicFramePr>
          <p:cNvPr id="12" name="Group 392">
            <a:extLst>
              <a:ext uri="{FF2B5EF4-FFF2-40B4-BE49-F238E27FC236}">
                <a16:creationId xmlns:a16="http://schemas.microsoft.com/office/drawing/2014/main" id="{310AF57D-47BF-5BD8-B8CF-9784711D7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98073"/>
              </p:ext>
            </p:extLst>
          </p:nvPr>
        </p:nvGraphicFramePr>
        <p:xfrm>
          <a:off x="1347411" y="1787247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 Box 383">
            <a:extLst>
              <a:ext uri="{FF2B5EF4-FFF2-40B4-BE49-F238E27FC236}">
                <a16:creationId xmlns:a16="http://schemas.microsoft.com/office/drawing/2014/main" id="{945C7198-E6D6-2942-2686-A0D2A5DC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211" y="1322109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" name="Text Box 384">
            <a:extLst>
              <a:ext uri="{FF2B5EF4-FFF2-40B4-BE49-F238E27FC236}">
                <a16:creationId xmlns:a16="http://schemas.microsoft.com/office/drawing/2014/main" id="{B7F7E4D0-A9AB-1950-FA78-5C037AB507F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2067" y="3700978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15" name="Group 393">
            <a:extLst>
              <a:ext uri="{FF2B5EF4-FFF2-40B4-BE49-F238E27FC236}">
                <a16:creationId xmlns:a16="http://schemas.microsoft.com/office/drawing/2014/main" id="{E617A61D-A897-7E0B-0560-F4FD0BF5BAB6}"/>
              </a:ext>
            </a:extLst>
          </p:cNvPr>
          <p:cNvGrpSpPr>
            <a:grpSpLocks/>
          </p:cNvGrpSpPr>
          <p:nvPr/>
        </p:nvGrpSpPr>
        <p:grpSpPr bwMode="auto">
          <a:xfrm>
            <a:off x="2017336" y="6071913"/>
            <a:ext cx="5867400" cy="533400"/>
            <a:chOff x="1392" y="3744"/>
            <a:chExt cx="3696" cy="336"/>
          </a:xfrm>
        </p:grpSpPr>
        <p:sp>
          <p:nvSpPr>
            <p:cNvPr id="16" name="Rectangle 385">
              <a:extLst>
                <a:ext uri="{FF2B5EF4-FFF2-40B4-BE49-F238E27FC236}">
                  <a16:creationId xmlns:a16="http://schemas.microsoft.com/office/drawing/2014/main" id="{503F781F-97D1-DBD3-0965-C0811441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86">
              <a:extLst>
                <a:ext uri="{FF2B5EF4-FFF2-40B4-BE49-F238E27FC236}">
                  <a16:creationId xmlns:a16="http://schemas.microsoft.com/office/drawing/2014/main" id="{6F7F723F-C827-1F71-1F3C-C9D1B86B8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87">
              <a:extLst>
                <a:ext uri="{FF2B5EF4-FFF2-40B4-BE49-F238E27FC236}">
                  <a16:creationId xmlns:a16="http://schemas.microsoft.com/office/drawing/2014/main" id="{A568B4C6-747D-25FF-F971-7CC128211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9" name="Text Box 388">
              <a:extLst>
                <a:ext uri="{FF2B5EF4-FFF2-40B4-BE49-F238E27FC236}">
                  <a16:creationId xmlns:a16="http://schemas.microsoft.com/office/drawing/2014/main" id="{1A0C9B5E-3EBC-C3AB-A044-979BAD10E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20" name="Rectangle 126">
            <a:extLst>
              <a:ext uri="{FF2B5EF4-FFF2-40B4-BE49-F238E27FC236}">
                <a16:creationId xmlns:a16="http://schemas.microsoft.com/office/drawing/2014/main" id="{AF5EC4DC-3F51-FE65-64DF-7A83C22E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863" y="2367179"/>
            <a:ext cx="501028" cy="5739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5ACEBF-744D-5585-FCC6-DEB763D55758}"/>
              </a:ext>
            </a:extLst>
          </p:cNvPr>
          <p:cNvSpPr txBox="1"/>
          <p:nvPr/>
        </p:nvSpPr>
        <p:spPr>
          <a:xfrm>
            <a:off x="5194579" y="147132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estimate rating of movie </a:t>
            </a:r>
            <a:r>
              <a:rPr lang="en-US" b="1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solidFill>
                <a:srgbClr val="C40C67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0186FF-6C3B-1CF0-9AD9-9DE592FD9221}"/>
              </a:ext>
            </a:extLst>
          </p:cNvPr>
          <p:cNvCxnSpPr>
            <a:cxnSpLocks/>
          </p:cNvCxnSpPr>
          <p:nvPr/>
        </p:nvCxnSpPr>
        <p:spPr>
          <a:xfrm flipH="1">
            <a:off x="4392891" y="1740639"/>
            <a:ext cx="824845" cy="719757"/>
          </a:xfrm>
          <a:prstGeom prst="straightConnector1">
            <a:avLst/>
          </a:prstGeom>
          <a:ln w="28575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5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19CD-4F4C-E92F-D979-3E9E4B5F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Item-Item Collaborative Filtering (|N|=2)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8E0446-F9A1-0DF7-DCBA-4CDDDE54F8C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2537018"/>
                <a:ext cx="8367942" cy="4127733"/>
              </a:xfrm>
            </p:spPr>
            <p:txBody>
              <a:bodyPr>
                <a:normAutofit/>
              </a:bodyPr>
              <a:lstStyle/>
              <a:p>
                <a:pPr marL="514346" lvl="1" indent="-342900">
                  <a:spcAft>
                    <a:spcPts val="300"/>
                  </a:spcAft>
                </a:pPr>
                <a:r>
                  <a:rPr lang="en-US" dirty="0"/>
                  <a:t>Compute the mean rating for each movie:</a:t>
                </a:r>
              </a:p>
              <a:p>
                <a:pPr marL="857237" lvl="2" indent="-342900"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1+3+5+5+4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3.6,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5+4+4+2+1+3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3.167</m:t>
                    </m:r>
                  </m:oMath>
                </a14:m>
                <a:endParaRPr lang="en-US" dirty="0"/>
              </a:p>
              <a:p>
                <a:pPr marL="514346" lvl="1" indent="-342900">
                  <a:spcAft>
                    <a:spcPts val="300"/>
                  </a:spcAft>
                </a:pPr>
                <a:r>
                  <a:rPr lang="en-US" dirty="0"/>
                  <a:t>Subtract the mean 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each movie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 indent="0">
                  <a:spcAft>
                    <a:spcPts val="300"/>
                  </a:spcAft>
                  <a:buNone/>
                </a:pPr>
                <a:br>
                  <a:rPr lang="en-US" dirty="0"/>
                </a:br>
                <a:endParaRPr lang="en-US" dirty="0"/>
              </a:p>
              <a:p>
                <a:pPr marL="514346" lvl="1" indent="-342900">
                  <a:spcAft>
                    <a:spcPts val="300"/>
                  </a:spcAft>
                </a:pPr>
                <a:endParaRPr lang="en-US" dirty="0"/>
              </a:p>
              <a:p>
                <a:pPr marL="514346" lvl="1" indent="-342900">
                  <a:spcAft>
                    <a:spcPts val="300"/>
                  </a:spcAft>
                </a:pPr>
                <a:r>
                  <a:rPr lang="en-US" dirty="0"/>
                  <a:t>Compute the cosine similarity</a:t>
                </a:r>
              </a:p>
              <a:p>
                <a:pPr marL="857237" lvl="2" indent="-342900"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−0.6∗1.83</m:t>
                            </m:r>
                          </m:e>
                        </m:d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d>
                          <m:d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160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0.4∗−2.167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1600" i="1" dirty="0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−2.6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−0.6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1.4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1.4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0.4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  <m:t>  ̇</m:t>
                        </m:r>
                        <m:rad>
                          <m:radPr>
                            <m:degHide m:val="on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1.83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0.83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0.83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(−1.167)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dirty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−2.167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−0.167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857237" lvl="2" indent="-342900">
                  <a:spcAft>
                    <a:spcPts val="300"/>
                  </a:spcAft>
                </a:pPr>
                <a:r>
                  <a:rPr lang="en-US" sz="1600" dirty="0">
                    <a:cs typeface="Arial" charset="0"/>
                  </a:rPr>
                  <a:t>sim(1,2) = -0.18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8E0446-F9A1-0DF7-DCBA-4CDDDE54F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2537018"/>
                <a:ext cx="8367942" cy="4127733"/>
              </a:xfrm>
              <a:blipFill>
                <a:blip r:embed="rId2"/>
                <a:stretch>
                  <a:fillRect t="-1840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531FD9-7C57-5780-CEBA-9BF992DDC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50471"/>
              </p:ext>
            </p:extLst>
          </p:nvPr>
        </p:nvGraphicFramePr>
        <p:xfrm>
          <a:off x="807645" y="1421704"/>
          <a:ext cx="6604000" cy="1115314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3157645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58382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810893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37914083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447629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4875861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588511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758934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0150598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726453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77498251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582377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69758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4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499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1567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D4C963-7D4E-32E6-271F-CCBA98A0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16171"/>
              </p:ext>
            </p:extLst>
          </p:nvPr>
        </p:nvGraphicFramePr>
        <p:xfrm>
          <a:off x="1009268" y="3949254"/>
          <a:ext cx="7125463" cy="743458"/>
        </p:xfrm>
        <a:graphic>
          <a:graphicData uri="http://schemas.openxmlformats.org/drawingml/2006/table">
            <a:tbl>
              <a:tblPr rtl="1"/>
              <a:tblGrid>
                <a:gridCol w="766941">
                  <a:extLst>
                    <a:ext uri="{9D8B030D-6E8A-4147-A177-3AD203B41FA5}">
                      <a16:colId xmlns:a16="http://schemas.microsoft.com/office/drawing/2014/main" val="2002886995"/>
                    </a:ext>
                  </a:extLst>
                </a:gridCol>
                <a:gridCol w="766941">
                  <a:extLst>
                    <a:ext uri="{9D8B030D-6E8A-4147-A177-3AD203B41FA5}">
                      <a16:colId xmlns:a16="http://schemas.microsoft.com/office/drawing/2014/main" val="45885589"/>
                    </a:ext>
                  </a:extLst>
                </a:gridCol>
                <a:gridCol w="766941">
                  <a:extLst>
                    <a:ext uri="{9D8B030D-6E8A-4147-A177-3AD203B41FA5}">
                      <a16:colId xmlns:a16="http://schemas.microsoft.com/office/drawing/2014/main" val="3099158391"/>
                    </a:ext>
                  </a:extLst>
                </a:gridCol>
                <a:gridCol w="477553">
                  <a:extLst>
                    <a:ext uri="{9D8B030D-6E8A-4147-A177-3AD203B41FA5}">
                      <a16:colId xmlns:a16="http://schemas.microsoft.com/office/drawing/2014/main" val="3232808441"/>
                    </a:ext>
                  </a:extLst>
                </a:gridCol>
                <a:gridCol w="400884">
                  <a:extLst>
                    <a:ext uri="{9D8B030D-6E8A-4147-A177-3AD203B41FA5}">
                      <a16:colId xmlns:a16="http://schemas.microsoft.com/office/drawing/2014/main" val="940982798"/>
                    </a:ext>
                  </a:extLst>
                </a:gridCol>
                <a:gridCol w="589049">
                  <a:extLst>
                    <a:ext uri="{9D8B030D-6E8A-4147-A177-3AD203B41FA5}">
                      <a16:colId xmlns:a16="http://schemas.microsoft.com/office/drawing/2014/main" val="2376168922"/>
                    </a:ext>
                  </a:extLst>
                </a:gridCol>
                <a:gridCol w="477553">
                  <a:extLst>
                    <a:ext uri="{9D8B030D-6E8A-4147-A177-3AD203B41FA5}">
                      <a16:colId xmlns:a16="http://schemas.microsoft.com/office/drawing/2014/main" val="211568118"/>
                    </a:ext>
                  </a:extLst>
                </a:gridCol>
                <a:gridCol w="400884">
                  <a:extLst>
                    <a:ext uri="{9D8B030D-6E8A-4147-A177-3AD203B41FA5}">
                      <a16:colId xmlns:a16="http://schemas.microsoft.com/office/drawing/2014/main" val="3491025454"/>
                    </a:ext>
                  </a:extLst>
                </a:gridCol>
                <a:gridCol w="589049">
                  <a:extLst>
                    <a:ext uri="{9D8B030D-6E8A-4147-A177-3AD203B41FA5}">
                      <a16:colId xmlns:a16="http://schemas.microsoft.com/office/drawing/2014/main" val="3564226823"/>
                    </a:ext>
                  </a:extLst>
                </a:gridCol>
                <a:gridCol w="543950">
                  <a:extLst>
                    <a:ext uri="{9D8B030D-6E8A-4147-A177-3AD203B41FA5}">
                      <a16:colId xmlns:a16="http://schemas.microsoft.com/office/drawing/2014/main" val="4068263701"/>
                    </a:ext>
                  </a:extLst>
                </a:gridCol>
                <a:gridCol w="400884">
                  <a:extLst>
                    <a:ext uri="{9D8B030D-6E8A-4147-A177-3AD203B41FA5}">
                      <a16:colId xmlns:a16="http://schemas.microsoft.com/office/drawing/2014/main" val="2272422353"/>
                    </a:ext>
                  </a:extLst>
                </a:gridCol>
                <a:gridCol w="543950">
                  <a:extLst>
                    <a:ext uri="{9D8B030D-6E8A-4147-A177-3AD203B41FA5}">
                      <a16:colId xmlns:a16="http://schemas.microsoft.com/office/drawing/2014/main" val="2290846251"/>
                    </a:ext>
                  </a:extLst>
                </a:gridCol>
                <a:gridCol w="400884">
                  <a:extLst>
                    <a:ext uri="{9D8B030D-6E8A-4147-A177-3AD203B41FA5}">
                      <a16:colId xmlns:a16="http://schemas.microsoft.com/office/drawing/2014/main" val="806518747"/>
                    </a:ext>
                  </a:extLst>
                </a:gridCol>
              </a:tblGrid>
              <a:tr h="136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623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-0.167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-2.167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-1.167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26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AD07B-9523-0746-F64E-DDD73BF19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03D8-B5EC-8A32-2747-66DC6E28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Item-Item Collaborative Filtering (|N|=2)</a:t>
            </a:r>
          </a:p>
        </p:txBody>
      </p:sp>
      <p:graphicFrame>
        <p:nvGraphicFramePr>
          <p:cNvPr id="12" name="Group 392">
            <a:extLst>
              <a:ext uri="{FF2B5EF4-FFF2-40B4-BE49-F238E27FC236}">
                <a16:creationId xmlns:a16="http://schemas.microsoft.com/office/drawing/2014/main" id="{55FC9061-FD5A-BF7E-C0BF-7667D98A8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0036"/>
              </p:ext>
            </p:extLst>
          </p:nvPr>
        </p:nvGraphicFramePr>
        <p:xfrm>
          <a:off x="1347411" y="1787247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 Box 383">
            <a:extLst>
              <a:ext uri="{FF2B5EF4-FFF2-40B4-BE49-F238E27FC236}">
                <a16:creationId xmlns:a16="http://schemas.microsoft.com/office/drawing/2014/main" id="{743E19C9-6E4F-0A7E-A4FE-FA4FBDFF4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211" y="1322109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" name="Text Box 384">
            <a:extLst>
              <a:ext uri="{FF2B5EF4-FFF2-40B4-BE49-F238E27FC236}">
                <a16:creationId xmlns:a16="http://schemas.microsoft.com/office/drawing/2014/main" id="{7C51132C-F2CC-97F6-A38D-5527DB047E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2067" y="3700978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15" name="Group 393">
            <a:extLst>
              <a:ext uri="{FF2B5EF4-FFF2-40B4-BE49-F238E27FC236}">
                <a16:creationId xmlns:a16="http://schemas.microsoft.com/office/drawing/2014/main" id="{94EF0568-A334-8AFA-91FA-C28B58CBC6E7}"/>
              </a:ext>
            </a:extLst>
          </p:cNvPr>
          <p:cNvGrpSpPr>
            <a:grpSpLocks/>
          </p:cNvGrpSpPr>
          <p:nvPr/>
        </p:nvGrpSpPr>
        <p:grpSpPr bwMode="auto">
          <a:xfrm>
            <a:off x="2017336" y="6071913"/>
            <a:ext cx="5867400" cy="533400"/>
            <a:chOff x="1392" y="3744"/>
            <a:chExt cx="3696" cy="336"/>
          </a:xfrm>
        </p:grpSpPr>
        <p:sp>
          <p:nvSpPr>
            <p:cNvPr id="16" name="Rectangle 385">
              <a:extLst>
                <a:ext uri="{FF2B5EF4-FFF2-40B4-BE49-F238E27FC236}">
                  <a16:creationId xmlns:a16="http://schemas.microsoft.com/office/drawing/2014/main" id="{906624C6-363D-1AAA-4DE4-1DF35AA6C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86">
              <a:extLst>
                <a:ext uri="{FF2B5EF4-FFF2-40B4-BE49-F238E27FC236}">
                  <a16:creationId xmlns:a16="http://schemas.microsoft.com/office/drawing/2014/main" id="{89CFB721-D20F-44D4-3306-5CEC8BF6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87">
              <a:extLst>
                <a:ext uri="{FF2B5EF4-FFF2-40B4-BE49-F238E27FC236}">
                  <a16:creationId xmlns:a16="http://schemas.microsoft.com/office/drawing/2014/main" id="{E4CA55B2-9FB7-B519-505B-AFE49791E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9" name="Text Box 388">
              <a:extLst>
                <a:ext uri="{FF2B5EF4-FFF2-40B4-BE49-F238E27FC236}">
                  <a16:creationId xmlns:a16="http://schemas.microsoft.com/office/drawing/2014/main" id="{0FF5436A-A49F-29AF-9A55-730F9EA6E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20" name="Rectangle 126">
            <a:extLst>
              <a:ext uri="{FF2B5EF4-FFF2-40B4-BE49-F238E27FC236}">
                <a16:creationId xmlns:a16="http://schemas.microsoft.com/office/drawing/2014/main" id="{715826AA-18B3-EC8A-CD5E-36F5E513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863" y="2367179"/>
            <a:ext cx="501028" cy="5739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FF8C6F-E919-73BF-BB3E-D7145793759B}"/>
              </a:ext>
            </a:extLst>
          </p:cNvPr>
          <p:cNvSpPr txBox="1"/>
          <p:nvPr/>
        </p:nvSpPr>
        <p:spPr>
          <a:xfrm>
            <a:off x="5194579" y="147132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estimate rating of movie </a:t>
            </a:r>
            <a:r>
              <a:rPr lang="en-US" b="1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solidFill>
                <a:srgbClr val="C40C67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205902-515F-0080-02C7-5573B346488E}"/>
              </a:ext>
            </a:extLst>
          </p:cNvPr>
          <p:cNvCxnSpPr>
            <a:cxnSpLocks/>
          </p:cNvCxnSpPr>
          <p:nvPr/>
        </p:nvCxnSpPr>
        <p:spPr>
          <a:xfrm flipH="1">
            <a:off x="4392891" y="1740639"/>
            <a:ext cx="824845" cy="719757"/>
          </a:xfrm>
          <a:prstGeom prst="straightConnector1">
            <a:avLst/>
          </a:prstGeom>
          <a:ln w="28575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77CEDE-1426-3CF1-4CA0-49C2B5AD6D10}"/>
              </a:ext>
            </a:extLst>
          </p:cNvPr>
          <p:cNvSpPr txBox="1"/>
          <p:nvPr/>
        </p:nvSpPr>
        <p:spPr>
          <a:xfrm>
            <a:off x="7837099" y="2443126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C40C67"/>
                </a:solidFill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C40C67"/>
                </a:solidFill>
                <a:cs typeface="Arial" pitchFamily="34" charset="0"/>
              </a:rPr>
              <a:t>0.59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EE4404-5A8C-A0DA-470C-B23013578424}"/>
              </a:ext>
            </a:extLst>
          </p:cNvPr>
          <p:cNvSpPr/>
          <p:nvPr/>
        </p:nvSpPr>
        <p:spPr>
          <a:xfrm>
            <a:off x="7936112" y="1981251"/>
            <a:ext cx="103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C40C67"/>
                </a:solidFill>
                <a:cs typeface="Arial" pitchFamily="34" charset="0"/>
              </a:rPr>
              <a:t>sim</a:t>
            </a:r>
            <a:r>
              <a:rPr lang="en-US" sz="1600" b="1" dirty="0">
                <a:solidFill>
                  <a:srgbClr val="C40C67"/>
                </a:solidFill>
                <a:cs typeface="Arial" pitchFamily="34" charset="0"/>
              </a:rPr>
              <a:t>(1,m)</a:t>
            </a:r>
          </a:p>
        </p:txBody>
      </p:sp>
    </p:spTree>
    <p:extLst>
      <p:ext uri="{BB962C8B-B14F-4D97-AF65-F5344CB8AC3E}">
        <p14:creationId xmlns:p14="http://schemas.microsoft.com/office/powerpoint/2010/main" val="85692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E945-FC66-CF16-1070-1126F6F2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pic>
        <p:nvPicPr>
          <p:cNvPr id="4" name="Picture 22" descr="http://blog.hubspot.com/Portals/249/images/amazon_logo.gif">
            <a:extLst>
              <a:ext uri="{FF2B5EF4-FFF2-40B4-BE49-F238E27FC236}">
                <a16:creationId xmlns:a16="http://schemas.microsoft.com/office/drawing/2014/main" id="{213B9CFD-9681-0D07-A01F-9A012D2BB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3824" y="1931709"/>
            <a:ext cx="1796244" cy="666750"/>
          </a:xfrm>
          <a:prstGeom prst="rect">
            <a:avLst/>
          </a:prstGeom>
          <a:noFill/>
        </p:spPr>
      </p:pic>
      <p:pic>
        <p:nvPicPr>
          <p:cNvPr id="5" name="Picture 20" descr="http://4.bp.blogspot.com/_zmoEeqomXD4/SjftFPB6UTI/AAAAAAAACZE/gxQm5CcUp_k/s400/del.icio.us-logo.jpg">
            <a:extLst>
              <a:ext uri="{FF2B5EF4-FFF2-40B4-BE49-F238E27FC236}">
                <a16:creationId xmlns:a16="http://schemas.microsoft.com/office/drawing/2014/main" id="{07BC8134-D165-196E-B41D-37D4F4A9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4324" y="2617509"/>
            <a:ext cx="1562100" cy="1562100"/>
          </a:xfrm>
          <a:prstGeom prst="rect">
            <a:avLst/>
          </a:prstGeom>
          <a:noFill/>
        </p:spPr>
      </p:pic>
      <p:pic>
        <p:nvPicPr>
          <p:cNvPr id="6" name="Picture 16" descr="http://upload.moldova.org/IT/logos/youtube_logo.gif">
            <a:extLst>
              <a:ext uri="{FF2B5EF4-FFF2-40B4-BE49-F238E27FC236}">
                <a16:creationId xmlns:a16="http://schemas.microsoft.com/office/drawing/2014/main" id="{8F758CD5-DC7A-5056-8699-5D713A4F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8624" y="5208309"/>
            <a:ext cx="1219200" cy="1219201"/>
          </a:xfrm>
          <a:prstGeom prst="rect">
            <a:avLst/>
          </a:prstGeom>
          <a:noFill/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79237F80-6D7E-6811-6F99-B4C8231E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224" y="4598709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8" name="Picture 5" descr="MCBS01705_0000[1]">
            <a:extLst>
              <a:ext uri="{FF2B5EF4-FFF2-40B4-BE49-F238E27FC236}">
                <a16:creationId xmlns:a16="http://schemas.microsoft.com/office/drawing/2014/main" id="{2C872127-1ADA-CE17-A53E-00DADFEC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24" y="1474509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id="{062CAA74-6A7F-9FC4-96D8-89F275D2E8CB}"/>
              </a:ext>
            </a:extLst>
          </p:cNvPr>
          <p:cNvGrpSpPr>
            <a:grpSpLocks/>
          </p:cNvGrpSpPr>
          <p:nvPr/>
        </p:nvGrpSpPr>
        <p:grpSpPr bwMode="auto">
          <a:xfrm>
            <a:off x="355212" y="3227109"/>
            <a:ext cx="1293812" cy="1219200"/>
            <a:chOff x="385" y="1920"/>
            <a:chExt cx="815" cy="768"/>
          </a:xfrm>
        </p:grpSpPr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3C6722C9-401E-C750-09CF-6CA6F5EF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F85E62E3-3963-B38F-8B89-D47FE6DE5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020986B6-1BB3-1FA7-48B9-94339C7292A3}"/>
              </a:ext>
            </a:extLst>
          </p:cNvPr>
          <p:cNvGrpSpPr>
            <a:grpSpLocks/>
          </p:cNvGrpSpPr>
          <p:nvPr/>
        </p:nvGrpSpPr>
        <p:grpSpPr bwMode="auto">
          <a:xfrm>
            <a:off x="2182424" y="3227109"/>
            <a:ext cx="2768601" cy="1143000"/>
            <a:chOff x="1536" y="1920"/>
            <a:chExt cx="1744" cy="720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72F688CE-F288-23C6-ABFB-8F7169B3F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A7251DF-5555-9B1F-055E-06C58E4C7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5" name="Text Box 13">
            <a:extLst>
              <a:ext uri="{FF2B5EF4-FFF2-40B4-BE49-F238E27FC236}">
                <a16:creationId xmlns:a16="http://schemas.microsoft.com/office/drawing/2014/main" id="{302F2A97-0108-7A64-E153-941F67694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024" y="4903509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pic>
        <p:nvPicPr>
          <p:cNvPr id="16" name="Picture 4" descr="Pandora Logo">
            <a:extLst>
              <a:ext uri="{FF2B5EF4-FFF2-40B4-BE49-F238E27FC236}">
                <a16:creationId xmlns:a16="http://schemas.microsoft.com/office/drawing/2014/main" id="{350313CD-FC03-8BB7-EDBA-055F59404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49" y="1750151"/>
            <a:ext cx="762000" cy="762001"/>
          </a:xfrm>
          <a:prstGeom prst="rect">
            <a:avLst/>
          </a:prstGeom>
          <a:noFill/>
        </p:spPr>
      </p:pic>
      <p:pic>
        <p:nvPicPr>
          <p:cNvPr id="17" name="Picture 6" descr="http://scrapetv.com/News/News%20Pages/Business/images-5/netflix-logo.jpg">
            <a:extLst>
              <a:ext uri="{FF2B5EF4-FFF2-40B4-BE49-F238E27FC236}">
                <a16:creationId xmlns:a16="http://schemas.microsoft.com/office/drawing/2014/main" id="{60D1A0F8-19AF-F664-F239-B0935E84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1849" y="2690534"/>
            <a:ext cx="993775" cy="993775"/>
          </a:xfrm>
          <a:prstGeom prst="rect">
            <a:avLst/>
          </a:prstGeom>
          <a:noFill/>
        </p:spPr>
      </p:pic>
      <p:pic>
        <p:nvPicPr>
          <p:cNvPr id="18" name="Picture 8" descr="http://www.growyourwritingbusiness.com/images/stumbleupon_logo.bmp">
            <a:extLst>
              <a:ext uri="{FF2B5EF4-FFF2-40B4-BE49-F238E27FC236}">
                <a16:creationId xmlns:a16="http://schemas.microsoft.com/office/drawing/2014/main" id="{F09AA7A0-4AE7-716F-7E11-A2B7981F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649" y="2617509"/>
            <a:ext cx="1852078" cy="533400"/>
          </a:xfrm>
          <a:prstGeom prst="rect">
            <a:avLst/>
          </a:prstGeom>
          <a:noFill/>
        </p:spPr>
      </p:pic>
      <p:pic>
        <p:nvPicPr>
          <p:cNvPr id="19" name="Picture 10" descr="http://admintell.napco.com/ee/images/uploads/appletell/618px-Last.fm_logo_.svg_.png">
            <a:extLst>
              <a:ext uri="{FF2B5EF4-FFF2-40B4-BE49-F238E27FC236}">
                <a16:creationId xmlns:a16="http://schemas.microsoft.com/office/drawing/2014/main" id="{6472A44E-597E-13D9-D32A-D278742C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899" y="4417151"/>
            <a:ext cx="1609725" cy="867358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B9C8E4-A5C1-9691-5A1B-80535674C51F}"/>
              </a:ext>
            </a:extLst>
          </p:cNvPr>
          <p:cNvSpPr txBox="1"/>
          <p:nvPr/>
        </p:nvSpPr>
        <p:spPr>
          <a:xfrm>
            <a:off x="5078024" y="1550709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Examples:</a:t>
            </a:r>
          </a:p>
        </p:txBody>
      </p:sp>
      <p:pic>
        <p:nvPicPr>
          <p:cNvPr id="21" name="Picture 12" descr="http://upload.wikimedia.org/wikipedia/commons/5/52/Movielens-helping.gif">
            <a:extLst>
              <a:ext uri="{FF2B5EF4-FFF2-40B4-BE49-F238E27FC236}">
                <a16:creationId xmlns:a16="http://schemas.microsoft.com/office/drawing/2014/main" id="{DF2EC70D-7529-CD0E-3E94-4E0AA394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3424" y="3855758"/>
            <a:ext cx="2238375" cy="438151"/>
          </a:xfrm>
          <a:prstGeom prst="rect">
            <a:avLst/>
          </a:prstGeom>
          <a:noFill/>
        </p:spPr>
      </p:pic>
      <p:pic>
        <p:nvPicPr>
          <p:cNvPr id="22" name="Picture 14" descr="http://blog.ithenticate.com/wp-content/uploads/2010/11/google-news-logo.png">
            <a:extLst>
              <a:ext uri="{FF2B5EF4-FFF2-40B4-BE49-F238E27FC236}">
                <a16:creationId xmlns:a16="http://schemas.microsoft.com/office/drawing/2014/main" id="{94947EEE-0F2F-02A1-6376-D74D6DE6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1624" y="4408209"/>
            <a:ext cx="1428750" cy="952500"/>
          </a:xfrm>
          <a:prstGeom prst="rect">
            <a:avLst/>
          </a:prstGeom>
          <a:noFill/>
        </p:spPr>
      </p:pic>
      <p:pic>
        <p:nvPicPr>
          <p:cNvPr id="23" name="Picture 18" descr="http://beefjack.com/files/2010/04/xbox-live-arcade.thumbnail.jpg">
            <a:extLst>
              <a:ext uri="{FF2B5EF4-FFF2-40B4-BE49-F238E27FC236}">
                <a16:creationId xmlns:a16="http://schemas.microsoft.com/office/drawing/2014/main" id="{3AABB922-C077-2A5C-159A-A36AD7B6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0224" y="5132109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8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2DB11-E5D7-EF58-8BA4-BC9AFD56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05A9-71FD-55B5-2DD5-7E9B4FDE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Item-Item Collaborative Filtering (|N|=2)</a:t>
            </a:r>
          </a:p>
        </p:txBody>
      </p:sp>
      <p:graphicFrame>
        <p:nvGraphicFramePr>
          <p:cNvPr id="12" name="Group 392">
            <a:extLst>
              <a:ext uri="{FF2B5EF4-FFF2-40B4-BE49-F238E27FC236}">
                <a16:creationId xmlns:a16="http://schemas.microsoft.com/office/drawing/2014/main" id="{7033FB68-5E8E-165D-23E6-771C27DC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86146"/>
              </p:ext>
            </p:extLst>
          </p:nvPr>
        </p:nvGraphicFramePr>
        <p:xfrm>
          <a:off x="1347411" y="1787247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 Box 383">
            <a:extLst>
              <a:ext uri="{FF2B5EF4-FFF2-40B4-BE49-F238E27FC236}">
                <a16:creationId xmlns:a16="http://schemas.microsoft.com/office/drawing/2014/main" id="{FF56B91A-8211-C539-1915-EA78245CB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211" y="1322109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" name="Text Box 384">
            <a:extLst>
              <a:ext uri="{FF2B5EF4-FFF2-40B4-BE49-F238E27FC236}">
                <a16:creationId xmlns:a16="http://schemas.microsoft.com/office/drawing/2014/main" id="{61A5C0E4-080C-E399-CA06-75DE1F54F51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2067" y="3700978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15" name="Group 393">
            <a:extLst>
              <a:ext uri="{FF2B5EF4-FFF2-40B4-BE49-F238E27FC236}">
                <a16:creationId xmlns:a16="http://schemas.microsoft.com/office/drawing/2014/main" id="{941CA08D-263F-23DB-940E-FFFFF28647A6}"/>
              </a:ext>
            </a:extLst>
          </p:cNvPr>
          <p:cNvGrpSpPr>
            <a:grpSpLocks/>
          </p:cNvGrpSpPr>
          <p:nvPr/>
        </p:nvGrpSpPr>
        <p:grpSpPr bwMode="auto">
          <a:xfrm>
            <a:off x="2017336" y="6071913"/>
            <a:ext cx="5867400" cy="533400"/>
            <a:chOff x="1392" y="3744"/>
            <a:chExt cx="3696" cy="336"/>
          </a:xfrm>
        </p:grpSpPr>
        <p:sp>
          <p:nvSpPr>
            <p:cNvPr id="16" name="Rectangle 385">
              <a:extLst>
                <a:ext uri="{FF2B5EF4-FFF2-40B4-BE49-F238E27FC236}">
                  <a16:creationId xmlns:a16="http://schemas.microsoft.com/office/drawing/2014/main" id="{98CE472F-7AB3-451C-5A74-9E784C94D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86">
              <a:extLst>
                <a:ext uri="{FF2B5EF4-FFF2-40B4-BE49-F238E27FC236}">
                  <a16:creationId xmlns:a16="http://schemas.microsoft.com/office/drawing/2014/main" id="{FD87A91F-FE51-E234-124E-7F71ACBA5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87">
              <a:extLst>
                <a:ext uri="{FF2B5EF4-FFF2-40B4-BE49-F238E27FC236}">
                  <a16:creationId xmlns:a16="http://schemas.microsoft.com/office/drawing/2014/main" id="{19523080-703D-39C3-9E65-079877165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9" name="Text Box 388">
              <a:extLst>
                <a:ext uri="{FF2B5EF4-FFF2-40B4-BE49-F238E27FC236}">
                  <a16:creationId xmlns:a16="http://schemas.microsoft.com/office/drawing/2014/main" id="{9FD736CC-22AA-CC49-9CC0-9E2380B6F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20" name="Rectangle 126">
            <a:extLst>
              <a:ext uri="{FF2B5EF4-FFF2-40B4-BE49-F238E27FC236}">
                <a16:creationId xmlns:a16="http://schemas.microsoft.com/office/drawing/2014/main" id="{A40BF840-9128-1227-D824-4BF9FBC9C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1863" y="2367179"/>
            <a:ext cx="501028" cy="5739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5FD10-F79B-03CD-39BA-F957F08CA5B5}"/>
              </a:ext>
            </a:extLst>
          </p:cNvPr>
          <p:cNvSpPr txBox="1"/>
          <p:nvPr/>
        </p:nvSpPr>
        <p:spPr>
          <a:xfrm>
            <a:off x="5194579" y="147132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estimate rating of movie </a:t>
            </a:r>
            <a:r>
              <a:rPr lang="en-US" b="1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C40C67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solidFill>
                <a:srgbClr val="C40C67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2561D0-C264-98EE-31BE-B0BD217D723A}"/>
              </a:ext>
            </a:extLst>
          </p:cNvPr>
          <p:cNvCxnSpPr>
            <a:cxnSpLocks/>
          </p:cNvCxnSpPr>
          <p:nvPr/>
        </p:nvCxnSpPr>
        <p:spPr>
          <a:xfrm flipH="1">
            <a:off x="4392891" y="1740639"/>
            <a:ext cx="824845" cy="719757"/>
          </a:xfrm>
          <a:prstGeom prst="straightConnector1">
            <a:avLst/>
          </a:prstGeom>
          <a:ln w="28575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346811-1BF9-108D-0DAA-C2E6BC78451F}"/>
              </a:ext>
            </a:extLst>
          </p:cNvPr>
          <p:cNvSpPr txBox="1"/>
          <p:nvPr/>
        </p:nvSpPr>
        <p:spPr>
          <a:xfrm>
            <a:off x="7837099" y="2443126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C40C67"/>
                </a:solidFill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C40C67"/>
                </a:solidFill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C40C67"/>
              </a:solidFill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C40C67"/>
                </a:solidFill>
                <a:cs typeface="Arial" pitchFamily="34" charset="0"/>
              </a:rPr>
              <a:t>0.59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DC623E-0ADF-6CCF-8EEB-8C3A0E33E913}"/>
              </a:ext>
            </a:extLst>
          </p:cNvPr>
          <p:cNvSpPr/>
          <p:nvPr/>
        </p:nvSpPr>
        <p:spPr>
          <a:xfrm>
            <a:off x="7936112" y="1981251"/>
            <a:ext cx="103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C40C67"/>
                </a:solidFill>
                <a:cs typeface="Arial" pitchFamily="34" charset="0"/>
              </a:rPr>
              <a:t>sim</a:t>
            </a:r>
            <a:r>
              <a:rPr lang="en-US" sz="1600" b="1" dirty="0">
                <a:solidFill>
                  <a:srgbClr val="C40C67"/>
                </a:solidFill>
                <a:cs typeface="Arial" pitchFamily="34" charset="0"/>
              </a:rPr>
              <a:t>(1,m)</a:t>
            </a:r>
          </a:p>
        </p:txBody>
      </p:sp>
    </p:spTree>
    <p:extLst>
      <p:ext uri="{BB962C8B-B14F-4D97-AF65-F5344CB8AC3E}">
        <p14:creationId xmlns:p14="http://schemas.microsoft.com/office/powerpoint/2010/main" val="4225767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3B71-4407-B4D8-0F71-601843AB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Item-Item Collaborative Filtering (|N|=2)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3750E-1A7B-5C21-7204-7C85BA419662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/>
                <a:r>
                  <a:rPr lang="en-US" dirty="0"/>
                  <a:t>Predict by taking weighted average:</a:t>
                </a:r>
              </a:p>
              <a:p>
                <a:pPr marL="857237" lvl="2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𝒊𝒙</m:t>
                        </m:r>
                      </m:sub>
                    </m:sSub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𝑵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𝒊𝒋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  <a:cs typeface="Arial" pitchFamily="34" charset="0"/>
                                  </a:rPr>
                                  <m:t>𝒋𝒙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𝒊𝒋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pPr marL="857237" lvl="2" indent="-342900"/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1.5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b="1" dirty="0">
                    <a:solidFill>
                      <a:srgbClr val="C40C67"/>
                    </a:solidFill>
                    <a:latin typeface="Arial" pitchFamily="34" charset="0"/>
                    <a:cs typeface="Arial" pitchFamily="34" charset="0"/>
                  </a:rPr>
                  <a:t>(0.41*2 + 0.59*3) / (0.41+0.59) = 2.6</a:t>
                </a:r>
              </a:p>
              <a:p>
                <a:pPr marL="857237" lvl="2" indent="-342900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3750E-1A7B-5C21-7204-7C85BA419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AB9ED8-E910-1197-9D94-E340B304E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202688"/>
              </p:ext>
            </p:extLst>
          </p:nvPr>
        </p:nvGraphicFramePr>
        <p:xfrm>
          <a:off x="1270000" y="3565558"/>
          <a:ext cx="6604000" cy="1738314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3435779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91584331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74862758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763533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329025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7380861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9399357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706081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70296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201139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6568597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991095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62586427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675548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217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859176"/>
                  </a:ext>
                </a:extLst>
              </a:tr>
            </a:tbl>
          </a:graphicData>
        </a:graphic>
      </p:graphicFrame>
      <p:sp>
        <p:nvSpPr>
          <p:cNvPr id="6" name="Rectangle 126">
            <a:extLst>
              <a:ext uri="{FF2B5EF4-FFF2-40B4-BE49-F238E27FC236}">
                <a16:creationId xmlns:a16="http://schemas.microsoft.com/office/drawing/2014/main" id="{46387AF0-82BD-3F5A-A342-1B85C420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401" y="4147723"/>
            <a:ext cx="501028" cy="5739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2.6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815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50A4-4F9D-3542-9A99-FDA4DD10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4ADE5-81AB-7174-D900-B0C7A46ACE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681" y="1715038"/>
            <a:ext cx="8367942" cy="4519510"/>
          </a:xfrm>
        </p:spPr>
        <p:txBody>
          <a:bodyPr/>
          <a:lstStyle/>
          <a:p>
            <a:pPr marL="514346" lvl="1" indent="-342900"/>
            <a:r>
              <a:rPr lang="en-US" dirty="0"/>
              <a:t>Define </a:t>
            </a:r>
            <a:r>
              <a:rPr lang="en-US" dirty="0">
                <a:solidFill>
                  <a:srgbClr val="C40C67"/>
                </a:solidFill>
              </a:rPr>
              <a:t>similarity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C40C67"/>
                </a:solidFill>
              </a:rPr>
              <a:t>s</a:t>
            </a:r>
            <a:r>
              <a:rPr lang="en-US" i="1" baseline="-25000" dirty="0" err="1">
                <a:solidFill>
                  <a:srgbClr val="C40C67"/>
                </a:solidFill>
              </a:rPr>
              <a:t>ij</a:t>
            </a:r>
            <a:r>
              <a:rPr lang="en-US" dirty="0"/>
              <a:t> of items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</a:p>
          <a:p>
            <a:pPr marL="514346" lvl="1" indent="-342900"/>
            <a:r>
              <a:rPr lang="en-US" dirty="0"/>
              <a:t>Select </a:t>
            </a:r>
            <a:r>
              <a:rPr lang="en-US" i="1" dirty="0"/>
              <a:t>k</a:t>
            </a:r>
            <a:r>
              <a:rPr lang="en-US" dirty="0"/>
              <a:t> nearest neighbors </a:t>
            </a:r>
            <a:r>
              <a:rPr lang="en-US" i="1" dirty="0">
                <a:solidFill>
                  <a:srgbClr val="C40C67"/>
                </a:solidFill>
              </a:rPr>
              <a:t>N(</a:t>
            </a:r>
            <a:r>
              <a:rPr lang="en-US" i="1" dirty="0" err="1">
                <a:solidFill>
                  <a:srgbClr val="C40C67"/>
                </a:solidFill>
              </a:rPr>
              <a:t>i</a:t>
            </a:r>
            <a:r>
              <a:rPr lang="en-US" i="1" dirty="0">
                <a:solidFill>
                  <a:srgbClr val="C40C67"/>
                </a:solidFill>
              </a:rPr>
              <a:t>, x)</a:t>
            </a:r>
          </a:p>
          <a:p>
            <a:pPr marL="857237" lvl="2" indent="-342900"/>
            <a:r>
              <a:rPr lang="en-US" dirty="0"/>
              <a:t>Items most similar to </a:t>
            </a:r>
            <a:r>
              <a:rPr lang="en-US" i="1" dirty="0" err="1"/>
              <a:t>i</a:t>
            </a:r>
            <a:r>
              <a:rPr lang="en-US" dirty="0"/>
              <a:t>, that were rated by </a:t>
            </a:r>
            <a:r>
              <a:rPr lang="en-US" i="1" dirty="0"/>
              <a:t>x</a:t>
            </a:r>
          </a:p>
          <a:p>
            <a:pPr marL="514346" lvl="1" indent="-342900"/>
            <a:r>
              <a:rPr lang="en-US" dirty="0"/>
              <a:t>Estimate rating </a:t>
            </a:r>
            <a:r>
              <a:rPr lang="en-US" i="1" dirty="0" err="1">
                <a:solidFill>
                  <a:srgbClr val="C40C67"/>
                </a:solidFill>
              </a:rPr>
              <a:t>r</a:t>
            </a:r>
            <a:r>
              <a:rPr lang="en-US" i="1" baseline="-25000" dirty="0" err="1">
                <a:solidFill>
                  <a:srgbClr val="C40C67"/>
                </a:solidFill>
              </a:rPr>
              <a:t>xi</a:t>
            </a:r>
            <a:r>
              <a:rPr lang="en-US" dirty="0"/>
              <a:t> as the weighted average:</a:t>
            </a:r>
          </a:p>
          <a:p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3E35241-063F-E1BC-4485-33C6F5067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3741"/>
              </p:ext>
            </p:extLst>
          </p:nvPr>
        </p:nvGraphicFramePr>
        <p:xfrm>
          <a:off x="1330673" y="3731443"/>
          <a:ext cx="5881617" cy="17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320" imgH="545760" progId="Equation.3">
                  <p:embed/>
                </p:oleObj>
              </mc:Choice>
              <mc:Fallback>
                <p:oleObj name="Equation" r:id="rId2" imgW="1930320" imgH="54576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3E35241-063F-E1BC-4485-33C6F50670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73" y="3731443"/>
                        <a:ext cx="5881617" cy="17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463CF59-D7F1-D10E-A254-AB70AAFD4392}"/>
              </a:ext>
            </a:extLst>
          </p:cNvPr>
          <p:cNvSpPr/>
          <p:nvPr/>
        </p:nvSpPr>
        <p:spPr>
          <a:xfrm>
            <a:off x="2224726" y="4270342"/>
            <a:ext cx="556181" cy="744718"/>
          </a:xfrm>
          <a:prstGeom prst="rect">
            <a:avLst/>
          </a:prstGeom>
          <a:solidFill>
            <a:srgbClr val="FF7675">
              <a:alpha val="4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68F84AD4-D9C6-AB49-04F5-C94AF20B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865" y="5727567"/>
            <a:ext cx="3221038" cy="400110"/>
          </a:xfrm>
          <a:prstGeom prst="rect">
            <a:avLst/>
          </a:prstGeom>
          <a:solidFill>
            <a:srgbClr val="FFD6D5"/>
          </a:solidFill>
          <a:ln w="9525" algn="ctr">
            <a:solidFill>
              <a:srgbClr val="C40C67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baseline estimate for </a:t>
            </a:r>
            <a:r>
              <a:rPr lang="en-US" sz="2000" i="1" dirty="0" err="1"/>
              <a:t>r</a:t>
            </a:r>
            <a:r>
              <a:rPr lang="en-US" sz="2000" i="1" baseline="-25000" dirty="0" err="1"/>
              <a:t>xi</a:t>
            </a:r>
            <a:endParaRPr lang="en-US" sz="2000" i="1" dirty="0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E39765A4-035C-B0D3-381A-FEE3164C2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0477" y="5036830"/>
            <a:ext cx="491" cy="690736"/>
          </a:xfrm>
          <a:prstGeom prst="line">
            <a:avLst/>
          </a:prstGeom>
          <a:noFill/>
          <a:ln w="25400">
            <a:solidFill>
              <a:srgbClr val="C40C67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5532E2-85EC-C6C3-E1CB-7B8FC041F644}"/>
                  </a:ext>
                </a:extLst>
              </p:cNvPr>
              <p:cNvSpPr txBox="1"/>
              <p:nvPr/>
            </p:nvSpPr>
            <p:spPr>
              <a:xfrm>
                <a:off x="1330673" y="6127677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5532E2-85EC-C6C3-E1CB-7B8FC041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73" y="6127677"/>
                <a:ext cx="2624821" cy="461665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A01D2D-FA65-B0B1-8215-C2274AEB7AE2}"/>
              </a:ext>
            </a:extLst>
          </p:cNvPr>
          <p:cNvSpPr txBox="1">
            <a:spLocks/>
          </p:cNvSpPr>
          <p:nvPr/>
        </p:nvSpPr>
        <p:spPr>
          <a:xfrm>
            <a:off x="4635634" y="5474401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  =  overall mean movie rating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CA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b</a:t>
            </a:r>
            <a:r>
              <a:rPr kumimoji="0" lang="en-CA" sz="1600" b="1" i="1" u="none" strike="noStrike" kern="1200" cap="none" spc="0" normalizeH="0" baseline="-25000" noProof="0" dirty="0" err="1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x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  =  rating deviation of user </a:t>
            </a: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sz="1600" i="1" dirty="0">
                <a:solidFill>
                  <a:srgbClr val="C40C67"/>
                </a:solidFill>
                <a:cs typeface="Calibri" pitchFamily="34" charset="0"/>
              </a:rPr>
              <a:t>            </a:t>
            </a:r>
            <a:r>
              <a:rPr lang="en-US" sz="1600" dirty="0">
                <a:solidFill>
                  <a:srgbClr val="C40C67"/>
                </a:solidFill>
                <a:cs typeface="Calibri" pitchFamily="34" charset="0"/>
              </a:rPr>
              <a:t>= (</a:t>
            </a:r>
            <a:r>
              <a:rPr lang="en-US" sz="1600" i="1" dirty="0">
                <a:solidFill>
                  <a:srgbClr val="C40C67"/>
                </a:solidFill>
                <a:cs typeface="Calibri" pitchFamily="34" charset="0"/>
              </a:rPr>
              <a:t>avg. rating of user </a:t>
            </a:r>
            <a:r>
              <a:rPr lang="en-US" sz="1600" b="1" i="1" dirty="0">
                <a:solidFill>
                  <a:srgbClr val="C40C67"/>
                </a:solidFill>
                <a:cs typeface="Calibri" pitchFamily="34" charset="0"/>
              </a:rPr>
              <a:t>x</a:t>
            </a:r>
            <a:r>
              <a:rPr lang="en-US" sz="1600" i="1" dirty="0">
                <a:solidFill>
                  <a:srgbClr val="C40C67"/>
                </a:solidFill>
                <a:cs typeface="Calibri" pitchFamily="34" charset="0"/>
              </a:rPr>
              <a:t>)</a:t>
            </a:r>
            <a:r>
              <a:rPr lang="en-US" sz="1600" b="1" i="1" dirty="0">
                <a:solidFill>
                  <a:srgbClr val="C40C67"/>
                </a:solidFill>
                <a:cs typeface="Calibri" pitchFamily="34" charset="0"/>
              </a:rPr>
              <a:t> – </a:t>
            </a:r>
            <a:r>
              <a:rPr lang="el-GR" sz="1600" b="1" i="1" dirty="0">
                <a:solidFill>
                  <a:srgbClr val="C40C67"/>
                </a:solidFill>
                <a:cs typeface="Calibri" pitchFamily="34" charset="0"/>
              </a:rPr>
              <a:t>μ</a:t>
            </a:r>
            <a:r>
              <a:rPr lang="en-US" sz="1600" i="1" dirty="0">
                <a:solidFill>
                  <a:srgbClr val="C40C67"/>
                </a:solidFill>
                <a:cs typeface="Calibri" pitchFamily="34" charset="0"/>
              </a:rPr>
              <a:t> 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cs typeface="Calibri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CA" sz="1600" b="1" i="1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b</a:t>
            </a:r>
            <a:r>
              <a:rPr kumimoji="0" lang="en-CA" sz="1600" b="1" i="1" u="none" strike="noStrike" kern="1200" cap="none" spc="0" normalizeH="0" baseline="-2500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i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   =  rating deviation of movie </a:t>
            </a:r>
            <a:r>
              <a:rPr kumimoji="0" lang="en-CA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i</a:t>
            </a:r>
            <a:r>
              <a:rPr kumimoji="0" lang="en-CA" sz="1600" b="0" i="0" u="none" strike="noStrike" kern="1200" cap="none" spc="0" normalizeH="0" noProof="0" dirty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cs typeface="Calibri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40C67"/>
              </a:solidFill>
              <a:effectLst/>
              <a:uLnTx/>
              <a:uFillTx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E775-2E58-E80B-4BF2-8B3D975D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Item-Item vs User-User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A112-AB0F-6A73-E7DC-20AF73FC5C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4968567"/>
          </a:xfrm>
        </p:spPr>
        <p:txBody>
          <a:bodyPr>
            <a:normAutofit lnSpcReduction="10000"/>
          </a:bodyPr>
          <a:lstStyle/>
          <a:p>
            <a:pPr marL="514346" lvl="1" indent="-342900">
              <a:spcAft>
                <a:spcPts val="300"/>
              </a:spcAft>
            </a:pPr>
            <a:r>
              <a:rPr lang="en-US" dirty="0"/>
              <a:t>In practice, it has been observed that </a:t>
            </a:r>
            <a:r>
              <a:rPr lang="en-US" dirty="0">
                <a:solidFill>
                  <a:srgbClr val="C00000"/>
                </a:solidFill>
              </a:rPr>
              <a:t>item-item often works better than user-user</a:t>
            </a:r>
          </a:p>
          <a:p>
            <a:pPr marL="514346" lvl="1" indent="-342900">
              <a:spcAft>
                <a:spcPts val="300"/>
              </a:spcAft>
            </a:pPr>
            <a:r>
              <a:rPr lang="en-US" dirty="0"/>
              <a:t>Why? Items are simpler, users have multiple tastes</a:t>
            </a:r>
          </a:p>
          <a:p>
            <a:pPr marL="857237" lvl="2" indent="-342900">
              <a:spcAft>
                <a:spcPts val="300"/>
              </a:spcAft>
            </a:pPr>
            <a:r>
              <a:rPr lang="en-HK" dirty="0"/>
              <a:t>Users tend to be more different from each other than items are from other items. 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/>
              <a:t>Items tend to be classifiable in simple terms. </a:t>
            </a:r>
          </a:p>
          <a:p>
            <a:pPr marL="1543020" lvl="4" indent="-342900">
              <a:spcAft>
                <a:spcPts val="300"/>
              </a:spcAft>
            </a:pPr>
            <a:r>
              <a:rPr lang="en-US" dirty="0"/>
              <a:t>For example, music tends to belong to a single category.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/>
              <a:t>Users may prefer multiple genres, and their preferences may change from time to time.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It is easier to discover items that are similar 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/>
              <a:t>Because they belong to the same genre.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It is challenging to detect that two users are similar:</a:t>
            </a:r>
          </a:p>
          <a:p>
            <a:pPr marL="1200128" lvl="3" indent="-342900">
              <a:spcAft>
                <a:spcPts val="300"/>
              </a:spcAft>
            </a:pPr>
            <a:r>
              <a:rPr lang="en-US" dirty="0"/>
              <a:t>Because they prefer one genre in common, while each also likes some genres that the other doesn’t care for.</a:t>
            </a:r>
          </a:p>
          <a:p>
            <a:pPr marL="857237" lvl="2" indent="-342900">
              <a:spcAft>
                <a:spcPts val="300"/>
              </a:spcAft>
            </a:pPr>
            <a:endParaRPr lang="en-US" dirty="0"/>
          </a:p>
          <a:p>
            <a:pPr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AA4F-D539-EA72-DDEB-CFED9E06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Pros/Cons of Collaborative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BA21-5447-8F22-1542-123576AB63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4204996" cy="5053408"/>
          </a:xfrm>
        </p:spPr>
        <p:txBody>
          <a:bodyPr>
            <a:normAutofit/>
          </a:bodyPr>
          <a:lstStyle/>
          <a:p>
            <a:pPr marL="514346" lvl="1" indent="-342900">
              <a:spcAft>
                <a:spcPts val="300"/>
              </a:spcAft>
            </a:pPr>
            <a:r>
              <a:rPr lang="en-US" dirty="0">
                <a:solidFill>
                  <a:srgbClr val="00B050"/>
                </a:solidFill>
              </a:rPr>
              <a:t>+ Works for any kind of item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No feature selection needed</a:t>
            </a:r>
          </a:p>
          <a:p>
            <a:pPr marL="514346" lvl="1" indent="-342900">
              <a:spcAft>
                <a:spcPts val="300"/>
              </a:spcAft>
            </a:pPr>
            <a:r>
              <a:rPr lang="en-US" dirty="0">
                <a:solidFill>
                  <a:srgbClr val="FF2727"/>
                </a:solidFill>
              </a:rPr>
              <a:t>- Cold Start: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Need enough users in the system to find a match</a:t>
            </a:r>
          </a:p>
          <a:p>
            <a:pPr marL="514346" lvl="1" indent="-342900">
              <a:spcAft>
                <a:spcPts val="300"/>
              </a:spcAft>
            </a:pPr>
            <a:r>
              <a:rPr lang="en-US" dirty="0">
                <a:solidFill>
                  <a:srgbClr val="FF2727"/>
                </a:solidFill>
              </a:rPr>
              <a:t>- Sparsity: 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The user/ratings matrix is sparse</a:t>
            </a:r>
          </a:p>
          <a:p>
            <a:pPr marL="857237" lvl="2" indent="-342900">
              <a:spcAft>
                <a:spcPts val="300"/>
              </a:spcAft>
            </a:pPr>
            <a:r>
              <a:rPr lang="en-US" dirty="0"/>
              <a:t>Hard to find users that have rated the same items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620CD-0A65-567B-6EEC-EA3715B1F720}"/>
              </a:ext>
            </a:extLst>
          </p:cNvPr>
          <p:cNvSpPr txBox="1"/>
          <p:nvPr/>
        </p:nvSpPr>
        <p:spPr>
          <a:xfrm>
            <a:off x="4572000" y="1686757"/>
            <a:ext cx="4359896" cy="3352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C40C67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- First rater: </a:t>
            </a:r>
          </a:p>
          <a:p>
            <a:pPr marL="857237" marR="0" lvl="2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F9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Cannot recommend an item that has not been previously rated</a:t>
            </a:r>
          </a:p>
          <a:p>
            <a:pPr marL="857237" marR="0" lvl="2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F9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New items, Esoteric items</a:t>
            </a:r>
          </a:p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C40C67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- Popularity bias: </a:t>
            </a:r>
          </a:p>
          <a:p>
            <a:pPr marL="857237" marR="0" lvl="2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F9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Cannot recommend items to someone with unique taste </a:t>
            </a:r>
          </a:p>
          <a:p>
            <a:pPr marL="857237" marR="0" lvl="2" indent="-34290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F9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Tends to recommend popular items</a:t>
            </a:r>
          </a:p>
        </p:txBody>
      </p:sp>
    </p:spTree>
    <p:extLst>
      <p:ext uri="{BB962C8B-B14F-4D97-AF65-F5344CB8AC3E}">
        <p14:creationId xmlns:p14="http://schemas.microsoft.com/office/powerpoint/2010/main" val="22020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A97E-6C19-D3C1-05B4-A804EE58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E7FD-2A43-7DA5-7EC2-1ABC6D39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318" y="3337089"/>
            <a:ext cx="4741682" cy="721641"/>
          </a:xfrm>
        </p:spPr>
        <p:txBody>
          <a:bodyPr anchor="t">
            <a:normAutofit/>
          </a:bodyPr>
          <a:lstStyle/>
          <a:p>
            <a:r>
              <a:rPr lang="en-HK" dirty="0"/>
              <a:t>Evaluation</a:t>
            </a:r>
            <a:endParaRPr lang="en-US" dirty="0"/>
          </a:p>
        </p:txBody>
      </p:sp>
      <p:pic>
        <p:nvPicPr>
          <p:cNvPr id="4098" name="Picture 2" descr="The Limits of Accuracy: A Broader Approach to Model Evaluation | by James  Wilkins | Data Science Collective | Medium">
            <a:extLst>
              <a:ext uri="{FF2B5EF4-FFF2-40B4-BE49-F238E27FC236}">
                <a16:creationId xmlns:a16="http://schemas.microsoft.com/office/drawing/2014/main" id="{23AC2BB0-9BA9-2FBF-258B-C61D995D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B378"/>
              </a:clrFrom>
              <a:clrTo>
                <a:srgbClr val="E1B37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4" y="2099510"/>
            <a:ext cx="3545305" cy="26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47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1C52-3EA9-7ABC-1BCF-500768CB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graphicFrame>
        <p:nvGraphicFramePr>
          <p:cNvPr id="10" name="Group 189">
            <a:extLst>
              <a:ext uri="{FF2B5EF4-FFF2-40B4-BE49-F238E27FC236}">
                <a16:creationId xmlns:a16="http://schemas.microsoft.com/office/drawing/2014/main" id="{3384612E-BB02-9FD3-74DC-98DE7EA89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30961"/>
              </p:ext>
            </p:extLst>
          </p:nvPr>
        </p:nvGraphicFramePr>
        <p:xfrm>
          <a:off x="2771088" y="202223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Line 155">
            <a:extLst>
              <a:ext uri="{FF2B5EF4-FFF2-40B4-BE49-F238E27FC236}">
                <a16:creationId xmlns:a16="http://schemas.microsoft.com/office/drawing/2014/main" id="{81B23C06-F826-6A44-DFF2-E2DE05EF4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88" y="2060330"/>
            <a:ext cx="12700" cy="40005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4" name="Line 156">
            <a:extLst>
              <a:ext uri="{FF2B5EF4-FFF2-40B4-BE49-F238E27FC236}">
                <a16:creationId xmlns:a16="http://schemas.microsoft.com/office/drawing/2014/main" id="{4FB302FA-709B-52C3-7E0C-D6D3156C2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888" y="1895230"/>
            <a:ext cx="33909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1F32D70A-D1A0-75BF-B98F-539709D7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284" y="148512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C40C67"/>
                </a:solidFill>
                <a:latin typeface="+mn-lt"/>
                <a:ea typeface="굴림" charset="-127"/>
              </a:rPr>
              <a:t>movies</a:t>
            </a:r>
          </a:p>
        </p:txBody>
      </p:sp>
      <p:sp>
        <p:nvSpPr>
          <p:cNvPr id="17" name="Text Box 154">
            <a:extLst>
              <a:ext uri="{FF2B5EF4-FFF2-40B4-BE49-F238E27FC236}">
                <a16:creationId xmlns:a16="http://schemas.microsoft.com/office/drawing/2014/main" id="{4697BF4E-C415-5A52-2EED-BA573754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" y="3875914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C40C67"/>
                </a:solidFill>
                <a:latin typeface="+mn-lt"/>
                <a:ea typeface="굴림" charset="-127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2165272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2360-29E3-3A54-D3F2-FF01BC99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graphicFrame>
        <p:nvGraphicFramePr>
          <p:cNvPr id="4" name="Group 189">
            <a:extLst>
              <a:ext uri="{FF2B5EF4-FFF2-40B4-BE49-F238E27FC236}">
                <a16:creationId xmlns:a16="http://schemas.microsoft.com/office/drawing/2014/main" id="{61171EAA-4367-A329-5E78-6F2C79987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094513"/>
              </p:ext>
            </p:extLst>
          </p:nvPr>
        </p:nvGraphicFramePr>
        <p:xfrm>
          <a:off x="2771088" y="202223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40C67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6D6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40C67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 Box 153">
            <a:extLst>
              <a:ext uri="{FF2B5EF4-FFF2-40B4-BE49-F238E27FC236}">
                <a16:creationId xmlns:a16="http://schemas.microsoft.com/office/drawing/2014/main" id="{24B58A57-EC11-FFB7-FCC5-899311F5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113" y="148248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C40C67"/>
                </a:solidFill>
                <a:latin typeface="+mn-lt"/>
                <a:ea typeface="굴림" charset="-127"/>
              </a:rPr>
              <a:t>movies</a:t>
            </a:r>
          </a:p>
        </p:txBody>
      </p:sp>
      <p:sp>
        <p:nvSpPr>
          <p:cNvPr id="6" name="Text Box 154">
            <a:extLst>
              <a:ext uri="{FF2B5EF4-FFF2-40B4-BE49-F238E27FC236}">
                <a16:creationId xmlns:a16="http://schemas.microsoft.com/office/drawing/2014/main" id="{055AA8BB-685B-AB18-73CE-7569E18B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" y="3875914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C40C67"/>
                </a:solidFill>
                <a:latin typeface="+mn-lt"/>
                <a:ea typeface="굴림" charset="-127"/>
              </a:rPr>
              <a:t>users</a:t>
            </a:r>
          </a:p>
        </p:txBody>
      </p:sp>
      <p:sp>
        <p:nvSpPr>
          <p:cNvPr id="7" name="Line 155">
            <a:extLst>
              <a:ext uri="{FF2B5EF4-FFF2-40B4-BE49-F238E27FC236}">
                <a16:creationId xmlns:a16="http://schemas.microsoft.com/office/drawing/2014/main" id="{F4AC2420-1EF0-B845-657B-551DDCC00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988" y="2060330"/>
            <a:ext cx="12700" cy="40005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8" name="Line 156">
            <a:extLst>
              <a:ext uri="{FF2B5EF4-FFF2-40B4-BE49-F238E27FC236}">
                <a16:creationId xmlns:a16="http://schemas.microsoft.com/office/drawing/2014/main" id="{043B6813-B0F3-3DD2-890C-A5E9E61F7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888" y="1895230"/>
            <a:ext cx="33909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9" name="Text Box 82">
            <a:extLst>
              <a:ext uri="{FF2B5EF4-FFF2-40B4-BE49-F238E27FC236}">
                <a16:creationId xmlns:a16="http://schemas.microsoft.com/office/drawing/2014/main" id="{07431A54-D2FE-BB9F-97DB-92CC75AA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472" y="4154748"/>
            <a:ext cx="1499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dirty="0">
                <a:solidFill>
                  <a:srgbClr val="C40C67"/>
                </a:solidFill>
                <a:latin typeface="+mn-lt"/>
                <a:ea typeface="굴림" charset="-127"/>
              </a:rPr>
              <a:t>Test Data Set</a:t>
            </a:r>
          </a:p>
        </p:txBody>
      </p:sp>
      <p:sp>
        <p:nvSpPr>
          <p:cNvPr id="10" name="Line 89">
            <a:extLst>
              <a:ext uri="{FF2B5EF4-FFF2-40B4-BE49-F238E27FC236}">
                <a16:creationId xmlns:a16="http://schemas.microsoft.com/office/drawing/2014/main" id="{7ED224DE-3908-3B82-39D8-7FECB89AE5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4522" y="4485980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199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9A2B-7886-EC1E-6C67-F762732A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D9C4B-63D4-128B-0F81-4211D495266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5034554"/>
              </a:xfrm>
            </p:spPr>
            <p:txBody>
              <a:bodyPr>
                <a:normAutofit fontScale="77500" lnSpcReduction="20000"/>
              </a:bodyPr>
              <a:lstStyle/>
              <a:p>
                <a:pPr marL="514346" lvl="1" indent="-342900">
                  <a:spcAft>
                    <a:spcPts val="300"/>
                  </a:spcAft>
                </a:pPr>
                <a:r>
                  <a:rPr lang="en-HK" dirty="0"/>
                  <a:t>Compare predictions with known ratings</a:t>
                </a:r>
              </a:p>
              <a:p>
                <a:pPr marL="857237" lvl="2" indent="-342900">
                  <a:spcAft>
                    <a:spcPts val="300"/>
                  </a:spcAft>
                </a:pPr>
                <a:r>
                  <a:rPr lang="en-US" dirty="0">
                    <a:latin typeface="Cambria Math" panose="02040503050406030204" pitchFamily="18" charset="0"/>
                  </a:rPr>
                  <a:t>Root-mean square error (RMSE)</a:t>
                </a:r>
              </a:p>
              <a:p>
                <a:pPr marL="1200128" lvl="3" indent="-342900"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𝑥𝑖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𝒓</m:t>
                    </m:r>
                    <m:r>
                      <a:rPr lang="en-US" b="1" i="1" baseline="-25000" dirty="0" err="1">
                        <a:latin typeface="Cambria Math"/>
                      </a:rPr>
                      <m:t>𝒙𝒊</m:t>
                    </m:r>
                  </m:oMath>
                </a14:m>
                <a:r>
                  <a:rPr lang="en-US" dirty="0"/>
                  <a:t> is predicted,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𝒙𝒊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True rating of </a:t>
                </a:r>
                <a:r>
                  <a:rPr lang="en-US" b="1" i="1" dirty="0"/>
                  <a:t>x</a:t>
                </a:r>
                <a:r>
                  <a:rPr lang="en-US" dirty="0"/>
                  <a:t> on </a:t>
                </a:r>
                <a:r>
                  <a:rPr lang="en-US" b="1" i="1" dirty="0" err="1"/>
                  <a:t>i</a:t>
                </a:r>
                <a:endParaRPr lang="en-US" b="1" i="1" dirty="0"/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US" dirty="0"/>
                  <a:t>N is the number of points we are making comparisons on </a:t>
                </a:r>
              </a:p>
              <a:p>
                <a:pPr marL="857237" lvl="2" indent="-342900">
                  <a:spcAft>
                    <a:spcPts val="300"/>
                  </a:spcAft>
                </a:pPr>
                <a:r>
                  <a:rPr lang="en-US" dirty="0"/>
                  <a:t>Precision at top 10: </a:t>
                </a:r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US" dirty="0"/>
                  <a:t>Count how many of the top 10 items are relevant. </a:t>
                </a:r>
              </a:p>
              <a:p>
                <a:pPr marL="857237" lvl="2" indent="-342900">
                  <a:spcAft>
                    <a:spcPts val="300"/>
                  </a:spcAft>
                </a:pPr>
                <a:r>
                  <a:rPr lang="en-US" dirty="0"/>
                  <a:t>Rank Correlation:</a:t>
                </a:r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US" dirty="0"/>
                  <a:t>Spearman’s correlation between system’s and user’s complete rankings</a:t>
                </a:r>
              </a:p>
              <a:p>
                <a:pPr marL="857237" lvl="2" indent="-342900">
                  <a:spcAft>
                    <a:spcPts val="300"/>
                  </a:spcAft>
                </a:pPr>
                <a:r>
                  <a:rPr lang="en-HK" dirty="0"/>
                  <a:t>Another approach: 0/1 model</a:t>
                </a:r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HK" dirty="0"/>
                  <a:t>Recommendation systems like YouTube operate without ratings, focusing solely on whether users are watching videos.</a:t>
                </a:r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HK" dirty="0"/>
                  <a:t>Coverage:</a:t>
                </a:r>
              </a:p>
              <a:p>
                <a:pPr marL="1543020" lvl="4" indent="-342900">
                  <a:spcAft>
                    <a:spcPts val="300"/>
                  </a:spcAft>
                </a:pPr>
                <a:r>
                  <a:rPr lang="en-HK" dirty="0"/>
                  <a:t>Number of items/users for which the system can make predictions</a:t>
                </a:r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HK" dirty="0"/>
                  <a:t>Precision (Accuracy of predictions)</a:t>
                </a:r>
              </a:p>
              <a:p>
                <a:pPr marL="1200128" lvl="3" indent="-342900">
                  <a:spcAft>
                    <a:spcPts val="300"/>
                  </a:spcAft>
                </a:pPr>
                <a:r>
                  <a:rPr lang="en-HK" dirty="0"/>
                  <a:t>Receiver operating characteristic (ROC)</a:t>
                </a:r>
              </a:p>
              <a:p>
                <a:pPr marL="1543020" lvl="4" indent="-342900">
                  <a:spcAft>
                    <a:spcPts val="300"/>
                  </a:spcAft>
                </a:pPr>
                <a:r>
                  <a:rPr lang="en-HK" dirty="0"/>
                  <a:t>Trade-off curve between false positives and false negatives</a:t>
                </a:r>
              </a:p>
              <a:p>
                <a:pPr marL="1200128" lvl="3" indent="-342900"/>
                <a:endParaRPr lang="en-HK" dirty="0"/>
              </a:p>
              <a:p>
                <a:pPr marL="1200128" lvl="3" indent="-342900"/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3D9C4B-63D4-128B-0F81-4211D4952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7004" y="1686757"/>
                <a:ext cx="8367942" cy="5034554"/>
              </a:xfrm>
              <a:blipFill>
                <a:blip r:embed="rId2"/>
                <a:stretch>
                  <a:fillRect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ROC curve and auc measure">
            <a:extLst>
              <a:ext uri="{FF2B5EF4-FFF2-40B4-BE49-F238E27FC236}">
                <a16:creationId xmlns:a16="http://schemas.microsoft.com/office/drawing/2014/main" id="{2ED8E4AA-AD47-6D02-ABB1-10EDEB4B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12" y="4825935"/>
            <a:ext cx="3235488" cy="18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2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174D-69D0-01B7-2FB9-10C7EB6F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Error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3423-A933-E975-8D77-A0E74CD503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/>
              <a:t>Narrow focus on accuracy sometimes misses the point</a:t>
            </a:r>
          </a:p>
          <a:p>
            <a:pPr marL="857237" lvl="2" indent="-342900"/>
            <a:r>
              <a:rPr lang="en-HK" dirty="0"/>
              <a:t>Prediction Diversity</a:t>
            </a:r>
          </a:p>
          <a:p>
            <a:pPr marL="857237" lvl="2" indent="-342900"/>
            <a:r>
              <a:rPr lang="en-HK" dirty="0"/>
              <a:t>Prediction Context</a:t>
            </a:r>
          </a:p>
          <a:p>
            <a:pPr marL="857237" lvl="2" indent="-342900"/>
            <a:r>
              <a:rPr lang="en-HK" dirty="0"/>
              <a:t>Order of predictions</a:t>
            </a:r>
          </a:p>
          <a:p>
            <a:pPr marL="514346" lvl="1" indent="-342900"/>
            <a:r>
              <a:rPr lang="en-HK" dirty="0"/>
              <a:t>In practice, we care only to predict high ratings:</a:t>
            </a:r>
          </a:p>
          <a:p>
            <a:pPr marL="857237" lvl="2" indent="-342900"/>
            <a:r>
              <a:rPr lang="en-HK" dirty="0"/>
              <a:t>RMSE might penalize a method that does well for high ratings and badly for others</a:t>
            </a:r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2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13C8-A382-30D8-C125-EB69DFB0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Web Shopping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E4DB-C30F-C1A9-1E1C-DB4F575CB6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3" y="1686757"/>
            <a:ext cx="7626927" cy="4723470"/>
          </a:xfrm>
        </p:spPr>
        <p:txBody>
          <a:bodyPr>
            <a:normAutofit/>
          </a:bodyPr>
          <a:lstStyle/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</a:t>
            </a:r>
            <a:r>
              <a:rPr lang="en-US" dirty="0" err="1"/>
              <a:t>eslite</a:t>
            </a:r>
            <a:r>
              <a:rPr lang="en-US" dirty="0"/>
              <a:t> bookstore </a:t>
            </a:r>
            <a:r>
              <a:rPr lang="en-US" dirty="0">
                <a:solidFill>
                  <a:srgbClr val="C40C67"/>
                </a:solidFill>
              </a:rPr>
              <a:t>has everything you need </a:t>
            </a:r>
            <a:r>
              <a:rPr lang="en-US" dirty="0"/>
              <a:t>?</a:t>
            </a:r>
          </a:p>
          <a:p>
            <a:pPr lvl="1" indent="0">
              <a:spcAft>
                <a:spcPts val="300"/>
              </a:spcAft>
              <a:buNone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C40C67"/>
                </a:solidFill>
              </a:rPr>
              <a:t>lot of products </a:t>
            </a:r>
            <a:r>
              <a:rPr lang="en-US" dirty="0"/>
              <a:t>are only of </a:t>
            </a:r>
            <a:r>
              <a:rPr lang="en-US" dirty="0">
                <a:solidFill>
                  <a:srgbClr val="C40C67"/>
                </a:solidFill>
              </a:rPr>
              <a:t>interest to a small population</a:t>
            </a:r>
            <a:r>
              <a:rPr lang="en-US" dirty="0"/>
              <a:t>.</a:t>
            </a:r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46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However, most people buy </a:t>
            </a:r>
            <a:r>
              <a:rPr lang="en-US" dirty="0">
                <a:solidFill>
                  <a:srgbClr val="C40C67"/>
                </a:solidFill>
              </a:rPr>
              <a:t>many products that are from the long-tail</a:t>
            </a:r>
          </a:p>
        </p:txBody>
      </p:sp>
      <p:pic>
        <p:nvPicPr>
          <p:cNvPr id="1028" name="Picture 4" descr="門市據點- 迷誠品">
            <a:extLst>
              <a:ext uri="{FF2B5EF4-FFF2-40B4-BE49-F238E27FC236}">
                <a16:creationId xmlns:a16="http://schemas.microsoft.com/office/drawing/2014/main" id="{45447C7B-023F-7E12-F19A-C0B11A425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19430" b="24267"/>
          <a:stretch>
            <a:fillRect/>
          </a:stretch>
        </p:blipFill>
        <p:spPr bwMode="auto">
          <a:xfrm>
            <a:off x="938130" y="2219503"/>
            <a:ext cx="1984878" cy="11286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ever happened to the Long Tail? – TechnoLlama">
            <a:extLst>
              <a:ext uri="{FF2B5EF4-FFF2-40B4-BE49-F238E27FC236}">
                <a16:creationId xmlns:a16="http://schemas.microsoft.com/office/drawing/2014/main" id="{3D34F67C-95B1-4749-505B-524013D0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1" y="3912201"/>
            <a:ext cx="2441030" cy="18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今年你讀了多少書呢？一起來看誠品書店2023 最人氣Top 10 排行榜吧！ - POPBEE">
            <a:extLst>
              <a:ext uri="{FF2B5EF4-FFF2-40B4-BE49-F238E27FC236}">
                <a16:creationId xmlns:a16="http://schemas.microsoft.com/office/drawing/2014/main" id="{E8C332A1-EB2E-DBBC-54C7-7C08E2C20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31579"/>
          <a:stretch>
            <a:fillRect/>
          </a:stretch>
        </p:blipFill>
        <p:spPr bwMode="auto">
          <a:xfrm>
            <a:off x="3021453" y="2235163"/>
            <a:ext cx="2681763" cy="10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slite誠品官網 | Our Business">
            <a:extLst>
              <a:ext uri="{FF2B5EF4-FFF2-40B4-BE49-F238E27FC236}">
                <a16:creationId xmlns:a16="http://schemas.microsoft.com/office/drawing/2014/main" id="{324CD0E4-E0FC-9C02-94D9-CA5A3E39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45" y="4000328"/>
            <a:ext cx="1601403" cy="16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誠品線上》正式開站強調3倍快、3步驟下單再推「OMO虛實整合」新體驗- ZEEK玩家誌">
            <a:extLst>
              <a:ext uri="{FF2B5EF4-FFF2-40B4-BE49-F238E27FC236}">
                <a16:creationId xmlns:a16="http://schemas.microsoft.com/office/drawing/2014/main" id="{77ADE853-1E7B-269E-A1C9-B10D020F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36" y="4000328"/>
            <a:ext cx="2441030" cy="16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 dirty="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A85D-86E6-840F-49FA-FB021633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Origins: Web Shopping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C558-A188-39DB-6DF9-2ED644048F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>
                <a:solidFill>
                  <a:srgbClr val="C40C67"/>
                </a:solidFill>
              </a:rPr>
              <a:t>Shelf space is a limited resource </a:t>
            </a:r>
            <a:r>
              <a:rPr lang="en-HK" dirty="0"/>
              <a:t>for traditional retailers.</a:t>
            </a:r>
          </a:p>
          <a:p>
            <a:pPr marL="514346" lvl="1" indent="-342900"/>
            <a:r>
              <a:rPr lang="en-HK" dirty="0">
                <a:solidFill>
                  <a:srgbClr val="C40C67"/>
                </a:solidFill>
              </a:rPr>
              <a:t>Web enables near-zero-cost dissemination </a:t>
            </a:r>
            <a:r>
              <a:rPr lang="en-HK" dirty="0"/>
              <a:t>of information about products</a:t>
            </a:r>
          </a:p>
        </p:txBody>
      </p:sp>
      <p:pic>
        <p:nvPicPr>
          <p:cNvPr id="4" name="Picture 3" descr="Anatomy edit">
            <a:extLst>
              <a:ext uri="{FF2B5EF4-FFF2-40B4-BE49-F238E27FC236}">
                <a16:creationId xmlns:a16="http://schemas.microsoft.com/office/drawing/2014/main" id="{9E858A30-B730-C9AE-AD40-4AEA51C2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60893" y="2957464"/>
            <a:ext cx="7014184" cy="350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416316F-2909-CCAD-2FAA-E86D2A46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821" y="2665231"/>
            <a:ext cx="2875175" cy="285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0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F2BEE73-F2A5-71DB-5BB6-388705C2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 dirty="0"/>
              <a:t>Origins: Web Shopping</a:t>
            </a:r>
          </a:p>
        </p:txBody>
      </p:sp>
      <p:pic>
        <p:nvPicPr>
          <p:cNvPr id="4" name="Picture 4" descr="Full-size image">
            <a:extLst>
              <a:ext uri="{FF2B5EF4-FFF2-40B4-BE49-F238E27FC236}">
                <a16:creationId xmlns:a16="http://schemas.microsoft.com/office/drawing/2014/main" id="{C2D44C15-947F-72D1-AAED-80632505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7004" y="2272924"/>
            <a:ext cx="8367942" cy="334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29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E84D-9DE3-3DF6-E11D-69591C49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Origins: Web Shopping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7933-E35B-C994-97F5-4F799D74EB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/>
            <a:r>
              <a:rPr lang="en-HK" dirty="0"/>
              <a:t>Web shopping enables more choices </a:t>
            </a:r>
          </a:p>
          <a:p>
            <a:pPr marL="857237" lvl="2" indent="-342900"/>
            <a:r>
              <a:rPr lang="en-HK" dirty="0"/>
              <a:t>Hard to search</a:t>
            </a:r>
          </a:p>
          <a:p>
            <a:pPr marL="857237" lvl="2" indent="-342900"/>
            <a:endParaRPr lang="en-HK" dirty="0"/>
          </a:p>
          <a:p>
            <a:pPr marL="857237" lvl="2" indent="-342900"/>
            <a:endParaRPr lang="en-HK" dirty="0"/>
          </a:p>
          <a:p>
            <a:pPr marL="857237" lvl="2" indent="-342900"/>
            <a:endParaRPr lang="en-HK" dirty="0"/>
          </a:p>
          <a:p>
            <a:pPr lvl="2" indent="0">
              <a:buNone/>
            </a:pPr>
            <a:endParaRPr lang="en-HK" dirty="0"/>
          </a:p>
          <a:p>
            <a:pPr marL="857237" lvl="2" indent="-342900"/>
            <a:r>
              <a:rPr lang="en-HK" dirty="0"/>
              <a:t>Recommendation engines to the rescue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383ED-AB9D-7A1C-5EB0-67F8606E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30" y="2614338"/>
            <a:ext cx="2220604" cy="197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D8913-D7AA-A05C-EA39-E67671389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34" y="2614338"/>
            <a:ext cx="2147245" cy="1976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7AC38-8088-387E-F018-E2D6E3503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44" y="2614336"/>
            <a:ext cx="1192726" cy="1976517"/>
          </a:xfrm>
          <a:prstGeom prst="rect">
            <a:avLst/>
          </a:prstGeom>
        </p:spPr>
      </p:pic>
      <p:pic>
        <p:nvPicPr>
          <p:cNvPr id="12290" name="Picture 2" descr="An example of how a customer profile can be used to send personalized product recommendations">
            <a:extLst>
              <a:ext uri="{FF2B5EF4-FFF2-40B4-BE49-F238E27FC236}">
                <a16:creationId xmlns:a16="http://schemas.microsoft.com/office/drawing/2014/main" id="{C3680EE9-8E42-0C40-5D07-F6E9D8454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/>
          <a:stretch>
            <a:fillRect/>
          </a:stretch>
        </p:blipFill>
        <p:spPr bwMode="auto">
          <a:xfrm>
            <a:off x="1338730" y="5015776"/>
            <a:ext cx="3035307" cy="16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77E7-E8C4-2692-F45D-782687DA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B10F77-EFB8-51C4-BB3B-3CD66786BC41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51434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Given:</a:t>
                </a:r>
              </a:p>
              <a:p>
                <a:pPr marL="857237" lvl="2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X = set of </a:t>
                </a:r>
                <a:r>
                  <a:rPr lang="en-US" dirty="0">
                    <a:solidFill>
                      <a:srgbClr val="C40C67"/>
                    </a:solidFill>
                  </a:rPr>
                  <a:t>N</a:t>
                </a:r>
                <a:r>
                  <a:rPr lang="en-US" dirty="0"/>
                  <a:t> Customers</a:t>
                </a:r>
              </a:p>
              <a:p>
                <a:pPr marL="857237" lvl="2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 = set of </a:t>
                </a:r>
                <a:r>
                  <a:rPr lang="en-US" dirty="0">
                    <a:solidFill>
                      <a:srgbClr val="C40C67"/>
                    </a:solidFill>
                  </a:rPr>
                  <a:t>M</a:t>
                </a:r>
                <a:r>
                  <a:rPr lang="en-US" dirty="0"/>
                  <a:t> Items</a:t>
                </a:r>
              </a:p>
              <a:p>
                <a:pPr marL="857237" lvl="2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Utility function u: </a:t>
                </a:r>
                <a:r>
                  <a:rPr lang="en-US" dirty="0">
                    <a:solidFill>
                      <a:srgbClr val="C40C67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40C67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rgbClr val="C40C67"/>
                    </a:solidFill>
                  </a:rPr>
                  <a:t>S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>
                    <a:solidFill>
                      <a:srgbClr val="C40C67"/>
                    </a:solidFill>
                    <a:sym typeface="Wingdings" pitchFamily="2" charset="2"/>
                  </a:rPr>
                  <a:t>R</a:t>
                </a:r>
              </a:p>
              <a:p>
                <a:pPr marL="1200128" lvl="3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R: set of ratings</a:t>
                </a:r>
              </a:p>
              <a:p>
                <a:pPr marL="1200128" lvl="3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itchFamily="2" charset="2"/>
                  </a:rPr>
                  <a:t>e.g. 1-5 stars, can be real number in [0, 1]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B10F77-EFB8-51C4-BB3B-3CD66786B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096242A-80F2-A72B-BE70-D25C386763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397980"/>
                  </p:ext>
                </p:extLst>
              </p:nvPr>
            </p:nvGraphicFramePr>
            <p:xfrm>
              <a:off x="1638261" y="4609983"/>
              <a:ext cx="7222956" cy="18542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03826">
                      <a:extLst>
                        <a:ext uri="{9D8B030D-6E8A-4147-A177-3AD203B41FA5}">
                          <a16:colId xmlns:a16="http://schemas.microsoft.com/office/drawing/2014/main" val="1942253675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3077109129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1223150498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2199964833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2064231289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14219833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user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Item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Item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3864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9804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1507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3293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9049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096242A-80F2-A72B-BE70-D25C386763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397980"/>
                  </p:ext>
                </p:extLst>
              </p:nvPr>
            </p:nvGraphicFramePr>
            <p:xfrm>
              <a:off x="1638261" y="4609983"/>
              <a:ext cx="7222956" cy="18542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03826">
                      <a:extLst>
                        <a:ext uri="{9D8B030D-6E8A-4147-A177-3AD203B41FA5}">
                          <a16:colId xmlns:a16="http://schemas.microsoft.com/office/drawing/2014/main" val="1942253675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3077109129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1223150498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2199964833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2064231289"/>
                        </a:ext>
                      </a:extLst>
                    </a:gridCol>
                    <a:gridCol w="1203826">
                      <a:extLst>
                        <a:ext uri="{9D8B030D-6E8A-4147-A177-3AD203B41FA5}">
                          <a16:colId xmlns:a16="http://schemas.microsoft.com/office/drawing/2014/main" val="14219833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user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Item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Item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3864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96667" r="-4010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96667" r="-3010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96667" r="-20105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96667" r="-105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9804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03448" r="-40105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03448" r="-30105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203448" r="-201053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203448" r="-1053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1507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32936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06897" r="-40105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406897" r="-30105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406897" r="-201053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406897" r="-1053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0495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66307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CF614-6894-4A97-80E5-9F658EA3A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D100F2-74DD-462C-BBFE-2504278ADF72}">
  <ds:schemaRefs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schemas.microsoft.com/sharepoint/v3"/>
    <ds:schemaRef ds:uri="71af3243-3dd4-4a8d-8c0d-dd76da1f02a5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33333</TotalTime>
  <Words>2876</Words>
  <Application>Microsoft Macintosh PowerPoint</Application>
  <PresentationFormat>On-screen Show (4:3)</PresentationFormat>
  <Paragraphs>871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新細明體</vt:lpstr>
      <vt:lpstr>Segoe UI </vt:lpstr>
      <vt:lpstr>Arial</vt:lpstr>
      <vt:lpstr>Calibri</vt:lpstr>
      <vt:lpstr>Cambria Math</vt:lpstr>
      <vt:lpstr>Corbel</vt:lpstr>
      <vt:lpstr>Raleway</vt:lpstr>
      <vt:lpstr>Symbol</vt:lpstr>
      <vt:lpstr>Verdana</vt:lpstr>
      <vt:lpstr>Wingdings</vt:lpstr>
      <vt:lpstr>Wingdings 2</vt:lpstr>
      <vt:lpstr>powerpoint tutorial</vt:lpstr>
      <vt:lpstr>Equation</vt:lpstr>
      <vt:lpstr>PowerPoint Presentation</vt:lpstr>
      <vt:lpstr>Agenda</vt:lpstr>
      <vt:lpstr>Example of Recommendation System</vt:lpstr>
      <vt:lpstr>Recommendations</vt:lpstr>
      <vt:lpstr>Origin of Web Shopping</vt:lpstr>
      <vt:lpstr>Origins: Web Shopping</vt:lpstr>
      <vt:lpstr>Origins: Web Shopping</vt:lpstr>
      <vt:lpstr>Origins: Web Shopping</vt:lpstr>
      <vt:lpstr>Formal Model</vt:lpstr>
      <vt:lpstr>Utility Matrix</vt:lpstr>
      <vt:lpstr>Key problems</vt:lpstr>
      <vt:lpstr>(1) Gather rating</vt:lpstr>
      <vt:lpstr>(2) Estimate unknown ratings</vt:lpstr>
      <vt:lpstr>Approaches…</vt:lpstr>
      <vt:lpstr>Approaches…</vt:lpstr>
      <vt:lpstr>Content-based Recommendation System</vt:lpstr>
      <vt:lpstr>Content-based Recommendation System</vt:lpstr>
      <vt:lpstr>Plan of Action</vt:lpstr>
      <vt:lpstr>Item Profiles</vt:lpstr>
      <vt:lpstr>Term Frequency (TF)</vt:lpstr>
      <vt:lpstr>Recal Term Frequency - Inverse Document Frequency (TFIDF)</vt:lpstr>
      <vt:lpstr>User Profiles and Prediction</vt:lpstr>
      <vt:lpstr>Simple example</vt:lpstr>
      <vt:lpstr>Simple example – User Profile</vt:lpstr>
      <vt:lpstr>Simple example – User/Items Profile</vt:lpstr>
      <vt:lpstr>Simple example - Results</vt:lpstr>
      <vt:lpstr>Pros: Content-based Approach</vt:lpstr>
      <vt:lpstr>Cons: Content-based Approach</vt:lpstr>
      <vt:lpstr>Collaborative Filtering</vt:lpstr>
      <vt:lpstr>Collaborative Filtering</vt:lpstr>
      <vt:lpstr>User-User Collaborative Filtering</vt:lpstr>
      <vt:lpstr>Finding ”Similar” users</vt:lpstr>
      <vt:lpstr>Finding “Similar” Users</vt:lpstr>
      <vt:lpstr>Similarity Metric</vt:lpstr>
      <vt:lpstr>Rating Predictions</vt:lpstr>
      <vt:lpstr>Item-Item Collaborative Filtering</vt:lpstr>
      <vt:lpstr>Item-Item Collaborative Filtering (|N|=2)</vt:lpstr>
      <vt:lpstr>Item-Item Collaborative Filtering (|N|=2)</vt:lpstr>
      <vt:lpstr>Item-Item Collaborative Filtering (|N|=2)</vt:lpstr>
      <vt:lpstr>Item-Item Collaborative Filtering (|N|=2)</vt:lpstr>
      <vt:lpstr>Item-Item Collaborative Filtering (|N|=2)</vt:lpstr>
      <vt:lpstr>Common Practice</vt:lpstr>
      <vt:lpstr>Item-Item vs User-User</vt:lpstr>
      <vt:lpstr>Pros/Cons of Collaborative Filtering</vt:lpstr>
      <vt:lpstr>Evaluation</vt:lpstr>
      <vt:lpstr>Evaluation</vt:lpstr>
      <vt:lpstr>Evaluation</vt:lpstr>
      <vt:lpstr>Evaluating Predictions</vt:lpstr>
      <vt:lpstr>Problem with Error Measures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71</cp:revision>
  <dcterms:created xsi:type="dcterms:W3CDTF">2022-08-24T19:45:33Z</dcterms:created>
  <dcterms:modified xsi:type="dcterms:W3CDTF">2026-03-24T01:57:23Z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