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7" r:id="rId5"/>
    <p:sldId id="258" r:id="rId6"/>
    <p:sldId id="260" r:id="rId7"/>
    <p:sldId id="262" r:id="rId8"/>
    <p:sldId id="261" r:id="rId9"/>
    <p:sldId id="263" r:id="rId10"/>
    <p:sldId id="265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78" r:id="rId25"/>
    <p:sldId id="281" r:id="rId26"/>
    <p:sldId id="282" r:id="rId27"/>
    <p:sldId id="283" r:id="rId28"/>
    <p:sldId id="284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9" r:id="rId40"/>
    <p:sldId id="300" r:id="rId41"/>
    <p:sldId id="296" r:id="rId42"/>
    <p:sldId id="266" r:id="rId43"/>
    <p:sldId id="298" r:id="rId44"/>
    <p:sldId id="297" r:id="rId45"/>
    <p:sldId id="325" r:id="rId46"/>
    <p:sldId id="326" r:id="rId47"/>
    <p:sldId id="327" r:id="rId48"/>
    <p:sldId id="328" r:id="rId49"/>
    <p:sldId id="329" r:id="rId50"/>
    <p:sldId id="330" r:id="rId51"/>
    <p:sldId id="301" r:id="rId52"/>
    <p:sldId id="302" r:id="rId53"/>
    <p:sldId id="303" r:id="rId54"/>
    <p:sldId id="304" r:id="rId55"/>
    <p:sldId id="308" r:id="rId56"/>
    <p:sldId id="309" r:id="rId57"/>
    <p:sldId id="305" r:id="rId58"/>
    <p:sldId id="312" r:id="rId59"/>
    <p:sldId id="313" r:id="rId60"/>
    <p:sldId id="306" r:id="rId61"/>
    <p:sldId id="307" r:id="rId62"/>
    <p:sldId id="310" r:id="rId63"/>
    <p:sldId id="311" r:id="rId64"/>
    <p:sldId id="314" r:id="rId65"/>
    <p:sldId id="315" r:id="rId66"/>
    <p:sldId id="317" r:id="rId67"/>
    <p:sldId id="316" r:id="rId68"/>
    <p:sldId id="318" r:id="rId69"/>
    <p:sldId id="319" r:id="rId70"/>
    <p:sldId id="320" r:id="rId71"/>
    <p:sldId id="321" r:id="rId72"/>
    <p:sldId id="323" r:id="rId73"/>
    <p:sldId id="324" r:id="rId74"/>
    <p:sldId id="322" r:id="rId7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18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2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4781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8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1440" indent="-9144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0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45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8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120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16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7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4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8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6459788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8"/>
            <a:ext cx="348615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8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C48D93ED-5650-45F5-9435-3082DD26616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02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7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6459788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3D1E0FA-2260-4EA8-85C0-3E986740D24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93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Bahnschrift SemiBold Condensed" panose="020B0502040204020203" pitchFamily="34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47F2A-C826-405D-946D-426570B66A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SQL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76314B-CECF-4596-8798-31EE9E3B9C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COMP2411</a:t>
            </a:r>
          </a:p>
        </p:txBody>
      </p:sp>
    </p:spTree>
    <p:extLst>
      <p:ext uri="{BB962C8B-B14F-4D97-AF65-F5344CB8AC3E}">
        <p14:creationId xmlns:p14="http://schemas.microsoft.com/office/powerpoint/2010/main" val="181930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57350-BFDC-459C-B32B-4D06A6376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DROP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B0F95-8128-4E8A-BFE8-EF63844B3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DROP TABLE </a:t>
            </a:r>
            <a:r>
              <a:rPr lang="en-US" dirty="0"/>
              <a:t>&lt;table name&gt;;</a:t>
            </a:r>
          </a:p>
          <a:p>
            <a:r>
              <a:rPr lang="en-US" dirty="0"/>
              <a:t>Be careful with this, your table and all its data will be deleted</a:t>
            </a:r>
          </a:p>
          <a:p>
            <a:r>
              <a:rPr lang="en-US" dirty="0"/>
              <a:t>Sometimes you can’t drop a table because of Integrity Constraints</a:t>
            </a:r>
          </a:p>
          <a:p>
            <a:pPr lvl="1"/>
            <a:r>
              <a:rPr lang="en-US" dirty="0"/>
              <a:t>More on this in two weeks</a:t>
            </a:r>
          </a:p>
          <a:p>
            <a:endParaRPr lang="en-US" dirty="0"/>
          </a:p>
          <a:p>
            <a:r>
              <a:rPr lang="en-US" dirty="0"/>
              <a:t>If you just want to delete the data but keep the table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TRUNCATE TABLE </a:t>
            </a:r>
            <a:r>
              <a:rPr lang="en-US" dirty="0"/>
              <a:t>&lt;table name&gt;;</a:t>
            </a:r>
          </a:p>
        </p:txBody>
      </p:sp>
    </p:spTree>
    <p:extLst>
      <p:ext uri="{BB962C8B-B14F-4D97-AF65-F5344CB8AC3E}">
        <p14:creationId xmlns:p14="http://schemas.microsoft.com/office/powerpoint/2010/main" val="460610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28F98-0A24-430D-899F-00BA1E14C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D731A-B63C-48D3-9E83-591E3D86B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ALTER TABLE is used to change a table which already exists</a:t>
            </a:r>
          </a:p>
          <a:p>
            <a:pPr lvl="1"/>
            <a:r>
              <a:rPr lang="en-US" dirty="0"/>
              <a:t>We can technically create a blank table and perform many alter commands to build a table to begin with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ALTER TABLE </a:t>
            </a:r>
            <a:r>
              <a:rPr lang="en-US" dirty="0"/>
              <a:t>&lt;table name&gt;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ADD</a:t>
            </a:r>
            <a:r>
              <a:rPr lang="en-US" dirty="0"/>
              <a:t> &lt;attribute name&gt; &lt;domain&gt; |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ADD CONSTRAINT </a:t>
            </a:r>
            <a:r>
              <a:rPr lang="en-US" dirty="0"/>
              <a:t>&lt;constraint&gt; |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DROP COLUMN </a:t>
            </a:r>
            <a:r>
              <a:rPr lang="en-US" dirty="0"/>
              <a:t>&lt;attribute name&gt; |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DROP CONSTRAINT </a:t>
            </a:r>
            <a:r>
              <a:rPr lang="en-US" dirty="0"/>
              <a:t>&lt;constraint&gt; |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ALTER COLUMN </a:t>
            </a:r>
            <a:r>
              <a:rPr lang="en-US" dirty="0"/>
              <a:t>&lt;attribute name&gt; &lt;new domain&gt; 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01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7793C-E319-4B32-B4BE-3177D12C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Manipulation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6DCF9-0FBA-4581-BC71-2EAF3B3E47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04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3588C-DD39-4033-9A6A-D0B40B609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and FROM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864A2-0E30-4A99-AF70-DA5F7AC1C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Whenever you want to find something from your database you need SELECT and FROM</a:t>
            </a:r>
          </a:p>
          <a:p>
            <a:pPr lvl="1"/>
            <a:r>
              <a:rPr lang="en-US" dirty="0"/>
              <a:t>Most queries are SELECT queries</a:t>
            </a:r>
          </a:p>
          <a:p>
            <a:r>
              <a:rPr lang="en-US" dirty="0"/>
              <a:t>SELECT tells you what attributes you want</a:t>
            </a:r>
          </a:p>
          <a:p>
            <a:r>
              <a:rPr lang="en-US" dirty="0"/>
              <a:t>FROM tells you what tables these attributes are from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SELECT</a:t>
            </a:r>
            <a:r>
              <a:rPr lang="en-US" dirty="0"/>
              <a:t> &lt;attribute1&gt;, &lt;attribute3&gt;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FROM</a:t>
            </a:r>
            <a:r>
              <a:rPr lang="en-US" dirty="0"/>
              <a:t> &lt;table name&gt;;</a:t>
            </a:r>
          </a:p>
        </p:txBody>
      </p:sp>
    </p:spTree>
    <p:extLst>
      <p:ext uri="{BB962C8B-B14F-4D97-AF65-F5344CB8AC3E}">
        <p14:creationId xmlns:p14="http://schemas.microsoft.com/office/powerpoint/2010/main" val="1913216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5A6EF-7EAC-45A5-B898-6238DBB1B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and FROM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89D60-B042-4BE7-8E94-0DAC1B218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3588230"/>
            <a:ext cx="7543801" cy="2280864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dirty="0"/>
              <a:t>SELECT </a:t>
            </a:r>
            <a:r>
              <a:rPr lang="en-US" dirty="0" err="1"/>
              <a:t>empName</a:t>
            </a:r>
            <a:r>
              <a:rPr lang="en-US" dirty="0"/>
              <a:t>, department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FROM Employee;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D7C7F720-4E8E-4CAD-99A6-1D685209F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864" y="1737363"/>
            <a:ext cx="132600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+mj-lt"/>
              </a:rPr>
              <a:t>Employee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32B3BC5-85B4-4D80-A761-10CDC3D0A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466388"/>
              </p:ext>
            </p:extLst>
          </p:nvPr>
        </p:nvGraphicFramePr>
        <p:xfrm>
          <a:off x="1534449" y="2205576"/>
          <a:ext cx="607510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4067701803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empName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 Ashford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Bobby Baker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8555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D07B9F7-3A84-419D-8B5E-C2D3BAF60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703839"/>
              </p:ext>
            </p:extLst>
          </p:nvPr>
        </p:nvGraphicFramePr>
        <p:xfrm>
          <a:off x="2569825" y="4728662"/>
          <a:ext cx="405006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empName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 Ashford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Bobby Baker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85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46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A17B5-5F1B-4648-9489-077D2FC0C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9D686-54B9-4651-BE2C-A0E05D773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 time we want some specific information</a:t>
            </a:r>
          </a:p>
          <a:p>
            <a:r>
              <a:rPr lang="en-US" dirty="0"/>
              <a:t>WHERE allows us to only return tuples which satisfy some constraint we set up on the attributes</a:t>
            </a:r>
          </a:p>
          <a:p>
            <a:pPr lvl="1"/>
            <a:r>
              <a:rPr lang="en-US" dirty="0"/>
              <a:t>Naively, think of a query as going through each tuple and checking if the WHERE condition is correct or not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SELECT &lt;attribute1&gt;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FROM &lt;table name&gt;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WHERE</a:t>
            </a:r>
            <a:r>
              <a:rPr lang="en-US" dirty="0"/>
              <a:t> &lt;condition&gt;;</a:t>
            </a:r>
          </a:p>
        </p:txBody>
      </p:sp>
    </p:spTree>
    <p:extLst>
      <p:ext uri="{BB962C8B-B14F-4D97-AF65-F5344CB8AC3E}">
        <p14:creationId xmlns:p14="http://schemas.microsoft.com/office/powerpoint/2010/main" val="1791325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5A6EF-7EAC-45A5-B898-6238DBB1B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89D60-B042-4BE7-8E94-0DAC1B218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3588230"/>
            <a:ext cx="7543801" cy="2280864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dirty="0"/>
              <a:t>SELECT *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WHERE department = “COMP”;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D7C7F720-4E8E-4CAD-99A6-1D685209F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864" y="1737363"/>
            <a:ext cx="132600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+mj-lt"/>
              </a:rPr>
              <a:t>Employee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32B3BC5-85B4-4D80-A761-10CDC3D0A802}"/>
              </a:ext>
            </a:extLst>
          </p:cNvPr>
          <p:cNvGraphicFramePr>
            <a:graphicFrameLocks noGrp="1"/>
          </p:cNvGraphicFramePr>
          <p:nvPr/>
        </p:nvGraphicFramePr>
        <p:xfrm>
          <a:off x="1534449" y="2205576"/>
          <a:ext cx="607510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4067701803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empName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 Ashford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Bobby Baker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8555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D8B3CA1-184E-4037-B81A-3B63D1A599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229027"/>
              </p:ext>
            </p:extLst>
          </p:nvPr>
        </p:nvGraphicFramePr>
        <p:xfrm>
          <a:off x="1534449" y="5397548"/>
          <a:ext cx="60751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4067701803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empName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 Ashford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6DC4B09-6E3E-4F0C-A5A9-402ACA5474AE}"/>
              </a:ext>
            </a:extLst>
          </p:cNvPr>
          <p:cNvSpPr txBox="1"/>
          <p:nvPr/>
        </p:nvSpPr>
        <p:spPr>
          <a:xfrm>
            <a:off x="5334802" y="3786309"/>
            <a:ext cx="298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* Just means all attributes</a:t>
            </a:r>
          </a:p>
        </p:txBody>
      </p:sp>
    </p:spTree>
    <p:extLst>
      <p:ext uri="{BB962C8B-B14F-4D97-AF65-F5344CB8AC3E}">
        <p14:creationId xmlns:p14="http://schemas.microsoft.com/office/powerpoint/2010/main" val="1189743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BE2F3-E14E-465A-B4D8-935EAF376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 Comparison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50F0B-DDEE-432B-9F0A-8A2271126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905892"/>
            <a:ext cx="7543801" cy="40233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Most inputs in WHERE involve comparing an attribute to some value: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You can also compare an attribute to another attribute</a:t>
            </a:r>
          </a:p>
          <a:p>
            <a:pPr lvl="1"/>
            <a:r>
              <a:rPr lang="en-US" dirty="0"/>
              <a:t>E.g. WHERE age &gt;= salary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8F6D186-C957-44DA-8BF4-536347B49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363882"/>
              </p:ext>
            </p:extLst>
          </p:nvPr>
        </p:nvGraphicFramePr>
        <p:xfrm>
          <a:off x="2625691" y="2432073"/>
          <a:ext cx="6241583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4102">
                  <a:extLst>
                    <a:ext uri="{9D8B030D-6E8A-4147-A177-3AD203B41FA5}">
                      <a16:colId xmlns:a16="http://schemas.microsoft.com/office/drawing/2014/main" val="1579679013"/>
                    </a:ext>
                  </a:extLst>
                </a:gridCol>
                <a:gridCol w="3997481">
                  <a:extLst>
                    <a:ext uri="{9D8B030D-6E8A-4147-A177-3AD203B41FA5}">
                      <a16:colId xmlns:a16="http://schemas.microsoft.com/office/drawing/2014/main" val="454354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14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Equals (note we do not use ==)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133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&lt;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Less than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35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Greater than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77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&lt;=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Less than or equals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64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Greater than or equals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716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&lt;&gt; or !=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Equals (both of these work)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59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8969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0DAB3-C82C-4D55-A4A6-2803A3C74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Conditions in 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50EFF-8B7C-4AA7-815C-E739FF732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Often you may want multiple conditions</a:t>
            </a:r>
          </a:p>
          <a:p>
            <a:r>
              <a:rPr lang="en-US" dirty="0"/>
              <a:t>Use AND if you want all statements to be true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SELECT name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FROM Employees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WHERE age &gt; 30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AND</a:t>
            </a:r>
            <a:r>
              <a:rPr lang="en-US" dirty="0"/>
              <a:t> department = “COMP”;</a:t>
            </a:r>
          </a:p>
        </p:txBody>
      </p:sp>
    </p:spTree>
    <p:extLst>
      <p:ext uri="{BB962C8B-B14F-4D97-AF65-F5344CB8AC3E}">
        <p14:creationId xmlns:p14="http://schemas.microsoft.com/office/powerpoint/2010/main" val="886677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0DAB3-C82C-4D55-A4A6-2803A3C74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Conditions in 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50EFF-8B7C-4AA7-815C-E739FF732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OR if you want just one statement to be true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200"/>
              </a:spcBef>
              <a:buNone/>
            </a:pPr>
            <a:r>
              <a:rPr lang="en-US" sz="2400" dirty="0"/>
              <a:t>SELECT name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dirty="0"/>
              <a:t>FROM Employees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dirty="0"/>
              <a:t>WHERE department = “DSAI”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dirty="0">
                <a:solidFill>
                  <a:schemeClr val="accent2"/>
                </a:solidFill>
              </a:rPr>
              <a:t>OR</a:t>
            </a:r>
            <a:r>
              <a:rPr lang="en-US" sz="2400" dirty="0"/>
              <a:t> department = “COMP”;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Order of operations is sequential unless there are brackets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D49FB9-3C4E-4EA5-8023-9E1DB131FDE5}"/>
              </a:ext>
            </a:extLst>
          </p:cNvPr>
          <p:cNvSpPr txBox="1"/>
          <p:nvPr/>
        </p:nvSpPr>
        <p:spPr>
          <a:xfrm>
            <a:off x="5942396" y="3488082"/>
            <a:ext cx="298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We do not use ‘&amp;&amp;’ or ‘||’ in SQL</a:t>
            </a:r>
          </a:p>
        </p:txBody>
      </p:sp>
    </p:spTree>
    <p:extLst>
      <p:ext uri="{BB962C8B-B14F-4D97-AF65-F5344CB8AC3E}">
        <p14:creationId xmlns:p14="http://schemas.microsoft.com/office/powerpoint/2010/main" val="317806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F34DD-1C87-4664-9A08-DBF80E290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2BCC8-B658-4216-840E-CC0E89615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398655"/>
          </a:xfrm>
        </p:spPr>
        <p:txBody>
          <a:bodyPr>
            <a:normAutofit/>
          </a:bodyPr>
          <a:lstStyle/>
          <a:p>
            <a:r>
              <a:rPr lang="en-US" dirty="0"/>
              <a:t>Structured Query Language (SQL) is by far the most popular query language for databases</a:t>
            </a:r>
          </a:p>
          <a:p>
            <a:r>
              <a:rPr lang="en-US" dirty="0">
                <a:solidFill>
                  <a:schemeClr val="accent2"/>
                </a:solidFill>
              </a:rPr>
              <a:t>Data Definition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Create, Alter and Delete Tables in the database. In charge of the Schema side of the DB</a:t>
            </a:r>
          </a:p>
          <a:p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Data Manipulation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Statements to manipulate the database instances. Find specific data from the DB</a:t>
            </a:r>
          </a:p>
          <a:p>
            <a:r>
              <a:rPr lang="en-US" dirty="0">
                <a:solidFill>
                  <a:schemeClr val="accent2"/>
                </a:solidFill>
              </a:rPr>
              <a:t> Data Control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Statements which deal with rights, permissions and other DB controls (we will not cover this now)</a:t>
            </a:r>
          </a:p>
        </p:txBody>
      </p:sp>
    </p:spTree>
    <p:extLst>
      <p:ext uri="{BB962C8B-B14F-4D97-AF65-F5344CB8AC3E}">
        <p14:creationId xmlns:p14="http://schemas.microsoft.com/office/powerpoint/2010/main" val="2014821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DF697E-0CA2-4A57-BC42-73EF7F89A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942042"/>
              </p:ext>
            </p:extLst>
          </p:nvPr>
        </p:nvGraphicFramePr>
        <p:xfrm>
          <a:off x="1534449" y="617407"/>
          <a:ext cx="60751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4067701803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empName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 Ashford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Bobby Baker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85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Cindy Chau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97998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AF347-5E8C-4B08-8861-81D710DEC8FF}"/>
              </a:ext>
            </a:extLst>
          </p:cNvPr>
          <p:cNvSpPr txBox="1">
            <a:spLocks/>
          </p:cNvSpPr>
          <p:nvPr/>
        </p:nvSpPr>
        <p:spPr>
          <a:xfrm>
            <a:off x="931243" y="2288568"/>
            <a:ext cx="7543801" cy="228086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empName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department = “COMP” 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OR (age &gt; 50 AND department = “DSAI”);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1F1D9-0901-4710-87D6-FEF87556AC33}"/>
              </a:ext>
            </a:extLst>
          </p:cNvPr>
          <p:cNvSpPr txBox="1"/>
          <p:nvPr/>
        </p:nvSpPr>
        <p:spPr>
          <a:xfrm>
            <a:off x="3349592" y="4569432"/>
            <a:ext cx="298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What is the output?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F2AA4E3-3EE7-4BA6-BC1A-1FDB4CF51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856" y="123397"/>
            <a:ext cx="132600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+mj-lt"/>
              </a:rPr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2274061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DF697E-0CA2-4A57-BC42-73EF7F89AAFD}"/>
              </a:ext>
            </a:extLst>
          </p:cNvPr>
          <p:cNvGraphicFramePr>
            <a:graphicFrameLocks noGrp="1"/>
          </p:cNvGraphicFramePr>
          <p:nvPr/>
        </p:nvGraphicFramePr>
        <p:xfrm>
          <a:off x="1534449" y="617407"/>
          <a:ext cx="60751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4067701803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empName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 Ashford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Bobby Baker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85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Cindy Chau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97998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AF347-5E8C-4B08-8861-81D710DEC8FF}"/>
              </a:ext>
            </a:extLst>
          </p:cNvPr>
          <p:cNvSpPr txBox="1">
            <a:spLocks/>
          </p:cNvSpPr>
          <p:nvPr/>
        </p:nvSpPr>
        <p:spPr>
          <a:xfrm>
            <a:off x="931243" y="2288568"/>
            <a:ext cx="7543801" cy="228086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empName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department = “COMP” 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AND (age &gt; 50 OR department = “DSAI”);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1F1D9-0901-4710-87D6-FEF87556AC33}"/>
              </a:ext>
            </a:extLst>
          </p:cNvPr>
          <p:cNvSpPr txBox="1"/>
          <p:nvPr/>
        </p:nvSpPr>
        <p:spPr>
          <a:xfrm>
            <a:off x="3349592" y="4569432"/>
            <a:ext cx="298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What is the output now?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14E00ED2-C970-4040-94CD-D9B27AB04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4449" y="123397"/>
            <a:ext cx="132600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+mj-lt"/>
              </a:rPr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2744735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A7DE-9D04-1BDE-26BD-63A9F102E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DISTINCT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202BE-8741-A4AA-B4F5-33E0E7E47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HK" dirty="0"/>
              <a:t>There are times where it is possible to return the same result from multiple tuples.</a:t>
            </a:r>
          </a:p>
          <a:p>
            <a:r>
              <a:rPr lang="en-HK" dirty="0"/>
              <a:t>DISTINCT gets rid of all duplicates and makes sure each result is unique</a:t>
            </a:r>
          </a:p>
          <a:p>
            <a:pPr marL="0" indent="0">
              <a:buNone/>
            </a:pPr>
            <a:r>
              <a:rPr lang="en-HK" dirty="0"/>
              <a:t>SELECT </a:t>
            </a:r>
            <a:r>
              <a:rPr lang="en-HK" dirty="0">
                <a:solidFill>
                  <a:schemeClr val="accent2"/>
                </a:solidFill>
              </a:rPr>
              <a:t>DISTINCT</a:t>
            </a:r>
            <a:r>
              <a:rPr lang="en-HK" dirty="0"/>
              <a:t> department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HK" dirty="0"/>
              <a:t>FROM employees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HK" dirty="0"/>
              <a:t>WHERE age &lt; 40;</a:t>
            </a:r>
          </a:p>
        </p:txBody>
      </p:sp>
    </p:spTree>
    <p:extLst>
      <p:ext uri="{BB962C8B-B14F-4D97-AF65-F5344CB8AC3E}">
        <p14:creationId xmlns:p14="http://schemas.microsoft.com/office/powerpoint/2010/main" val="3716851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6316F5C-FB08-FB62-0B95-21D216569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145404"/>
              </p:ext>
            </p:extLst>
          </p:nvPr>
        </p:nvGraphicFramePr>
        <p:xfrm>
          <a:off x="1534449" y="617407"/>
          <a:ext cx="607510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4067701803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empName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 Ashford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Bobby Baker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85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Cindy Chau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97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Danny </a:t>
                      </a:r>
                      <a:r>
                        <a:rPr lang="en-US" dirty="0" err="1"/>
                        <a:t>Desposito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58925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305B918-57A9-C2A3-20E3-BFC09F0F36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541065"/>
              </p:ext>
            </p:extLst>
          </p:nvPr>
        </p:nvGraphicFramePr>
        <p:xfrm>
          <a:off x="971740" y="4228115"/>
          <a:ext cx="202503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58925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1A2E3DF-FF2C-811E-C259-37730004A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841333"/>
              </p:ext>
            </p:extLst>
          </p:nvPr>
        </p:nvGraphicFramePr>
        <p:xfrm>
          <a:off x="5731309" y="4224217"/>
          <a:ext cx="202503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3F9293F-B470-A6D2-F5D6-52358284E153}"/>
              </a:ext>
            </a:extLst>
          </p:cNvPr>
          <p:cNvCxnSpPr/>
          <p:nvPr/>
        </p:nvCxnSpPr>
        <p:spPr>
          <a:xfrm flipH="1">
            <a:off x="2579077" y="2602523"/>
            <a:ext cx="1611923" cy="1389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D517785-0068-1A1D-50EF-5548A88DD76F}"/>
              </a:ext>
            </a:extLst>
          </p:cNvPr>
          <p:cNvCxnSpPr>
            <a:cxnSpLocks/>
          </p:cNvCxnSpPr>
          <p:nvPr/>
        </p:nvCxnSpPr>
        <p:spPr>
          <a:xfrm>
            <a:off x="5140569" y="2602523"/>
            <a:ext cx="1512277" cy="15201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06F32CB-2CE9-7550-94CD-21FEA916C8CA}"/>
              </a:ext>
            </a:extLst>
          </p:cNvPr>
          <p:cNvSpPr txBox="1"/>
          <p:nvPr/>
        </p:nvSpPr>
        <p:spPr>
          <a:xfrm>
            <a:off x="1204761" y="2927783"/>
            <a:ext cx="298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SELECT department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84652-A980-A209-5F5B-E815CB8D2D54}"/>
              </a:ext>
            </a:extLst>
          </p:cNvPr>
          <p:cNvSpPr txBox="1"/>
          <p:nvPr/>
        </p:nvSpPr>
        <p:spPr>
          <a:xfrm>
            <a:off x="5896707" y="2927783"/>
            <a:ext cx="298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SELECT DISTINCT department</a:t>
            </a: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ADDE3CE0-F0F2-45CD-AFEE-743D0F1F7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856" y="123397"/>
            <a:ext cx="132600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+mj-lt"/>
              </a:rPr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3756807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CE88A-2315-0E71-CE18-35D5794AB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LIKE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F61A0-F911-786C-59B1-586025F8D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603192"/>
          </a:xfrm>
        </p:spPr>
        <p:txBody>
          <a:bodyPr>
            <a:normAutofit/>
          </a:bodyPr>
          <a:lstStyle/>
          <a:p>
            <a:r>
              <a:rPr lang="en-HK" dirty="0"/>
              <a:t>Sometimes arithmetic comparisons don’t make sense, especially when dealing with CHAR/VARCHAR</a:t>
            </a:r>
          </a:p>
          <a:p>
            <a:r>
              <a:rPr lang="en-HK" dirty="0">
                <a:solidFill>
                  <a:schemeClr val="accent2"/>
                </a:solidFill>
              </a:rPr>
              <a:t>LIKE</a:t>
            </a:r>
          </a:p>
          <a:p>
            <a:pPr lvl="1"/>
            <a:r>
              <a:rPr lang="en-HK" dirty="0"/>
              <a:t>Gets all results which contain a word</a:t>
            </a:r>
          </a:p>
          <a:p>
            <a:pPr lvl="1"/>
            <a:r>
              <a:rPr lang="en-HK" dirty="0"/>
              <a:t>“%” is a wildcard, meaning any number of characters can be in this space</a:t>
            </a:r>
          </a:p>
          <a:p>
            <a:pPr lvl="1"/>
            <a:r>
              <a:rPr lang="en-HK" dirty="0"/>
              <a:t>“_” is another placeholder, meaning one character for each “_”</a:t>
            </a:r>
          </a:p>
          <a:p>
            <a:pPr marL="0" indent="0">
              <a:spcBef>
                <a:spcPts val="200"/>
              </a:spcBef>
              <a:buNone/>
            </a:pPr>
            <a:endParaRPr lang="en-HK" dirty="0"/>
          </a:p>
          <a:p>
            <a:pPr marL="0" indent="0">
              <a:spcBef>
                <a:spcPts val="200"/>
              </a:spcBef>
              <a:buNone/>
            </a:pPr>
            <a:r>
              <a:rPr lang="en-HK" dirty="0"/>
              <a:t>SELECT </a:t>
            </a:r>
            <a:r>
              <a:rPr lang="en-HK" dirty="0" err="1"/>
              <a:t>empName</a:t>
            </a:r>
            <a:endParaRPr lang="en-HK" dirty="0"/>
          </a:p>
          <a:p>
            <a:pPr marL="0" indent="0">
              <a:spcBef>
                <a:spcPts val="200"/>
              </a:spcBef>
              <a:buNone/>
            </a:pPr>
            <a:r>
              <a:rPr lang="en-HK" dirty="0"/>
              <a:t>FROM employee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HK" dirty="0"/>
              <a:t>WHERE address </a:t>
            </a:r>
            <a:r>
              <a:rPr lang="en-HK" dirty="0">
                <a:solidFill>
                  <a:schemeClr val="accent2"/>
                </a:solidFill>
              </a:rPr>
              <a:t>LIKE</a:t>
            </a:r>
            <a:r>
              <a:rPr lang="en-HK" dirty="0"/>
              <a:t> “%Main%”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HK" dirty="0"/>
              <a:t>OR address </a:t>
            </a:r>
            <a:r>
              <a:rPr lang="en-HK" dirty="0">
                <a:solidFill>
                  <a:schemeClr val="accent2"/>
                </a:solidFill>
              </a:rPr>
              <a:t>LIKE</a:t>
            </a:r>
            <a:r>
              <a:rPr lang="en-HK" dirty="0"/>
              <a:t> “__in%”;</a:t>
            </a:r>
          </a:p>
          <a:p>
            <a:pPr marL="0" indent="0">
              <a:buNone/>
            </a:pP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1499447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5128-0023-3A68-87DB-A2137F23F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and IS NULL</a:t>
            </a: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53D87-ECD2-AF01-21E2-B72D418F9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</a:t>
            </a:r>
          </a:p>
          <a:p>
            <a:pPr lvl="1"/>
            <a:r>
              <a:rPr lang="en-US" dirty="0"/>
              <a:t>Find a value that is in a list/set</a:t>
            </a:r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WHERE department </a:t>
            </a:r>
            <a:r>
              <a:rPr lang="en-US" dirty="0">
                <a:solidFill>
                  <a:schemeClr val="accent2"/>
                </a:solidFill>
              </a:rPr>
              <a:t>IN</a:t>
            </a:r>
            <a:r>
              <a:rPr lang="en-US" dirty="0"/>
              <a:t> (‘COMP’, ‘DSAI)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chemeClr val="accent2"/>
                </a:solidFill>
              </a:rPr>
              <a:t>IS NULL</a:t>
            </a:r>
          </a:p>
          <a:p>
            <a:pPr lvl="1"/>
            <a:r>
              <a:rPr lang="en-US" dirty="0"/>
              <a:t>Find if an attribute is Null</a:t>
            </a:r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WHERE phone# </a:t>
            </a:r>
            <a:r>
              <a:rPr lang="en-US" dirty="0">
                <a:solidFill>
                  <a:schemeClr val="accent2"/>
                </a:solidFill>
              </a:rPr>
              <a:t>IS NULL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659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A6A34-A37C-5030-CD8C-EB99229E6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Operations</a:t>
            </a: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5CB19-EBB1-CD9B-BAF1-7FAB7605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want to perform arithmetic on numbers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+, -, *, / </a:t>
            </a:r>
            <a:r>
              <a:rPr lang="en-US" dirty="0"/>
              <a:t>and brackets </a:t>
            </a:r>
            <a:r>
              <a:rPr lang="en-US" dirty="0">
                <a:solidFill>
                  <a:schemeClr val="accent2"/>
                </a:solidFill>
              </a:rPr>
              <a:t>( )</a:t>
            </a:r>
          </a:p>
          <a:p>
            <a:pPr lvl="1"/>
            <a:r>
              <a:rPr lang="en-US" dirty="0"/>
              <a:t>Keep in mind Domains when performing </a:t>
            </a:r>
            <a:r>
              <a:rPr lang="en-US" dirty="0" err="1"/>
              <a:t>maths</a:t>
            </a: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WHERE salary + bonuses &gt;= 500000</a:t>
            </a:r>
            <a:endParaRPr lang="en-HK" dirty="0"/>
          </a:p>
          <a:p>
            <a:endParaRPr lang="en-HK" dirty="0"/>
          </a:p>
          <a:p>
            <a:r>
              <a:rPr lang="en-HK" dirty="0">
                <a:solidFill>
                  <a:schemeClr val="accent2"/>
                </a:solidFill>
              </a:rPr>
              <a:t>BETWEEN</a:t>
            </a:r>
          </a:p>
          <a:p>
            <a:pPr marL="201168" lvl="1" indent="0">
              <a:buNone/>
            </a:pPr>
            <a:r>
              <a:rPr lang="en-HK" dirty="0"/>
              <a:t>WHERE salary </a:t>
            </a:r>
            <a:r>
              <a:rPr lang="en-HK" dirty="0">
                <a:solidFill>
                  <a:schemeClr val="accent2"/>
                </a:solidFill>
              </a:rPr>
              <a:t>BETWEEN</a:t>
            </a:r>
            <a:r>
              <a:rPr lang="en-HK" dirty="0"/>
              <a:t> 300000 </a:t>
            </a:r>
            <a:r>
              <a:rPr lang="en-HK" dirty="0">
                <a:solidFill>
                  <a:schemeClr val="accent2"/>
                </a:solidFill>
              </a:rPr>
              <a:t>AND</a:t>
            </a:r>
            <a:r>
              <a:rPr lang="en-HK" dirty="0"/>
              <a:t> 700000</a:t>
            </a:r>
          </a:p>
          <a:p>
            <a:pPr marL="201168" lvl="1" indent="0">
              <a:buNone/>
            </a:pPr>
            <a:r>
              <a:rPr lang="en-HK" dirty="0"/>
              <a:t>WHERE </a:t>
            </a:r>
            <a:r>
              <a:rPr lang="en-HK" dirty="0" err="1"/>
              <a:t>dateOfBirth</a:t>
            </a:r>
            <a:r>
              <a:rPr lang="en-HK" dirty="0"/>
              <a:t> </a:t>
            </a:r>
            <a:r>
              <a:rPr lang="en-HK" dirty="0">
                <a:solidFill>
                  <a:schemeClr val="accent2"/>
                </a:solidFill>
              </a:rPr>
              <a:t>BETWEEN</a:t>
            </a:r>
            <a:r>
              <a:rPr lang="en-HK" dirty="0"/>
              <a:t> ‘1990-01-01’ </a:t>
            </a:r>
            <a:r>
              <a:rPr lang="en-HK" dirty="0">
                <a:solidFill>
                  <a:schemeClr val="accent2"/>
                </a:solidFill>
              </a:rPr>
              <a:t>AND</a:t>
            </a:r>
            <a:r>
              <a:rPr lang="en-HK" dirty="0"/>
              <a:t> ‘2000-12-31’</a:t>
            </a:r>
          </a:p>
          <a:p>
            <a:pPr lvl="1"/>
            <a:r>
              <a:rPr lang="en-HK" dirty="0"/>
              <a:t>Note that lower &lt;= x &lt;= upper style doesn’t work in SQL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812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BECD0-0C1E-4854-BCC3-A8F9A5BAC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Joining Tables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43824-A7E2-4064-A08A-4B2E9D306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Sometimes you need information from multiple tables to answer a query</a:t>
            </a:r>
          </a:p>
          <a:p>
            <a:pPr marL="0" indent="0">
              <a:buNone/>
            </a:pPr>
            <a:r>
              <a:rPr lang="en-US" dirty="0"/>
              <a:t>Our Schema: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Our query:</a:t>
            </a:r>
          </a:p>
          <a:p>
            <a:pPr marL="0" indent="0">
              <a:buNone/>
            </a:pPr>
            <a:r>
              <a:rPr lang="en-US" dirty="0"/>
              <a:t>Find the location of all departments who have an employee older than 60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961C1-35C2-4CE5-8497-71D5B8DA95B4}"/>
              </a:ext>
            </a:extLst>
          </p:cNvPr>
          <p:cNvSpPr txBox="1"/>
          <p:nvPr/>
        </p:nvSpPr>
        <p:spPr>
          <a:xfrm>
            <a:off x="822959" y="2995863"/>
            <a:ext cx="59989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Employee(</a:t>
            </a:r>
            <a:r>
              <a:rPr lang="en-US" sz="2000" u="sng" dirty="0" err="1">
                <a:solidFill>
                  <a:schemeClr val="accent2"/>
                </a:solidFill>
              </a:rPr>
              <a:t>empID</a:t>
            </a:r>
            <a:r>
              <a:rPr lang="en-US" sz="20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Department(</a:t>
            </a:r>
            <a:r>
              <a:rPr lang="en-US" sz="2000" u="sng" dirty="0">
                <a:solidFill>
                  <a:schemeClr val="accent2"/>
                </a:solidFill>
              </a:rPr>
              <a:t>code</a:t>
            </a:r>
            <a:r>
              <a:rPr lang="en-US" sz="20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4983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22CCF-E06B-4B38-93AD-D4587BBF1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Joining Tables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A8B83-2789-4213-A9E4-E68E6E70F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First, identify which tables contain the information</a:t>
            </a:r>
          </a:p>
          <a:p>
            <a:pPr marL="749808" lvl="1" indent="-457200"/>
            <a:r>
              <a:rPr lang="en-US" dirty="0">
                <a:solidFill>
                  <a:schemeClr val="accent2"/>
                </a:solidFill>
              </a:rPr>
              <a:t>Employee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Department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Find how you want the tables to </a:t>
            </a:r>
            <a:r>
              <a:rPr lang="en-US"/>
              <a:t>be connected</a:t>
            </a:r>
            <a:endParaRPr lang="en-US" dirty="0"/>
          </a:p>
          <a:p>
            <a:pPr marL="749808" lvl="1" indent="-457200"/>
            <a:r>
              <a:rPr lang="en-US" dirty="0"/>
              <a:t>Employee has a Foreign Key (</a:t>
            </a:r>
            <a:r>
              <a:rPr lang="en-US" dirty="0" err="1"/>
              <a:t>Employee.department</a:t>
            </a:r>
            <a:r>
              <a:rPr lang="en-US" dirty="0"/>
              <a:t>) referencing Department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 the where condition, link the Foreign Key to the attribute it is referencing</a:t>
            </a:r>
          </a:p>
          <a:p>
            <a:pPr marL="749808" lvl="1" indent="-457200"/>
            <a:r>
              <a:rPr lang="en-US" dirty="0">
                <a:solidFill>
                  <a:schemeClr val="accent2"/>
                </a:solidFill>
              </a:rPr>
              <a:t>WHERE </a:t>
            </a:r>
            <a:r>
              <a:rPr lang="en-US" dirty="0" err="1">
                <a:solidFill>
                  <a:schemeClr val="accent2"/>
                </a:solidFill>
              </a:rPr>
              <a:t>Employee.department</a:t>
            </a:r>
            <a:r>
              <a:rPr lang="en-US" dirty="0">
                <a:solidFill>
                  <a:schemeClr val="accent2"/>
                </a:solidFill>
              </a:rPr>
              <a:t> = </a:t>
            </a:r>
            <a:r>
              <a:rPr lang="en-US" dirty="0" err="1">
                <a:solidFill>
                  <a:schemeClr val="accent2"/>
                </a:solidFill>
              </a:rPr>
              <a:t>Department.code</a:t>
            </a:r>
            <a:endParaRPr lang="en-US" dirty="0">
              <a:solidFill>
                <a:schemeClr val="accent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Fill out the rest of the query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A56902-C0C7-4ABC-BD73-3730CE159BED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753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BECD0-0C1E-4854-BCC3-A8F9A5BAC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Joining Tables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43824-A7E2-4064-A08A-4B2E9D306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Our query:</a:t>
            </a:r>
          </a:p>
          <a:p>
            <a:pPr marL="0" indent="0">
              <a:buNone/>
            </a:pPr>
            <a:r>
              <a:rPr lang="en-US" dirty="0"/>
              <a:t>Find the location of all departments who have an employee older than 60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Our SQL: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SELECT </a:t>
            </a:r>
            <a:r>
              <a:rPr lang="en-US" dirty="0" err="1"/>
              <a:t>D.location</a:t>
            </a:r>
            <a:endParaRPr lang="en-US" dirty="0"/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FROM Employee E, Department D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WHERE </a:t>
            </a:r>
            <a:r>
              <a:rPr lang="en-US" dirty="0" err="1"/>
              <a:t>E.department</a:t>
            </a:r>
            <a:r>
              <a:rPr lang="en-US" dirty="0"/>
              <a:t> = </a:t>
            </a:r>
            <a:r>
              <a:rPr lang="en-US" dirty="0" err="1"/>
              <a:t>D.code</a:t>
            </a:r>
            <a:endParaRPr lang="en-US" dirty="0"/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AND age &gt; 60;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1BC8FB-17C9-40E6-A8AA-A0DAE3D8D3F8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2F5DE0-5347-47A5-A3B4-ED582ABA091B}"/>
              </a:ext>
            </a:extLst>
          </p:cNvPr>
          <p:cNvSpPr txBox="1"/>
          <p:nvPr/>
        </p:nvSpPr>
        <p:spPr>
          <a:xfrm>
            <a:off x="5511697" y="3902341"/>
            <a:ext cx="2986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We can give an ‘alias’ to a table to shorten it for the query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331F91-3760-4884-AC97-598444ED9478}"/>
              </a:ext>
            </a:extLst>
          </p:cNvPr>
          <p:cNvCxnSpPr/>
          <p:nvPr/>
        </p:nvCxnSpPr>
        <p:spPr>
          <a:xfrm flipH="1">
            <a:off x="4860758" y="4162926"/>
            <a:ext cx="6256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039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8FE62-8D16-4B7F-885A-8899C88EF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C298B-1E98-4C15-9D07-28664530A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query </a:t>
            </a:r>
            <a:r>
              <a:rPr lang="en-US" dirty="0">
                <a:solidFill>
                  <a:schemeClr val="accent2"/>
                </a:solidFill>
              </a:rPr>
              <a:t>must end </a:t>
            </a:r>
            <a:r>
              <a:rPr lang="en-US" dirty="0"/>
              <a:t>of a semicolon ‘</a:t>
            </a:r>
            <a:r>
              <a:rPr lang="en-US" dirty="0">
                <a:solidFill>
                  <a:schemeClr val="accent2"/>
                </a:solidFill>
              </a:rPr>
              <a:t>;</a:t>
            </a:r>
            <a:r>
              <a:rPr lang="en-US" dirty="0"/>
              <a:t>’</a:t>
            </a:r>
          </a:p>
          <a:p>
            <a:pPr lvl="1"/>
            <a:r>
              <a:rPr lang="en-US" dirty="0"/>
              <a:t>This is how the system knows a query has finished</a:t>
            </a:r>
          </a:p>
          <a:p>
            <a:r>
              <a:rPr lang="en-US" dirty="0"/>
              <a:t>It is recommended that the non variable syntax is in capital letters</a:t>
            </a:r>
          </a:p>
          <a:p>
            <a:pPr lvl="1"/>
            <a:r>
              <a:rPr lang="en-US" dirty="0"/>
              <a:t>i.e. SELECT and FROM are non-variable syntax</a:t>
            </a:r>
          </a:p>
          <a:p>
            <a:pPr lvl="1"/>
            <a:r>
              <a:rPr lang="en-US" dirty="0"/>
              <a:t>Table names, attribute names and values are variable and should be in normal case</a:t>
            </a:r>
          </a:p>
          <a:p>
            <a:pPr lvl="1"/>
            <a:r>
              <a:rPr lang="en-US" dirty="0"/>
              <a:t>This is not technically required but makes things neat to read</a:t>
            </a:r>
          </a:p>
        </p:txBody>
      </p:sp>
    </p:spTree>
    <p:extLst>
      <p:ext uri="{BB962C8B-B14F-4D97-AF65-F5344CB8AC3E}">
        <p14:creationId xmlns:p14="http://schemas.microsoft.com/office/powerpoint/2010/main" val="42934504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33472-4446-4860-90F3-D56764A08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this is working (Naively)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4FAA0-3A10-45C1-B578-69E896F78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851809" cy="4023360"/>
          </a:xfrm>
        </p:spPr>
        <p:txBody>
          <a:bodyPr/>
          <a:lstStyle/>
          <a:p>
            <a:r>
              <a:rPr lang="en-US" dirty="0"/>
              <a:t>We have two relations R1 and R2. When we have two tables in a query we Cartesian Product them together (R1 X R2)</a:t>
            </a:r>
          </a:p>
          <a:p>
            <a:r>
              <a:rPr lang="en-US" dirty="0"/>
              <a:t>For each tuple in R1 X R2, we check all the conditions in WHERE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0D31EF3-DF5F-4DA5-B048-9FE4F5FB5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420870"/>
              </p:ext>
            </p:extLst>
          </p:nvPr>
        </p:nvGraphicFramePr>
        <p:xfrm>
          <a:off x="647490" y="3484343"/>
          <a:ext cx="3000396" cy="12144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815">
                <a:tc>
                  <a:txBody>
                    <a:bodyPr/>
                    <a:lstStyle/>
                    <a:p>
                      <a:r>
                        <a:rPr lang="en-AU" dirty="0"/>
                        <a:t>X</a:t>
                      </a:r>
                      <a:endParaRPr lang="en-AU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Y</a:t>
                      </a:r>
                      <a:endParaRPr lang="en-AU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Z</a:t>
                      </a:r>
                      <a:endParaRPr lang="en-AU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815">
                <a:tc>
                  <a:txBody>
                    <a:bodyPr/>
                    <a:lstStyle/>
                    <a:p>
                      <a:r>
                        <a:rPr lang="en-AU" dirty="0"/>
                        <a:t>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z1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815">
                <a:tc>
                  <a:txBody>
                    <a:bodyPr/>
                    <a:lstStyle/>
                    <a:p>
                      <a:r>
                        <a:rPr lang="en-AU" dirty="0"/>
                        <a:t>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z2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725DFF-6F6B-4331-9FA9-93592A2E5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106540"/>
              </p:ext>
            </p:extLst>
          </p:nvPr>
        </p:nvGraphicFramePr>
        <p:xfrm>
          <a:off x="5435391" y="3491147"/>
          <a:ext cx="3000396" cy="12144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815">
                <a:tc>
                  <a:txBody>
                    <a:bodyPr/>
                    <a:lstStyle/>
                    <a:p>
                      <a:r>
                        <a:rPr lang="en-AU" dirty="0"/>
                        <a:t>A</a:t>
                      </a:r>
                      <a:endParaRPr lang="en-AU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B</a:t>
                      </a:r>
                      <a:endParaRPr lang="en-AU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X2</a:t>
                      </a:r>
                      <a:endParaRPr lang="en-AU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815">
                <a:tc>
                  <a:txBody>
                    <a:bodyPr/>
                    <a:lstStyle/>
                    <a:p>
                      <a:r>
                        <a:rPr lang="en-AU" dirty="0"/>
                        <a:t>a1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815">
                <a:tc>
                  <a:txBody>
                    <a:bodyPr/>
                    <a:lstStyle/>
                    <a:p>
                      <a:r>
                        <a:rPr lang="en-AU" dirty="0"/>
                        <a:t>a2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C7538AE-8E07-41A6-8025-CEE49D91C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0063" y="3653723"/>
            <a:ext cx="4587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AU" dirty="0">
                <a:latin typeface="+mj-lt"/>
              </a:rPr>
              <a:t>X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4D672E0-37CF-447C-96B8-24F9C05CC6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19391"/>
              </p:ext>
            </p:extLst>
          </p:nvPr>
        </p:nvGraphicFramePr>
        <p:xfrm>
          <a:off x="1524000" y="4868160"/>
          <a:ext cx="609600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z1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a1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trike="sngStrike" dirty="0">
                          <a:effectLst/>
                        </a:rPr>
                        <a:t>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>
                          <a:effectLst/>
                        </a:rPr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>
                          <a:effectLst/>
                        </a:rPr>
                        <a:t>z1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>
                          <a:effectLst/>
                        </a:rPr>
                        <a:t>a2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>
                          <a:effectLst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>
                          <a:effectLst/>
                        </a:rPr>
                        <a:t>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trike="sngStrike" dirty="0"/>
                        <a:t>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/>
                        <a:t>z2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/>
                        <a:t>a1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/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trike="sngStrike" dirty="0"/>
                        <a:t>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z2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a2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8" name="Straight Arrow Connector 9">
            <a:extLst>
              <a:ext uri="{FF2B5EF4-FFF2-40B4-BE49-F238E27FC236}">
                <a16:creationId xmlns:a16="http://schemas.microsoft.com/office/drawing/2014/main" id="{8547ADBA-33ED-489C-BFEA-4D33E513CF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38563" y="4439535"/>
            <a:ext cx="571500" cy="3571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" name="Straight Arrow Connector 10">
            <a:extLst>
              <a:ext uri="{FF2B5EF4-FFF2-40B4-BE49-F238E27FC236}">
                <a16:creationId xmlns:a16="http://schemas.microsoft.com/office/drawing/2014/main" id="{006FC26E-6629-47F7-A5A6-D3465F2CF156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4595813" y="4439535"/>
            <a:ext cx="785812" cy="3571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9A7B715-F575-4228-AA21-A9C99BAA85B9}"/>
              </a:ext>
            </a:extLst>
          </p:cNvPr>
          <p:cNvSpPr txBox="1"/>
          <p:nvPr/>
        </p:nvSpPr>
        <p:spPr>
          <a:xfrm>
            <a:off x="4215864" y="124038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SELECT *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FROM R1, R2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WHERE R1.X = R2.X2;</a:t>
            </a:r>
            <a:endParaRPr lang="en-US" sz="1400" dirty="0"/>
          </a:p>
          <a:p>
            <a:endParaRPr lang="en-US" dirty="0"/>
          </a:p>
        </p:txBody>
      </p:sp>
      <p:sp>
        <p:nvSpPr>
          <p:cNvPr id="13" name="Rectangle 24">
            <a:extLst>
              <a:ext uri="{FF2B5EF4-FFF2-40B4-BE49-F238E27FC236}">
                <a16:creationId xmlns:a16="http://schemas.microsoft.com/office/drawing/2014/main" id="{98DF3FAD-CFD3-41A5-B976-BAACAA87C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934" y="3429000"/>
            <a:ext cx="45076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+mj-lt"/>
              </a:rPr>
              <a:t>R1</a:t>
            </a:r>
          </a:p>
        </p:txBody>
      </p:sp>
      <p:sp>
        <p:nvSpPr>
          <p:cNvPr id="14" name="Rectangle 24">
            <a:extLst>
              <a:ext uri="{FF2B5EF4-FFF2-40B4-BE49-F238E27FC236}">
                <a16:creationId xmlns:a16="http://schemas.microsoft.com/office/drawing/2014/main" id="{1D3646A7-75EF-42E1-8364-0EA522771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5352" y="3429000"/>
            <a:ext cx="45076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+mj-lt"/>
              </a:rPr>
              <a:t>R2</a:t>
            </a:r>
          </a:p>
        </p:txBody>
      </p:sp>
    </p:spTree>
    <p:extLst>
      <p:ext uri="{BB962C8B-B14F-4D97-AF65-F5344CB8AC3E}">
        <p14:creationId xmlns:p14="http://schemas.microsoft.com/office/powerpoint/2010/main" val="40700426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FC379-97C8-4649-A712-D3ABFE36D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way to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8B3C7-3D1C-48A7-87D5-6AABAE97B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using an equality check in the WHERE, we can use a </a:t>
            </a:r>
            <a:r>
              <a:rPr lang="en-US" dirty="0">
                <a:solidFill>
                  <a:schemeClr val="accent2"/>
                </a:solidFill>
              </a:rPr>
              <a:t>Nested Query</a:t>
            </a:r>
          </a:p>
          <a:p>
            <a:r>
              <a:rPr lang="en-US" dirty="0"/>
              <a:t>A Nested Query is what it sounds like, a query inside of a query.</a:t>
            </a:r>
          </a:p>
        </p:txBody>
      </p:sp>
    </p:spTree>
    <p:extLst>
      <p:ext uri="{BB962C8B-B14F-4D97-AF65-F5344CB8AC3E}">
        <p14:creationId xmlns:p14="http://schemas.microsoft.com/office/powerpoint/2010/main" val="3047508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E9CA-F592-4F51-91A9-B319547A0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EC5D3-F8B2-465C-8BC8-30CA9C8BD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Our query:</a:t>
            </a:r>
          </a:p>
          <a:p>
            <a:pPr marL="0" indent="0">
              <a:buNone/>
            </a:pPr>
            <a:r>
              <a:rPr lang="en-US" dirty="0"/>
              <a:t>Find the location of all departments who have an employee older than 60</a:t>
            </a:r>
          </a:p>
          <a:p>
            <a:pPr marL="0" indent="0">
              <a:buNone/>
            </a:pPr>
            <a:r>
              <a:rPr lang="en-US" dirty="0"/>
              <a:t>How do we do this with a nested query?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Let’s break this down into what information from which table we ‘need first’, this will be nested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a query that finds that first piece of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Using the results of the nested query, finish the rest of the query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8CD475-857F-492C-A7D3-DD6FB7563726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1477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F5698-9CFB-4BCA-AB3C-13B7928E7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15643-E71B-4EC3-AB05-200CA8D2E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Let’s start by finding all department codes where an employee is older than 60 (using just the Employee table)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are left with a set of departments</a:t>
            </a:r>
          </a:p>
          <a:p>
            <a:pPr lvl="1"/>
            <a:r>
              <a:rPr lang="en-US" dirty="0"/>
              <a:t>Have we learned any SQL commands that checks a set?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142C11-160D-418A-9287-E42FCF8E4E1C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6B3421-E59F-4D04-B602-BA275B854166}"/>
              </a:ext>
            </a:extLst>
          </p:cNvPr>
          <p:cNvSpPr txBox="1">
            <a:spLocks/>
          </p:cNvSpPr>
          <p:nvPr/>
        </p:nvSpPr>
        <p:spPr>
          <a:xfrm>
            <a:off x="822959" y="3588230"/>
            <a:ext cx="7543801" cy="228086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DISTINCT department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age &gt; 60;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8DBDD4-5F71-4652-BF98-3231117837D8}"/>
              </a:ext>
            </a:extLst>
          </p:cNvPr>
          <p:cNvSpPr txBox="1"/>
          <p:nvPr/>
        </p:nvSpPr>
        <p:spPr>
          <a:xfrm>
            <a:off x="6157761" y="3950468"/>
            <a:ext cx="2986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DISTINCT is optional in terms of correctness, it may be faster to execute</a:t>
            </a:r>
          </a:p>
        </p:txBody>
      </p:sp>
    </p:spTree>
    <p:extLst>
      <p:ext uri="{BB962C8B-B14F-4D97-AF65-F5344CB8AC3E}">
        <p14:creationId xmlns:p14="http://schemas.microsoft.com/office/powerpoint/2010/main" val="41646467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F5698-9CFB-4BCA-AB3C-13B7928E7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15643-E71B-4EC3-AB05-200CA8D2E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Now lets use IN to find the locations of all the departments codes returned by the previous query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Notice how we never specified a join, we just did it ourselves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142C11-160D-418A-9287-E42FCF8E4E1C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6B3421-E59F-4D04-B602-BA275B854166}"/>
              </a:ext>
            </a:extLst>
          </p:cNvPr>
          <p:cNvSpPr txBox="1">
            <a:spLocks/>
          </p:cNvSpPr>
          <p:nvPr/>
        </p:nvSpPr>
        <p:spPr>
          <a:xfrm>
            <a:off x="822959" y="2902430"/>
            <a:ext cx="7543801" cy="2280864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location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Department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code </a:t>
            </a:r>
            <a:r>
              <a:rPr lang="en-US" dirty="0">
                <a:solidFill>
                  <a:schemeClr val="accent2"/>
                </a:solidFill>
              </a:rPr>
              <a:t>IN</a:t>
            </a:r>
            <a:r>
              <a:rPr lang="en-US" dirty="0"/>
              <a:t> (SELECT DISTINCT department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FROM Employee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WHERE age &gt; 60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);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DB91C1-B16B-4D42-AF16-EBE17DC1D57E}"/>
              </a:ext>
            </a:extLst>
          </p:cNvPr>
          <p:cNvSpPr txBox="1"/>
          <p:nvPr/>
        </p:nvSpPr>
        <p:spPr>
          <a:xfrm>
            <a:off x="6239577" y="4474307"/>
            <a:ext cx="2904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We have one semicolon at the end of the entire query</a:t>
            </a:r>
          </a:p>
        </p:txBody>
      </p:sp>
    </p:spTree>
    <p:extLst>
      <p:ext uri="{BB962C8B-B14F-4D97-AF65-F5344CB8AC3E}">
        <p14:creationId xmlns:p14="http://schemas.microsoft.com/office/powerpoint/2010/main" val="38432711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7E5BD-B47B-4F47-8901-473B3CFA3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 – NOT 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BC653-42B9-48B0-8B23-27ADC02F6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last query checked for something in a set, but what if we want to find something not in a set</a:t>
            </a:r>
          </a:p>
          <a:p>
            <a:pPr marL="0" indent="0">
              <a:buNone/>
            </a:pPr>
            <a:r>
              <a:rPr lang="en-US" dirty="0"/>
              <a:t>Query</a:t>
            </a:r>
          </a:p>
          <a:p>
            <a:r>
              <a:rPr lang="en-US" dirty="0"/>
              <a:t>Find the location of all departments who </a:t>
            </a:r>
            <a:r>
              <a:rPr lang="en-US" dirty="0">
                <a:solidFill>
                  <a:schemeClr val="accent2"/>
                </a:solidFill>
              </a:rPr>
              <a:t>do not </a:t>
            </a:r>
            <a:r>
              <a:rPr lang="en-US" dirty="0"/>
              <a:t>have an employee older than 60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DC98B35-8F29-4675-8779-D8ADC3201B1E}"/>
              </a:ext>
            </a:extLst>
          </p:cNvPr>
          <p:cNvSpPr txBox="1">
            <a:spLocks/>
          </p:cNvSpPr>
          <p:nvPr/>
        </p:nvSpPr>
        <p:spPr>
          <a:xfrm>
            <a:off x="1232033" y="4177777"/>
            <a:ext cx="7543801" cy="2280864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location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Department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code </a:t>
            </a:r>
            <a:r>
              <a:rPr lang="en-US" dirty="0">
                <a:solidFill>
                  <a:schemeClr val="accent2"/>
                </a:solidFill>
              </a:rPr>
              <a:t>NOT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IN</a:t>
            </a:r>
            <a:r>
              <a:rPr lang="en-US" dirty="0"/>
              <a:t> (SELECT DISTINCT department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FROM Employee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WHERE age &gt; 60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);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1575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69694-4D12-4D2F-85C3-7241C53C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CC183-7583-4573-91D7-62818FBAE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Query: </a:t>
            </a:r>
          </a:p>
          <a:p>
            <a:pPr marL="0" indent="0">
              <a:buNone/>
            </a:pPr>
            <a:r>
              <a:rPr lang="en-US" dirty="0"/>
              <a:t>Find the names of all employees who earn between 500,000 and 700,000 and their department has the words “Engineering” anywhere in its title</a:t>
            </a:r>
          </a:p>
          <a:p>
            <a:r>
              <a:rPr lang="en-US" dirty="0"/>
              <a:t>Let’s do this with a nested query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D9CFAB-996F-4B6D-ACBE-D446D8C0F6D0}"/>
              </a:ext>
            </a:extLst>
          </p:cNvPr>
          <p:cNvSpPr txBox="1"/>
          <p:nvPr/>
        </p:nvSpPr>
        <p:spPr>
          <a:xfrm>
            <a:off x="1572527" y="2136338"/>
            <a:ext cx="59989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Employee(</a:t>
            </a:r>
            <a:r>
              <a:rPr lang="en-US" sz="2000" u="sng" dirty="0" err="1">
                <a:solidFill>
                  <a:schemeClr val="accent2"/>
                </a:solidFill>
              </a:rPr>
              <a:t>empID</a:t>
            </a:r>
            <a:r>
              <a:rPr lang="en-US" sz="20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Department(</a:t>
            </a:r>
            <a:r>
              <a:rPr lang="en-US" sz="2000" u="sng" dirty="0">
                <a:solidFill>
                  <a:schemeClr val="accent2"/>
                </a:solidFill>
              </a:rPr>
              <a:t>code</a:t>
            </a:r>
            <a:r>
              <a:rPr lang="en-US" sz="20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2132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03B48-5F32-4715-9EAD-DDA3F201A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BB50F-C772-4279-951F-2CD2926EC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Find the names of all employees who earn between 500,000 and 700,000 and their department has the words “Engineering” anywhere in its name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E97D79-69BD-4241-A520-5A66D3EDF491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39E3ADB-2364-4587-8DE6-5BB9D179ADEA}"/>
              </a:ext>
            </a:extLst>
          </p:cNvPr>
          <p:cNvSpPr txBox="1">
            <a:spLocks/>
          </p:cNvSpPr>
          <p:nvPr/>
        </p:nvSpPr>
        <p:spPr>
          <a:xfrm>
            <a:off x="822959" y="3275407"/>
            <a:ext cx="7543801" cy="2702057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E.name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</a:t>
            </a:r>
            <a:r>
              <a:rPr lang="en-US" dirty="0" err="1"/>
              <a:t>E.salary</a:t>
            </a:r>
            <a:r>
              <a:rPr lang="en-US" dirty="0"/>
              <a:t> BETWEEN 500000 AND 700000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AND </a:t>
            </a:r>
            <a:r>
              <a:rPr lang="en-US" dirty="0" err="1"/>
              <a:t>E.department</a:t>
            </a:r>
            <a:r>
              <a:rPr lang="en-US" dirty="0"/>
              <a:t> IN (SELECT DISTINCT </a:t>
            </a:r>
            <a:r>
              <a:rPr lang="en-US" dirty="0" err="1"/>
              <a:t>D.code</a:t>
            </a:r>
            <a:endParaRPr lang="en-US" dirty="0"/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FROM Department D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WHERE D.name LIKE “%Engineering%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);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9062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03B48-5F32-4715-9EAD-DDA3F201A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BB50F-C772-4279-951F-2CD2926EC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266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Find the names of all employees who earn between 500,000 and 700,000 and their department has the words “Engineering” anywhere in its name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Same thing without a nested query, it’s personal preference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E97D79-69BD-4241-A520-5A66D3EDF491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39E3ADB-2364-4587-8DE6-5BB9D179ADEA}"/>
              </a:ext>
            </a:extLst>
          </p:cNvPr>
          <p:cNvSpPr txBox="1">
            <a:spLocks/>
          </p:cNvSpPr>
          <p:nvPr/>
        </p:nvSpPr>
        <p:spPr>
          <a:xfrm>
            <a:off x="822959" y="3275407"/>
            <a:ext cx="7543801" cy="27020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E.name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Employee E, Department D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</a:t>
            </a:r>
            <a:r>
              <a:rPr lang="en-US" dirty="0" err="1"/>
              <a:t>E.salary</a:t>
            </a:r>
            <a:r>
              <a:rPr lang="en-US" dirty="0"/>
              <a:t> BETWEEN 500000 AND 700000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AND </a:t>
            </a:r>
            <a:r>
              <a:rPr lang="en-US" dirty="0" err="1"/>
              <a:t>D.code</a:t>
            </a:r>
            <a:r>
              <a:rPr lang="en-US" dirty="0"/>
              <a:t> = </a:t>
            </a:r>
            <a:r>
              <a:rPr lang="en-US" dirty="0" err="1"/>
              <a:t>E.department</a:t>
            </a:r>
            <a:endParaRPr lang="en-US" dirty="0"/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AND D.name LIKE “%Engineering%”;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1563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DD2CB-CD20-44E0-B990-E16B0E63F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 - EXISTS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7F115-BAC1-4FEF-9638-E1A0A8DD8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third way to join tables together is a Nested Query with EXISTS leading to the sub-query</a:t>
            </a:r>
          </a:p>
          <a:p>
            <a:r>
              <a:rPr lang="en-US" dirty="0"/>
              <a:t>EXISTS checks if the subquery has one or more result</a:t>
            </a:r>
          </a:p>
          <a:p>
            <a:pPr lvl="1"/>
            <a:r>
              <a:rPr lang="en-US" dirty="0"/>
              <a:t>If it does, then it acts as a True</a:t>
            </a:r>
          </a:p>
          <a:p>
            <a:pPr lvl="1"/>
            <a:r>
              <a:rPr lang="en-US" dirty="0"/>
              <a:t>If it doesn’t, then it acts as a False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D5454E-B401-445E-ACB9-AA8345CED019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6ED850-04A4-49DF-A00D-4F52FBB013D4}"/>
              </a:ext>
            </a:extLst>
          </p:cNvPr>
          <p:cNvSpPr txBox="1">
            <a:spLocks/>
          </p:cNvSpPr>
          <p:nvPr/>
        </p:nvSpPr>
        <p:spPr>
          <a:xfrm>
            <a:off x="822959" y="3900411"/>
            <a:ext cx="7543801" cy="2670983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location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Department D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</a:t>
            </a:r>
            <a:r>
              <a:rPr lang="en-US" dirty="0">
                <a:solidFill>
                  <a:schemeClr val="accent2"/>
                </a:solidFill>
              </a:rPr>
              <a:t>EXISTS</a:t>
            </a:r>
            <a:r>
              <a:rPr lang="en-US" dirty="0"/>
              <a:t> (SELECT *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FROM Employee 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WHERE </a:t>
            </a:r>
            <a:r>
              <a:rPr lang="en-US" dirty="0" err="1"/>
              <a:t>E.department</a:t>
            </a:r>
            <a:r>
              <a:rPr lang="en-US" dirty="0"/>
              <a:t> = </a:t>
            </a:r>
            <a:r>
              <a:rPr lang="en-US" dirty="0" err="1"/>
              <a:t>D.code</a:t>
            </a:r>
            <a:endParaRPr lang="en-US" dirty="0"/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AND </a:t>
            </a:r>
            <a:r>
              <a:rPr lang="en-US" dirty="0" err="1"/>
              <a:t>E.salary</a:t>
            </a:r>
            <a:r>
              <a:rPr lang="en-US" dirty="0"/>
              <a:t> BETWEEN 500000 AND 700000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AND D.name LIKE “%Engineering”);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8D254B-0EBB-4C7A-83B5-DDCFB22D8A8C}"/>
              </a:ext>
            </a:extLst>
          </p:cNvPr>
          <p:cNvSpPr txBox="1"/>
          <p:nvPr/>
        </p:nvSpPr>
        <p:spPr>
          <a:xfrm>
            <a:off x="4372275" y="4269771"/>
            <a:ext cx="408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Use * since we just care if the sub-query returns any result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7D1032-D7F6-43C5-955C-94295DF57AAF}"/>
              </a:ext>
            </a:extLst>
          </p:cNvPr>
          <p:cNvSpPr txBox="1"/>
          <p:nvPr/>
        </p:nvSpPr>
        <p:spPr>
          <a:xfrm>
            <a:off x="6416440" y="4962296"/>
            <a:ext cx="2747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We have the join condition in the sub-query</a:t>
            </a:r>
          </a:p>
        </p:txBody>
      </p:sp>
    </p:spTree>
    <p:extLst>
      <p:ext uri="{BB962C8B-B14F-4D97-AF65-F5344CB8AC3E}">
        <p14:creationId xmlns:p14="http://schemas.microsoft.com/office/powerpoint/2010/main" val="3049971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DD28D-3FC7-4C02-B8B3-FD17A5D4F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Definition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16CE75-45BB-41A5-B27B-F2F18BC9B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325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9AE43-C9A2-4EE9-B909-80920D376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Queries –NOT EXISTS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24E04-486F-48BA-9C2F-1F1C40BE0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EXISTS is largely doing the same thing as NOT IN, just using the EXISTS framework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location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Department D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</a:t>
            </a:r>
            <a:r>
              <a:rPr lang="en-US" dirty="0">
                <a:solidFill>
                  <a:schemeClr val="accent2"/>
                </a:solidFill>
              </a:rPr>
              <a:t>NOT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EXISTS</a:t>
            </a:r>
            <a:r>
              <a:rPr lang="en-US" dirty="0"/>
              <a:t> (SELECT *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FROM Employee 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WHERE </a:t>
            </a:r>
            <a:r>
              <a:rPr lang="en-US" dirty="0" err="1"/>
              <a:t>D.code</a:t>
            </a:r>
            <a:r>
              <a:rPr lang="en-US" dirty="0"/>
              <a:t> = </a:t>
            </a:r>
            <a:r>
              <a:rPr lang="en-US" dirty="0" err="1"/>
              <a:t>E.department</a:t>
            </a:r>
            <a:endParaRPr lang="en-US" dirty="0"/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AND </a:t>
            </a:r>
            <a:r>
              <a:rPr lang="en-US" dirty="0" err="1"/>
              <a:t>E.age</a:t>
            </a:r>
            <a:r>
              <a:rPr lang="en-US" dirty="0"/>
              <a:t> &gt; 60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1581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16EE8-7C6A-446D-BA05-0E0F6544C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Joins over Nested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68050-6DF3-4AB1-9365-62DC3600E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the most part, all join queries can be accomplished by Nested Queries</a:t>
            </a:r>
          </a:p>
          <a:p>
            <a:r>
              <a:rPr lang="en-US" dirty="0"/>
              <a:t>However there is one time when you have to use a join</a:t>
            </a:r>
          </a:p>
          <a:p>
            <a:r>
              <a:rPr lang="en-US" dirty="0"/>
              <a:t>Use joins when you want to </a:t>
            </a:r>
            <a:r>
              <a:rPr lang="en-US" dirty="0">
                <a:solidFill>
                  <a:schemeClr val="accent2"/>
                </a:solidFill>
              </a:rPr>
              <a:t>display information from multiple tables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4F230C-4916-4F44-B562-4D326EBEEF18}"/>
              </a:ext>
            </a:extLst>
          </p:cNvPr>
          <p:cNvSpPr txBox="1">
            <a:spLocks/>
          </p:cNvSpPr>
          <p:nvPr/>
        </p:nvSpPr>
        <p:spPr>
          <a:xfrm>
            <a:off x="822959" y="4174958"/>
            <a:ext cx="7543801" cy="180250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E.name, D.name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Employee E, Department D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</a:t>
            </a:r>
            <a:r>
              <a:rPr lang="en-US" dirty="0" err="1"/>
              <a:t>E.department</a:t>
            </a:r>
            <a:r>
              <a:rPr lang="en-US" dirty="0"/>
              <a:t> = </a:t>
            </a:r>
            <a:r>
              <a:rPr lang="en-US" dirty="0" err="1"/>
              <a:t>D.code</a:t>
            </a:r>
            <a:endParaRPr lang="en-US" dirty="0"/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AND </a:t>
            </a:r>
            <a:r>
              <a:rPr lang="en-US" dirty="0" err="1"/>
              <a:t>E.age</a:t>
            </a:r>
            <a:r>
              <a:rPr lang="en-US" dirty="0"/>
              <a:t> &gt; 60;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0696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61155-976A-4E4F-9AB2-1442B1138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Nested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4CBA3-2866-4954-ADD9-97260A0D7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Another powerful use of Nested Queries is that you can use the results of the sub-query for arithmetic operations</a:t>
            </a:r>
          </a:p>
          <a:p>
            <a:r>
              <a:rPr lang="en-US" dirty="0"/>
              <a:t>Let’s use attribute &gt;= as an example</a:t>
            </a:r>
          </a:p>
          <a:p>
            <a:r>
              <a:rPr lang="en-US" dirty="0"/>
              <a:t>WHERE attribute &gt;= </a:t>
            </a:r>
            <a:r>
              <a:rPr lang="en-US" dirty="0">
                <a:solidFill>
                  <a:schemeClr val="accent2"/>
                </a:solidFill>
              </a:rPr>
              <a:t>ANY</a:t>
            </a:r>
            <a:r>
              <a:rPr lang="en-US" dirty="0"/>
              <a:t> (subquery)</a:t>
            </a:r>
          </a:p>
          <a:p>
            <a:pPr lvl="1"/>
            <a:r>
              <a:rPr lang="en-US" dirty="0"/>
              <a:t>Is true if the attribute is &gt;= than any result from the sub-query</a:t>
            </a:r>
          </a:p>
          <a:p>
            <a:pPr lvl="1"/>
            <a:r>
              <a:rPr lang="en-US" dirty="0"/>
              <a:t>SOME is another SQL term but it does the same thing as ANY</a:t>
            </a:r>
          </a:p>
          <a:p>
            <a:r>
              <a:rPr lang="en-US" dirty="0"/>
              <a:t>WHERE attribute &gt;= </a:t>
            </a:r>
            <a:r>
              <a:rPr lang="en-US" dirty="0">
                <a:solidFill>
                  <a:schemeClr val="accent2"/>
                </a:solidFill>
              </a:rPr>
              <a:t>ALL</a:t>
            </a:r>
            <a:r>
              <a:rPr lang="en-US" dirty="0"/>
              <a:t> (subquery)</a:t>
            </a:r>
          </a:p>
          <a:p>
            <a:pPr lvl="1"/>
            <a:r>
              <a:rPr lang="en-US" dirty="0"/>
              <a:t>Is true if the attribute is &gt;= than all the results of the sub-query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2584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A757-A01E-4863-9281-49630A48F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Nested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795C3-B031-4470-BEE5-6B67E77A7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Find the name of all employees who earn more than any employee from the ‘COMP’ department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BA24E-1594-497E-BE46-221F0B743A51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D965A5C-C001-4E4E-8DC6-E79D9FD305CC}"/>
              </a:ext>
            </a:extLst>
          </p:cNvPr>
          <p:cNvSpPr txBox="1">
            <a:spLocks/>
          </p:cNvSpPr>
          <p:nvPr/>
        </p:nvSpPr>
        <p:spPr>
          <a:xfrm>
            <a:off x="822959" y="3275407"/>
            <a:ext cx="7543801" cy="27020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E.name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Employee 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</a:t>
            </a:r>
            <a:r>
              <a:rPr lang="en-US" dirty="0" err="1"/>
              <a:t>E.salary</a:t>
            </a:r>
            <a:r>
              <a:rPr lang="en-US" dirty="0"/>
              <a:t> &gt; </a:t>
            </a:r>
            <a:r>
              <a:rPr lang="en-US" dirty="0">
                <a:solidFill>
                  <a:schemeClr val="accent2"/>
                </a:solidFill>
              </a:rPr>
              <a:t>ANY</a:t>
            </a:r>
            <a:r>
              <a:rPr lang="en-US" dirty="0"/>
              <a:t> (SELECT E2.salary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FROM Employee E2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WHERE E2.department = “COMP”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5877416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A757-A01E-4863-9281-49630A48F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Nested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795C3-B031-4470-BEE5-6B67E77A7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Find the name of all employees who earn more than all of the employees from the ‘COMP’ department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BA24E-1594-497E-BE46-221F0B743A51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D965A5C-C001-4E4E-8DC6-E79D9FD305CC}"/>
              </a:ext>
            </a:extLst>
          </p:cNvPr>
          <p:cNvSpPr txBox="1">
            <a:spLocks/>
          </p:cNvSpPr>
          <p:nvPr/>
        </p:nvSpPr>
        <p:spPr>
          <a:xfrm>
            <a:off x="822959" y="3275407"/>
            <a:ext cx="7543801" cy="27020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SELECT E.name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FROM Employee E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WHERE </a:t>
            </a:r>
            <a:r>
              <a:rPr lang="en-US" dirty="0" err="1"/>
              <a:t>E.salary</a:t>
            </a:r>
            <a:r>
              <a:rPr lang="en-US" dirty="0"/>
              <a:t> &gt; </a:t>
            </a:r>
            <a:r>
              <a:rPr lang="en-US" dirty="0">
                <a:solidFill>
                  <a:schemeClr val="accent2"/>
                </a:solidFill>
              </a:rPr>
              <a:t>ALL</a:t>
            </a:r>
            <a:r>
              <a:rPr lang="en-US" dirty="0"/>
              <a:t> (SELECT E2.salary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FROM Employee E2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			WHERE E2.department = “COMP”</a:t>
            </a:r>
          </a:p>
          <a:p>
            <a:pPr marL="0" indent="0">
              <a:spcBef>
                <a:spcPts val="200"/>
              </a:spcBef>
              <a:buFont typeface="Wingdings" panose="05000000000000000000" pitchFamily="2" charset="2"/>
              <a:buNone/>
            </a:pPr>
            <a:r>
              <a:rPr lang="en-US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6151558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AFA4B-055C-46C2-8317-22EBE5E4C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Negation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B48A5-0581-46B1-9217-40B493EAF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of the hardest queries in SQL are queries that ask to find entities which have all of something</a:t>
            </a:r>
          </a:p>
          <a:p>
            <a:pPr lvl="1"/>
            <a:r>
              <a:rPr lang="en-US" dirty="0"/>
              <a:t>The “For All” queries</a:t>
            </a:r>
          </a:p>
          <a:p>
            <a:pPr marL="0" indent="0">
              <a:buNone/>
            </a:pPr>
            <a:r>
              <a:rPr lang="en-US" dirty="0"/>
              <a:t>Example: “Find me all students that attend all classes”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908B71-F99B-4573-B7AE-F011DC8ADEA8}"/>
              </a:ext>
            </a:extLst>
          </p:cNvPr>
          <p:cNvSpPr txBox="1"/>
          <p:nvPr/>
        </p:nvSpPr>
        <p:spPr>
          <a:xfrm>
            <a:off x="1572527" y="3857414"/>
            <a:ext cx="599894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Students(</a:t>
            </a:r>
            <a:r>
              <a:rPr lang="en-US" sz="2000" u="sng" dirty="0" err="1">
                <a:solidFill>
                  <a:schemeClr val="accent2"/>
                </a:solidFill>
              </a:rPr>
              <a:t>studentID</a:t>
            </a:r>
            <a:r>
              <a:rPr lang="en-US" sz="2000" dirty="0">
                <a:solidFill>
                  <a:schemeClr val="accent2"/>
                </a:solidFill>
              </a:rPr>
              <a:t>, name)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Classes(</a:t>
            </a:r>
            <a:r>
              <a:rPr lang="en-US" sz="2000" u="sng" dirty="0" err="1">
                <a:solidFill>
                  <a:schemeClr val="accent2"/>
                </a:solidFill>
              </a:rPr>
              <a:t>classcode</a:t>
            </a:r>
            <a:r>
              <a:rPr lang="en-US" sz="20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Attends(</a:t>
            </a:r>
            <a:r>
              <a:rPr lang="en-US" sz="2000" u="sng" dirty="0" err="1">
                <a:solidFill>
                  <a:schemeClr val="accent2"/>
                </a:solidFill>
              </a:rPr>
              <a:t>sID</a:t>
            </a:r>
            <a:r>
              <a:rPr lang="en-US" sz="2000" u="sng" dirty="0">
                <a:solidFill>
                  <a:schemeClr val="accent2"/>
                </a:solidFill>
              </a:rPr>
              <a:t>, </a:t>
            </a:r>
            <a:r>
              <a:rPr lang="en-US" sz="2000" u="sng" dirty="0" err="1">
                <a:solidFill>
                  <a:schemeClr val="accent2"/>
                </a:solidFill>
              </a:rPr>
              <a:t>ccode</a:t>
            </a:r>
            <a:r>
              <a:rPr lang="en-US" sz="2000" dirty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Attends(</a:t>
            </a:r>
            <a:r>
              <a:rPr lang="en-US" sz="2000" dirty="0" err="1">
                <a:solidFill>
                  <a:srgbClr val="0070C0"/>
                </a:solidFill>
              </a:rPr>
              <a:t>sID</a:t>
            </a:r>
            <a:r>
              <a:rPr lang="en-US" sz="2000" dirty="0">
                <a:solidFill>
                  <a:srgbClr val="0070C0"/>
                </a:solidFill>
              </a:rPr>
              <a:t>) References Students(</a:t>
            </a:r>
            <a:r>
              <a:rPr lang="en-US" sz="2000" dirty="0" err="1">
                <a:solidFill>
                  <a:srgbClr val="0070C0"/>
                </a:solidFill>
              </a:rPr>
              <a:t>studentID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Attends(</a:t>
            </a:r>
            <a:r>
              <a:rPr lang="en-US" sz="2000" dirty="0" err="1">
                <a:solidFill>
                  <a:srgbClr val="0070C0"/>
                </a:solidFill>
              </a:rPr>
              <a:t>ccode</a:t>
            </a:r>
            <a:r>
              <a:rPr lang="en-US" sz="2000" dirty="0">
                <a:solidFill>
                  <a:srgbClr val="0070C0"/>
                </a:solidFill>
              </a:rPr>
              <a:t>) References Classes(</a:t>
            </a:r>
            <a:r>
              <a:rPr lang="en-US" sz="2000" dirty="0" err="1">
                <a:solidFill>
                  <a:srgbClr val="0070C0"/>
                </a:solidFill>
              </a:rPr>
              <a:t>classcode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631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65273-B076-42B7-83E6-2C79E1E48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Negation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2EA29-998C-47CC-A55B-E819B3638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see the solution: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4AA03E-3D1D-4E13-B8B0-B5E314AECD92}"/>
              </a:ext>
            </a:extLst>
          </p:cNvPr>
          <p:cNvSpPr txBox="1">
            <a:spLocks/>
          </p:cNvSpPr>
          <p:nvPr/>
        </p:nvSpPr>
        <p:spPr>
          <a:xfrm>
            <a:off x="822959" y="2209386"/>
            <a:ext cx="7984157" cy="413340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name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Students 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FROM Classes C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FROM Attends A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WHERE </a:t>
            </a:r>
            <a:r>
              <a:rPr lang="en-US" dirty="0" err="1"/>
              <a:t>s.studentID</a:t>
            </a:r>
            <a:r>
              <a:rPr lang="en-US" dirty="0"/>
              <a:t> = </a:t>
            </a:r>
            <a:r>
              <a:rPr lang="en-US" dirty="0" err="1"/>
              <a:t>A.sID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AND </a:t>
            </a:r>
            <a:r>
              <a:rPr lang="en-US" dirty="0" err="1"/>
              <a:t>c.classcode</a:t>
            </a:r>
            <a:r>
              <a:rPr lang="en-US" dirty="0"/>
              <a:t> = </a:t>
            </a:r>
            <a:r>
              <a:rPr lang="en-US" dirty="0" err="1"/>
              <a:t>A.ccode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)); 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363D6-D1B8-4303-B872-E23708BB3C93}"/>
              </a:ext>
            </a:extLst>
          </p:cNvPr>
          <p:cNvSpPr txBox="1"/>
          <p:nvPr/>
        </p:nvSpPr>
        <p:spPr>
          <a:xfrm>
            <a:off x="4339790" y="57876"/>
            <a:ext cx="59989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Students(</a:t>
            </a:r>
            <a:r>
              <a:rPr lang="en-US" u="sng" dirty="0" err="1">
                <a:solidFill>
                  <a:schemeClr val="accent2"/>
                </a:solidFill>
              </a:rPr>
              <a:t>studentID</a:t>
            </a:r>
            <a:r>
              <a:rPr lang="en-US" dirty="0">
                <a:solidFill>
                  <a:schemeClr val="accent2"/>
                </a:solidFill>
              </a:rPr>
              <a:t>, name)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Classes(</a:t>
            </a:r>
            <a:r>
              <a:rPr lang="en-US" u="sng" dirty="0" err="1">
                <a:solidFill>
                  <a:schemeClr val="accent2"/>
                </a:solidFill>
              </a:rPr>
              <a:t>classcode</a:t>
            </a:r>
            <a:r>
              <a:rPr lang="en-US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Attends(</a:t>
            </a:r>
            <a:r>
              <a:rPr lang="en-US" u="sng" dirty="0" err="1">
                <a:solidFill>
                  <a:schemeClr val="accent2"/>
                </a:solidFill>
              </a:rPr>
              <a:t>sID</a:t>
            </a:r>
            <a:r>
              <a:rPr lang="en-US" u="sng" dirty="0">
                <a:solidFill>
                  <a:schemeClr val="accent2"/>
                </a:solidFill>
              </a:rPr>
              <a:t>, </a:t>
            </a:r>
            <a:r>
              <a:rPr lang="en-US" u="sng" dirty="0" err="1">
                <a:solidFill>
                  <a:schemeClr val="accent2"/>
                </a:solidFill>
              </a:rPr>
              <a:t>ccode</a:t>
            </a:r>
            <a:r>
              <a:rPr lang="en-US" dirty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sID</a:t>
            </a:r>
            <a:r>
              <a:rPr lang="en-US" dirty="0">
                <a:solidFill>
                  <a:srgbClr val="0070C0"/>
                </a:solidFill>
              </a:rPr>
              <a:t>) References Students(</a:t>
            </a:r>
            <a:r>
              <a:rPr lang="en-US" dirty="0" err="1">
                <a:solidFill>
                  <a:srgbClr val="0070C0"/>
                </a:solidFill>
              </a:rPr>
              <a:t>studentID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ccode</a:t>
            </a:r>
            <a:r>
              <a:rPr lang="en-US" dirty="0">
                <a:solidFill>
                  <a:srgbClr val="0070C0"/>
                </a:solidFill>
              </a:rPr>
              <a:t>) References Classes(</a:t>
            </a:r>
            <a:r>
              <a:rPr lang="en-US" dirty="0" err="1">
                <a:solidFill>
                  <a:srgbClr val="0070C0"/>
                </a:solidFill>
              </a:rPr>
              <a:t>classcode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A9560-67B5-4FF3-9F40-CFDB041B9757}"/>
              </a:ext>
            </a:extLst>
          </p:cNvPr>
          <p:cNvSpPr txBox="1"/>
          <p:nvPr/>
        </p:nvSpPr>
        <p:spPr>
          <a:xfrm>
            <a:off x="4035391" y="2040932"/>
            <a:ext cx="4711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The logic: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“I don’t have any classes that I don’t attend”</a:t>
            </a:r>
          </a:p>
        </p:txBody>
      </p:sp>
    </p:spTree>
    <p:extLst>
      <p:ext uri="{BB962C8B-B14F-4D97-AF65-F5344CB8AC3E}">
        <p14:creationId xmlns:p14="http://schemas.microsoft.com/office/powerpoint/2010/main" val="29726058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65273-B076-42B7-83E6-2C79E1E48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Negation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4AA03E-3D1D-4E13-B8B0-B5E314AECD92}"/>
              </a:ext>
            </a:extLst>
          </p:cNvPr>
          <p:cNvSpPr txBox="1">
            <a:spLocks/>
          </p:cNvSpPr>
          <p:nvPr/>
        </p:nvSpPr>
        <p:spPr>
          <a:xfrm>
            <a:off x="602781" y="1966093"/>
            <a:ext cx="7984157" cy="413340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name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Students 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FROM Classes C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FROM Attends A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WHERE </a:t>
            </a:r>
            <a:r>
              <a:rPr lang="en-US" dirty="0" err="1"/>
              <a:t>s.studentID</a:t>
            </a:r>
            <a:r>
              <a:rPr lang="en-US" dirty="0"/>
              <a:t> </a:t>
            </a:r>
            <a:r>
              <a:rPr lang="en-US" dirty="0">
                <a:solidFill>
                  <a:srgbClr val="0070C0"/>
                </a:solidFill>
              </a:rPr>
              <a:t>(1) </a:t>
            </a:r>
            <a:r>
              <a:rPr lang="en-US" dirty="0"/>
              <a:t>= </a:t>
            </a:r>
            <a:r>
              <a:rPr lang="en-US" dirty="0" err="1"/>
              <a:t>A.sID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AND </a:t>
            </a:r>
            <a:r>
              <a:rPr lang="en-US" dirty="0" err="1"/>
              <a:t>c.classcode</a:t>
            </a:r>
            <a:r>
              <a:rPr lang="en-US" dirty="0"/>
              <a:t> = </a:t>
            </a:r>
            <a:r>
              <a:rPr lang="en-US" dirty="0" err="1"/>
              <a:t>A.ccode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)); 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363D6-D1B8-4303-B872-E23708BB3C93}"/>
              </a:ext>
            </a:extLst>
          </p:cNvPr>
          <p:cNvSpPr txBox="1"/>
          <p:nvPr/>
        </p:nvSpPr>
        <p:spPr>
          <a:xfrm>
            <a:off x="4339790" y="57876"/>
            <a:ext cx="59989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Students(</a:t>
            </a:r>
            <a:r>
              <a:rPr lang="en-US" u="sng" dirty="0" err="1">
                <a:solidFill>
                  <a:schemeClr val="accent2"/>
                </a:solidFill>
              </a:rPr>
              <a:t>studentID</a:t>
            </a:r>
            <a:r>
              <a:rPr lang="en-US" dirty="0">
                <a:solidFill>
                  <a:schemeClr val="accent2"/>
                </a:solidFill>
              </a:rPr>
              <a:t>, name)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Classes(</a:t>
            </a:r>
            <a:r>
              <a:rPr lang="en-US" u="sng" dirty="0" err="1">
                <a:solidFill>
                  <a:schemeClr val="accent2"/>
                </a:solidFill>
              </a:rPr>
              <a:t>classcode</a:t>
            </a:r>
            <a:r>
              <a:rPr lang="en-US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Attends(</a:t>
            </a:r>
            <a:r>
              <a:rPr lang="en-US" u="sng" dirty="0" err="1">
                <a:solidFill>
                  <a:schemeClr val="accent2"/>
                </a:solidFill>
              </a:rPr>
              <a:t>sID</a:t>
            </a:r>
            <a:r>
              <a:rPr lang="en-US" u="sng" dirty="0">
                <a:solidFill>
                  <a:schemeClr val="accent2"/>
                </a:solidFill>
              </a:rPr>
              <a:t>, </a:t>
            </a:r>
            <a:r>
              <a:rPr lang="en-US" u="sng" dirty="0" err="1">
                <a:solidFill>
                  <a:schemeClr val="accent2"/>
                </a:solidFill>
              </a:rPr>
              <a:t>ccode</a:t>
            </a:r>
            <a:r>
              <a:rPr lang="en-US" dirty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sID</a:t>
            </a:r>
            <a:r>
              <a:rPr lang="en-US" dirty="0">
                <a:solidFill>
                  <a:srgbClr val="0070C0"/>
                </a:solidFill>
              </a:rPr>
              <a:t>) References Students(</a:t>
            </a:r>
            <a:r>
              <a:rPr lang="en-US" dirty="0" err="1">
                <a:solidFill>
                  <a:srgbClr val="0070C0"/>
                </a:solidFill>
              </a:rPr>
              <a:t>studentID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ccode</a:t>
            </a:r>
            <a:r>
              <a:rPr lang="en-US" dirty="0">
                <a:solidFill>
                  <a:srgbClr val="0070C0"/>
                </a:solidFill>
              </a:rPr>
              <a:t>) References Classes(</a:t>
            </a:r>
            <a:r>
              <a:rPr lang="en-US" dirty="0" err="1">
                <a:solidFill>
                  <a:srgbClr val="0070C0"/>
                </a:solidFill>
              </a:rPr>
              <a:t>classcode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94A5A-2D9E-46BB-A30B-C0B24E563ED9}"/>
              </a:ext>
            </a:extLst>
          </p:cNvPr>
          <p:cNvSpPr txBox="1"/>
          <p:nvPr/>
        </p:nvSpPr>
        <p:spPr>
          <a:xfrm>
            <a:off x="4035391" y="2040932"/>
            <a:ext cx="5926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Let’s break this down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The current student being checked has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studentID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=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917F7B-B26C-4D2A-A19E-6C3F3AE18889}"/>
              </a:ext>
            </a:extLst>
          </p:cNvPr>
          <p:cNvSpPr txBox="1"/>
          <p:nvPr/>
        </p:nvSpPr>
        <p:spPr>
          <a:xfrm>
            <a:off x="602781" y="4709634"/>
            <a:ext cx="3078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Find all attend records with student 1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F05C07E5-D025-486B-AC2C-0361B8D57AF2}"/>
              </a:ext>
            </a:extLst>
          </p:cNvPr>
          <p:cNvSpPr/>
          <p:nvPr/>
        </p:nvSpPr>
        <p:spPr>
          <a:xfrm>
            <a:off x="3404937" y="4379495"/>
            <a:ext cx="397042" cy="1275347"/>
          </a:xfrm>
          <a:prstGeom prst="lef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450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65273-B076-42B7-83E6-2C79E1E48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Negation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4AA03E-3D1D-4E13-B8B0-B5E314AECD92}"/>
              </a:ext>
            </a:extLst>
          </p:cNvPr>
          <p:cNvSpPr txBox="1">
            <a:spLocks/>
          </p:cNvSpPr>
          <p:nvPr/>
        </p:nvSpPr>
        <p:spPr>
          <a:xfrm>
            <a:off x="602781" y="1966093"/>
            <a:ext cx="7984157" cy="413340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name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Students 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FROM Classes C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FROM Attends A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WHERE </a:t>
            </a:r>
            <a:r>
              <a:rPr lang="en-US" dirty="0" err="1"/>
              <a:t>s.studentID</a:t>
            </a:r>
            <a:r>
              <a:rPr lang="en-US" dirty="0"/>
              <a:t> </a:t>
            </a:r>
            <a:r>
              <a:rPr lang="en-US" dirty="0">
                <a:solidFill>
                  <a:srgbClr val="0070C0"/>
                </a:solidFill>
              </a:rPr>
              <a:t>(1) </a:t>
            </a:r>
            <a:r>
              <a:rPr lang="en-US" dirty="0"/>
              <a:t>= </a:t>
            </a:r>
            <a:r>
              <a:rPr lang="en-US" dirty="0" err="1"/>
              <a:t>A.sID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AND </a:t>
            </a:r>
            <a:r>
              <a:rPr lang="en-US" dirty="0" err="1"/>
              <a:t>c.classcode</a:t>
            </a:r>
            <a:r>
              <a:rPr lang="en-US" dirty="0"/>
              <a:t> = </a:t>
            </a:r>
            <a:r>
              <a:rPr lang="en-US" dirty="0" err="1"/>
              <a:t>A.ccode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)); 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363D6-D1B8-4303-B872-E23708BB3C93}"/>
              </a:ext>
            </a:extLst>
          </p:cNvPr>
          <p:cNvSpPr txBox="1"/>
          <p:nvPr/>
        </p:nvSpPr>
        <p:spPr>
          <a:xfrm>
            <a:off x="4339790" y="57876"/>
            <a:ext cx="59989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Students(</a:t>
            </a:r>
            <a:r>
              <a:rPr lang="en-US" u="sng" dirty="0" err="1">
                <a:solidFill>
                  <a:schemeClr val="accent2"/>
                </a:solidFill>
              </a:rPr>
              <a:t>studentID</a:t>
            </a:r>
            <a:r>
              <a:rPr lang="en-US" dirty="0">
                <a:solidFill>
                  <a:schemeClr val="accent2"/>
                </a:solidFill>
              </a:rPr>
              <a:t>, name)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Classes(</a:t>
            </a:r>
            <a:r>
              <a:rPr lang="en-US" u="sng" dirty="0" err="1">
                <a:solidFill>
                  <a:schemeClr val="accent2"/>
                </a:solidFill>
              </a:rPr>
              <a:t>classcode</a:t>
            </a:r>
            <a:r>
              <a:rPr lang="en-US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Attends(</a:t>
            </a:r>
            <a:r>
              <a:rPr lang="en-US" u="sng" dirty="0" err="1">
                <a:solidFill>
                  <a:schemeClr val="accent2"/>
                </a:solidFill>
              </a:rPr>
              <a:t>sID</a:t>
            </a:r>
            <a:r>
              <a:rPr lang="en-US" u="sng" dirty="0">
                <a:solidFill>
                  <a:schemeClr val="accent2"/>
                </a:solidFill>
              </a:rPr>
              <a:t>, </a:t>
            </a:r>
            <a:r>
              <a:rPr lang="en-US" u="sng" dirty="0" err="1">
                <a:solidFill>
                  <a:schemeClr val="accent2"/>
                </a:solidFill>
              </a:rPr>
              <a:t>ccode</a:t>
            </a:r>
            <a:r>
              <a:rPr lang="en-US" dirty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sID</a:t>
            </a:r>
            <a:r>
              <a:rPr lang="en-US" dirty="0">
                <a:solidFill>
                  <a:srgbClr val="0070C0"/>
                </a:solidFill>
              </a:rPr>
              <a:t>) References Students(</a:t>
            </a:r>
            <a:r>
              <a:rPr lang="en-US" dirty="0" err="1">
                <a:solidFill>
                  <a:srgbClr val="0070C0"/>
                </a:solidFill>
              </a:rPr>
              <a:t>studentID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ccode</a:t>
            </a:r>
            <a:r>
              <a:rPr lang="en-US" dirty="0">
                <a:solidFill>
                  <a:srgbClr val="0070C0"/>
                </a:solidFill>
              </a:rPr>
              <a:t>) References Classes(</a:t>
            </a:r>
            <a:r>
              <a:rPr lang="en-US" dirty="0" err="1">
                <a:solidFill>
                  <a:srgbClr val="0070C0"/>
                </a:solidFill>
              </a:rPr>
              <a:t>classcode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94A5A-2D9E-46BB-A30B-C0B24E563ED9}"/>
              </a:ext>
            </a:extLst>
          </p:cNvPr>
          <p:cNvSpPr txBox="1"/>
          <p:nvPr/>
        </p:nvSpPr>
        <p:spPr>
          <a:xfrm>
            <a:off x="4035391" y="2040932"/>
            <a:ext cx="5926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Let’s break this down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The current student being checked has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studentID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=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917F7B-B26C-4D2A-A19E-6C3F3AE18889}"/>
              </a:ext>
            </a:extLst>
          </p:cNvPr>
          <p:cNvSpPr txBox="1"/>
          <p:nvPr/>
        </p:nvSpPr>
        <p:spPr>
          <a:xfrm>
            <a:off x="205738" y="3912455"/>
            <a:ext cx="1755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Find all classes student 1 does not attend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F05C07E5-D025-486B-AC2C-0361B8D57AF2}"/>
              </a:ext>
            </a:extLst>
          </p:cNvPr>
          <p:cNvSpPr/>
          <p:nvPr/>
        </p:nvSpPr>
        <p:spPr>
          <a:xfrm>
            <a:off x="2069432" y="3189925"/>
            <a:ext cx="397042" cy="2645391"/>
          </a:xfrm>
          <a:prstGeom prst="lef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251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65273-B076-42B7-83E6-2C79E1E48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Negation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4AA03E-3D1D-4E13-B8B0-B5E314AECD92}"/>
              </a:ext>
            </a:extLst>
          </p:cNvPr>
          <p:cNvSpPr txBox="1">
            <a:spLocks/>
          </p:cNvSpPr>
          <p:nvPr/>
        </p:nvSpPr>
        <p:spPr>
          <a:xfrm>
            <a:off x="602781" y="1966093"/>
            <a:ext cx="7984157" cy="413340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name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Students 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FROM Classes C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FROM Attends A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WHERE </a:t>
            </a:r>
            <a:r>
              <a:rPr lang="en-US" dirty="0" err="1"/>
              <a:t>s.studentID</a:t>
            </a:r>
            <a:r>
              <a:rPr lang="en-US" dirty="0"/>
              <a:t> </a:t>
            </a:r>
            <a:r>
              <a:rPr lang="en-US" dirty="0">
                <a:solidFill>
                  <a:srgbClr val="0070C0"/>
                </a:solidFill>
              </a:rPr>
              <a:t>(1) </a:t>
            </a:r>
            <a:r>
              <a:rPr lang="en-US" dirty="0"/>
              <a:t>= </a:t>
            </a:r>
            <a:r>
              <a:rPr lang="en-US" dirty="0" err="1"/>
              <a:t>A.sID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AND </a:t>
            </a:r>
            <a:r>
              <a:rPr lang="en-US" dirty="0" err="1"/>
              <a:t>c.classcode</a:t>
            </a:r>
            <a:r>
              <a:rPr lang="en-US" dirty="0"/>
              <a:t> = </a:t>
            </a:r>
            <a:r>
              <a:rPr lang="en-US" dirty="0" err="1"/>
              <a:t>A.ccode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)); 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363D6-D1B8-4303-B872-E23708BB3C93}"/>
              </a:ext>
            </a:extLst>
          </p:cNvPr>
          <p:cNvSpPr txBox="1"/>
          <p:nvPr/>
        </p:nvSpPr>
        <p:spPr>
          <a:xfrm>
            <a:off x="4339790" y="57876"/>
            <a:ext cx="59989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Students(</a:t>
            </a:r>
            <a:r>
              <a:rPr lang="en-US" u="sng" dirty="0" err="1">
                <a:solidFill>
                  <a:schemeClr val="accent2"/>
                </a:solidFill>
              </a:rPr>
              <a:t>studentID</a:t>
            </a:r>
            <a:r>
              <a:rPr lang="en-US" dirty="0">
                <a:solidFill>
                  <a:schemeClr val="accent2"/>
                </a:solidFill>
              </a:rPr>
              <a:t>, name)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Classes(</a:t>
            </a:r>
            <a:r>
              <a:rPr lang="en-US" u="sng" dirty="0" err="1">
                <a:solidFill>
                  <a:schemeClr val="accent2"/>
                </a:solidFill>
              </a:rPr>
              <a:t>classcode</a:t>
            </a:r>
            <a:r>
              <a:rPr lang="en-US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Attends(</a:t>
            </a:r>
            <a:r>
              <a:rPr lang="en-US" u="sng" dirty="0" err="1">
                <a:solidFill>
                  <a:schemeClr val="accent2"/>
                </a:solidFill>
              </a:rPr>
              <a:t>sID</a:t>
            </a:r>
            <a:r>
              <a:rPr lang="en-US" u="sng" dirty="0">
                <a:solidFill>
                  <a:schemeClr val="accent2"/>
                </a:solidFill>
              </a:rPr>
              <a:t>, </a:t>
            </a:r>
            <a:r>
              <a:rPr lang="en-US" u="sng" dirty="0" err="1">
                <a:solidFill>
                  <a:schemeClr val="accent2"/>
                </a:solidFill>
              </a:rPr>
              <a:t>ccode</a:t>
            </a:r>
            <a:r>
              <a:rPr lang="en-US" dirty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sID</a:t>
            </a:r>
            <a:r>
              <a:rPr lang="en-US" dirty="0">
                <a:solidFill>
                  <a:srgbClr val="0070C0"/>
                </a:solidFill>
              </a:rPr>
              <a:t>) References Students(</a:t>
            </a:r>
            <a:r>
              <a:rPr lang="en-US" dirty="0" err="1">
                <a:solidFill>
                  <a:srgbClr val="0070C0"/>
                </a:solidFill>
              </a:rPr>
              <a:t>studentID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ccode</a:t>
            </a:r>
            <a:r>
              <a:rPr lang="en-US" dirty="0">
                <a:solidFill>
                  <a:srgbClr val="0070C0"/>
                </a:solidFill>
              </a:rPr>
              <a:t>) References Classes(</a:t>
            </a:r>
            <a:r>
              <a:rPr lang="en-US" dirty="0" err="1">
                <a:solidFill>
                  <a:srgbClr val="0070C0"/>
                </a:solidFill>
              </a:rPr>
              <a:t>classcode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94A5A-2D9E-46BB-A30B-C0B24E563ED9}"/>
              </a:ext>
            </a:extLst>
          </p:cNvPr>
          <p:cNvSpPr txBox="1"/>
          <p:nvPr/>
        </p:nvSpPr>
        <p:spPr>
          <a:xfrm>
            <a:off x="4035391" y="2040932"/>
            <a:ext cx="5926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Let’s break this down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The current student being checked has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studentID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=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917F7B-B26C-4D2A-A19E-6C3F3AE18889}"/>
              </a:ext>
            </a:extLst>
          </p:cNvPr>
          <p:cNvSpPr txBox="1"/>
          <p:nvPr/>
        </p:nvSpPr>
        <p:spPr>
          <a:xfrm>
            <a:off x="999823" y="4453876"/>
            <a:ext cx="3035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If there are no records from the middle sub-query, student 1 attends all classes and output this name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F05C07E5-D025-486B-AC2C-0361B8D57AF2}"/>
              </a:ext>
            </a:extLst>
          </p:cNvPr>
          <p:cNvSpPr/>
          <p:nvPr/>
        </p:nvSpPr>
        <p:spPr>
          <a:xfrm>
            <a:off x="205739" y="2040932"/>
            <a:ext cx="397042" cy="3770321"/>
          </a:xfrm>
          <a:prstGeom prst="leftBrace">
            <a:avLst>
              <a:gd name="adj1" fmla="val 8333"/>
              <a:gd name="adj2" fmla="val 50319"/>
            </a:avLst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97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B4E2D-4593-42DD-A0BD-79289852D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A2B73-7748-43E8-9E60-6A3E83F44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dirty="0">
                <a:solidFill>
                  <a:schemeClr val="accent2"/>
                </a:solidFill>
              </a:rPr>
              <a:t>CREATE TABLE </a:t>
            </a:r>
            <a:r>
              <a:rPr lang="en-US" dirty="0"/>
              <a:t>&lt;table name&gt; (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&lt;attribute 1&gt; &lt;domain&gt;,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&lt;attribute 2&gt; &lt;domain&gt;,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&lt;attribute 3&gt; &lt;domain&gt;,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[Table Constraints]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You can technically write this all in one line but this is neat</a:t>
            </a:r>
          </a:p>
        </p:txBody>
      </p:sp>
    </p:spTree>
    <p:extLst>
      <p:ext uri="{BB962C8B-B14F-4D97-AF65-F5344CB8AC3E}">
        <p14:creationId xmlns:p14="http://schemas.microsoft.com/office/powerpoint/2010/main" val="15764389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65273-B076-42B7-83E6-2C79E1E48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Negation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4AA03E-3D1D-4E13-B8B0-B5E314AECD92}"/>
              </a:ext>
            </a:extLst>
          </p:cNvPr>
          <p:cNvSpPr txBox="1">
            <a:spLocks/>
          </p:cNvSpPr>
          <p:nvPr/>
        </p:nvSpPr>
        <p:spPr>
          <a:xfrm>
            <a:off x="602781" y="1966093"/>
            <a:ext cx="7984157" cy="413340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name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Students 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FROM Classes C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WHERE NOT EXISTS (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FROM Attends A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WHERE </a:t>
            </a:r>
            <a:r>
              <a:rPr lang="en-US" dirty="0" err="1"/>
              <a:t>s.studentID</a:t>
            </a:r>
            <a:r>
              <a:rPr lang="en-US" dirty="0"/>
              <a:t> = </a:t>
            </a:r>
            <a:r>
              <a:rPr lang="en-US" dirty="0" err="1"/>
              <a:t>A.sID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AND </a:t>
            </a:r>
            <a:r>
              <a:rPr lang="en-US" dirty="0" err="1"/>
              <a:t>c.classcode</a:t>
            </a:r>
            <a:r>
              <a:rPr lang="en-US" dirty="0"/>
              <a:t> = </a:t>
            </a:r>
            <a:r>
              <a:rPr lang="en-US" dirty="0" err="1"/>
              <a:t>A.ccode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)); 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363D6-D1B8-4303-B872-E23708BB3C93}"/>
              </a:ext>
            </a:extLst>
          </p:cNvPr>
          <p:cNvSpPr txBox="1"/>
          <p:nvPr/>
        </p:nvSpPr>
        <p:spPr>
          <a:xfrm>
            <a:off x="4339790" y="57876"/>
            <a:ext cx="59989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Students(</a:t>
            </a:r>
            <a:r>
              <a:rPr lang="en-US" u="sng" dirty="0" err="1">
                <a:solidFill>
                  <a:schemeClr val="accent2"/>
                </a:solidFill>
              </a:rPr>
              <a:t>studentID</a:t>
            </a:r>
            <a:r>
              <a:rPr lang="en-US" dirty="0">
                <a:solidFill>
                  <a:schemeClr val="accent2"/>
                </a:solidFill>
              </a:rPr>
              <a:t>, name)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Classes(</a:t>
            </a:r>
            <a:r>
              <a:rPr lang="en-US" u="sng" dirty="0" err="1">
                <a:solidFill>
                  <a:schemeClr val="accent2"/>
                </a:solidFill>
              </a:rPr>
              <a:t>classcode</a:t>
            </a:r>
            <a:r>
              <a:rPr lang="en-US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Attends(</a:t>
            </a:r>
            <a:r>
              <a:rPr lang="en-US" u="sng" dirty="0" err="1">
                <a:solidFill>
                  <a:schemeClr val="accent2"/>
                </a:solidFill>
              </a:rPr>
              <a:t>sID</a:t>
            </a:r>
            <a:r>
              <a:rPr lang="en-US" u="sng" dirty="0">
                <a:solidFill>
                  <a:schemeClr val="accent2"/>
                </a:solidFill>
              </a:rPr>
              <a:t>, </a:t>
            </a:r>
            <a:r>
              <a:rPr lang="en-US" u="sng" dirty="0" err="1">
                <a:solidFill>
                  <a:schemeClr val="accent2"/>
                </a:solidFill>
              </a:rPr>
              <a:t>ccode</a:t>
            </a:r>
            <a:r>
              <a:rPr lang="en-US" dirty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sID</a:t>
            </a:r>
            <a:r>
              <a:rPr lang="en-US" dirty="0">
                <a:solidFill>
                  <a:srgbClr val="0070C0"/>
                </a:solidFill>
              </a:rPr>
              <a:t>) References Students(</a:t>
            </a:r>
            <a:r>
              <a:rPr lang="en-US" dirty="0" err="1">
                <a:solidFill>
                  <a:srgbClr val="0070C0"/>
                </a:solidFill>
              </a:rPr>
              <a:t>studentID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Attends(</a:t>
            </a:r>
            <a:r>
              <a:rPr lang="en-US" dirty="0" err="1">
                <a:solidFill>
                  <a:srgbClr val="0070C0"/>
                </a:solidFill>
              </a:rPr>
              <a:t>ccode</a:t>
            </a:r>
            <a:r>
              <a:rPr lang="en-US" dirty="0">
                <a:solidFill>
                  <a:srgbClr val="0070C0"/>
                </a:solidFill>
              </a:rPr>
              <a:t>) References Classes(</a:t>
            </a:r>
            <a:r>
              <a:rPr lang="en-US" dirty="0" err="1">
                <a:solidFill>
                  <a:srgbClr val="0070C0"/>
                </a:solidFill>
              </a:rPr>
              <a:t>classcode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94A5A-2D9E-46BB-A30B-C0B24E563ED9}"/>
              </a:ext>
            </a:extLst>
          </p:cNvPr>
          <p:cNvSpPr txBox="1"/>
          <p:nvPr/>
        </p:nvSpPr>
        <p:spPr>
          <a:xfrm>
            <a:off x="4035391" y="2040932"/>
            <a:ext cx="4711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The query 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do this for each tuple in student.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The resulting list is the name of students who attend all classes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F05C07E5-D025-486B-AC2C-0361B8D57AF2}"/>
              </a:ext>
            </a:extLst>
          </p:cNvPr>
          <p:cNvSpPr/>
          <p:nvPr/>
        </p:nvSpPr>
        <p:spPr>
          <a:xfrm>
            <a:off x="205739" y="2040932"/>
            <a:ext cx="397042" cy="3770321"/>
          </a:xfrm>
          <a:prstGeom prst="leftBrace">
            <a:avLst>
              <a:gd name="adj1" fmla="val 8333"/>
              <a:gd name="adj2" fmla="val 50319"/>
            </a:avLst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329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ED7B5-9F0D-4A2A-9A17-4399F7C8F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12F37-5DE3-4645-B0E6-6D0D5031F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Sometimes, you want to perform some aggregation on the numerical values of your algorithm</a:t>
            </a:r>
          </a:p>
          <a:p>
            <a:r>
              <a:rPr lang="en-US" dirty="0"/>
              <a:t>For example, what is the average salary of all employees?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SELECT </a:t>
            </a:r>
            <a:r>
              <a:rPr lang="en-US" dirty="0">
                <a:solidFill>
                  <a:schemeClr val="accent2"/>
                </a:solidFill>
              </a:rPr>
              <a:t>AVG</a:t>
            </a:r>
            <a:r>
              <a:rPr lang="en-US" dirty="0"/>
              <a:t>(salary)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FROM Employee;</a:t>
            </a:r>
          </a:p>
        </p:txBody>
      </p:sp>
    </p:spTree>
    <p:extLst>
      <p:ext uri="{BB962C8B-B14F-4D97-AF65-F5344CB8AC3E}">
        <p14:creationId xmlns:p14="http://schemas.microsoft.com/office/powerpoint/2010/main" val="10029945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6F1D8-6D8B-4D55-BD45-10F912BB4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845F9-3CFF-422D-A20E-523F7B688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AVG(attribute)</a:t>
            </a:r>
          </a:p>
          <a:p>
            <a:r>
              <a:rPr lang="en-US" dirty="0"/>
              <a:t>SUM(attribute)</a:t>
            </a:r>
          </a:p>
          <a:p>
            <a:r>
              <a:rPr lang="en-US" dirty="0"/>
              <a:t>MIN(attribute)</a:t>
            </a:r>
          </a:p>
          <a:p>
            <a:r>
              <a:rPr lang="en-US" dirty="0"/>
              <a:t>MAX(attribute)</a:t>
            </a:r>
          </a:p>
          <a:p>
            <a:r>
              <a:rPr lang="en-US" dirty="0"/>
              <a:t>COUNT(*)</a:t>
            </a:r>
          </a:p>
          <a:p>
            <a:pPr lvl="1"/>
            <a:r>
              <a:rPr lang="en-US" dirty="0"/>
              <a:t>Counts the number of tuples</a:t>
            </a:r>
          </a:p>
          <a:p>
            <a:pPr lvl="1"/>
            <a:r>
              <a:rPr lang="en-US" dirty="0"/>
              <a:t>We use * as we just care about the number of tuples, not any attributes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1815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EDE16-A2B8-464B-9394-D27832509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BY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1DA37-9395-4DAA-AE6F-4FB5E1472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719462" cy="4023360"/>
          </a:xfrm>
        </p:spPr>
        <p:txBody>
          <a:bodyPr/>
          <a:lstStyle/>
          <a:p>
            <a:r>
              <a:rPr lang="en-US" dirty="0"/>
              <a:t>Often times, you want to aggregate based on information of tuples which share the same attribute</a:t>
            </a:r>
          </a:p>
          <a:p>
            <a:r>
              <a:rPr lang="en-US" dirty="0"/>
              <a:t>Tuples with the same value on all attributes in the GROUP BY clause are placed in one group for the aggregation</a:t>
            </a:r>
          </a:p>
          <a:p>
            <a:pPr marL="0" indent="0">
              <a:buNone/>
            </a:pPr>
            <a:r>
              <a:rPr lang="en-US" dirty="0"/>
              <a:t>Query: Find the age of the oldest employee for each department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8B1E72B-2617-4119-AE53-027114257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161687"/>
              </p:ext>
            </p:extLst>
          </p:nvPr>
        </p:nvGraphicFramePr>
        <p:xfrm>
          <a:off x="1534449" y="4407353"/>
          <a:ext cx="607510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4067701803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empName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 Ashford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Bobby Baker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85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Cindy Chau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97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Danny </a:t>
                      </a:r>
                      <a:r>
                        <a:rPr lang="en-US" dirty="0" err="1"/>
                        <a:t>Desposito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589255"/>
                  </a:ext>
                </a:extLst>
              </a:tr>
            </a:tbl>
          </a:graphicData>
        </a:graphic>
      </p:graphicFrame>
      <p:sp>
        <p:nvSpPr>
          <p:cNvPr id="5" name="Rectangle 24">
            <a:extLst>
              <a:ext uri="{FF2B5EF4-FFF2-40B4-BE49-F238E27FC236}">
                <a16:creationId xmlns:a16="http://schemas.microsoft.com/office/drawing/2014/main" id="{F4B47F46-3EE8-4CD6-A585-DAB766CDC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856" y="3913343"/>
            <a:ext cx="132600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+mj-lt"/>
              </a:rPr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14607872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9C6856F-2741-427B-9EB3-14862EBC3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231480"/>
              </p:ext>
            </p:extLst>
          </p:nvPr>
        </p:nvGraphicFramePr>
        <p:xfrm>
          <a:off x="1534449" y="641468"/>
          <a:ext cx="607510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4067701803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2158562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empName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 Ashford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Bobby Baker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85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Cindy Chau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97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Danny </a:t>
                      </a:r>
                      <a:r>
                        <a:rPr lang="en-US" dirty="0" err="1"/>
                        <a:t>Desposito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589255"/>
                  </a:ext>
                </a:extLst>
              </a:tr>
            </a:tbl>
          </a:graphicData>
        </a:graphic>
      </p:graphicFrame>
      <p:sp>
        <p:nvSpPr>
          <p:cNvPr id="3" name="Rectangle 24">
            <a:extLst>
              <a:ext uri="{FF2B5EF4-FFF2-40B4-BE49-F238E27FC236}">
                <a16:creationId xmlns:a16="http://schemas.microsoft.com/office/drawing/2014/main" id="{649696B0-4F44-4BE1-B3FD-EB7BB8587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783" y="147458"/>
            <a:ext cx="1198149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+mj-lt"/>
              </a:rPr>
              <a:t>Employee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A46249-9C25-4F82-A97F-0D6F3ED064FD}"/>
              </a:ext>
            </a:extLst>
          </p:cNvPr>
          <p:cNvSpPr txBox="1">
            <a:spLocks/>
          </p:cNvSpPr>
          <p:nvPr/>
        </p:nvSpPr>
        <p:spPr>
          <a:xfrm>
            <a:off x="1364380" y="2878116"/>
            <a:ext cx="7543801" cy="228086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department, MAX(age) </a:t>
            </a:r>
            <a:r>
              <a:rPr lang="en-US" dirty="0">
                <a:solidFill>
                  <a:schemeClr val="accent2"/>
                </a:solidFill>
              </a:rPr>
              <a:t>AS</a:t>
            </a:r>
            <a:r>
              <a:rPr lang="en-US" dirty="0"/>
              <a:t> </a:t>
            </a:r>
            <a:r>
              <a:rPr lang="en-US" dirty="0" err="1"/>
              <a:t>OldestAge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GROUP BY </a:t>
            </a:r>
            <a:r>
              <a:rPr lang="en-US" dirty="0"/>
              <a:t>department;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7F9D001-7D14-42E0-B0C5-D64ED8CE4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353502"/>
              </p:ext>
            </p:extLst>
          </p:nvPr>
        </p:nvGraphicFramePr>
        <p:xfrm>
          <a:off x="2546966" y="4602720"/>
          <a:ext cx="405006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34">
                  <a:extLst>
                    <a:ext uri="{9D8B030D-6E8A-4147-A177-3AD203B41FA5}">
                      <a16:colId xmlns:a16="http://schemas.microsoft.com/office/drawing/2014/main" val="222808372"/>
                    </a:ext>
                  </a:extLst>
                </a:gridCol>
                <a:gridCol w="2025034">
                  <a:extLst>
                    <a:ext uri="{9D8B030D-6E8A-4147-A177-3AD203B41FA5}">
                      <a16:colId xmlns:a16="http://schemas.microsoft.com/office/drawing/2014/main" val="40677018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OldestAge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8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4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8555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2C90873-DC58-4708-BAE0-C1221A9CDF99}"/>
              </a:ext>
            </a:extLst>
          </p:cNvPr>
          <p:cNvSpPr txBox="1"/>
          <p:nvPr/>
        </p:nvSpPr>
        <p:spPr>
          <a:xfrm>
            <a:off x="6744948" y="3429000"/>
            <a:ext cx="2255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As allows us to rename a column title in the output.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This works for all attributes in SELECT</a:t>
            </a:r>
          </a:p>
        </p:txBody>
      </p:sp>
    </p:spTree>
    <p:extLst>
      <p:ext uri="{BB962C8B-B14F-4D97-AF65-F5344CB8AC3E}">
        <p14:creationId xmlns:p14="http://schemas.microsoft.com/office/powerpoint/2010/main" val="36904165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696FD-67C4-4656-9EAB-D56D84286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7290C-09B7-4A13-BB73-E56339F49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Query: Find how many employees over 60 are in each department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EB21E0-70FD-484A-941E-786D8F6BF6F9}"/>
              </a:ext>
            </a:extLst>
          </p:cNvPr>
          <p:cNvSpPr txBox="1"/>
          <p:nvPr/>
        </p:nvSpPr>
        <p:spPr>
          <a:xfrm>
            <a:off x="1572527" y="3116179"/>
            <a:ext cx="599894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Employee(</a:t>
            </a:r>
            <a:r>
              <a:rPr lang="en-US" sz="2000" u="sng" dirty="0" err="1">
                <a:solidFill>
                  <a:schemeClr val="accent2"/>
                </a:solidFill>
              </a:rPr>
              <a:t>empID</a:t>
            </a:r>
            <a:r>
              <a:rPr lang="en-US" sz="20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Department(</a:t>
            </a:r>
            <a:r>
              <a:rPr lang="en-US" sz="2000" u="sng" dirty="0">
                <a:solidFill>
                  <a:schemeClr val="accent2"/>
                </a:solidFill>
              </a:rPr>
              <a:t>code</a:t>
            </a:r>
            <a:r>
              <a:rPr lang="en-US" sz="20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Select count(empid) as number , department</a:t>
            </a:r>
          </a:p>
          <a:p>
            <a:r>
              <a:rPr lang="en-US" dirty="0"/>
              <a:t>From employee</a:t>
            </a:r>
          </a:p>
          <a:p>
            <a:r>
              <a:rPr lang="en-US" dirty="0"/>
              <a:t>Where age &gt; 60</a:t>
            </a:r>
          </a:p>
          <a:p>
            <a:r>
              <a:rPr lang="en-US" dirty="0"/>
              <a:t>Group by department;</a:t>
            </a:r>
          </a:p>
        </p:txBody>
      </p:sp>
    </p:spTree>
    <p:extLst>
      <p:ext uri="{BB962C8B-B14F-4D97-AF65-F5344CB8AC3E}">
        <p14:creationId xmlns:p14="http://schemas.microsoft.com/office/powerpoint/2010/main" val="16980721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696FD-67C4-4656-9EAB-D56D84286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7290C-09B7-4A13-BB73-E56339F49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Query: Find how many employees over 60 are in each department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EB21E0-70FD-484A-941E-786D8F6BF6F9}"/>
              </a:ext>
            </a:extLst>
          </p:cNvPr>
          <p:cNvSpPr txBox="1"/>
          <p:nvPr/>
        </p:nvSpPr>
        <p:spPr>
          <a:xfrm>
            <a:off x="1572527" y="3116179"/>
            <a:ext cx="59989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Employee(</a:t>
            </a:r>
            <a:r>
              <a:rPr lang="en-US" sz="2000" u="sng" dirty="0" err="1">
                <a:solidFill>
                  <a:schemeClr val="accent2"/>
                </a:solidFill>
              </a:rPr>
              <a:t>empID</a:t>
            </a:r>
            <a:r>
              <a:rPr lang="en-US" sz="20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Department(</a:t>
            </a:r>
            <a:r>
              <a:rPr lang="en-US" sz="2000" u="sng" dirty="0">
                <a:solidFill>
                  <a:schemeClr val="accent2"/>
                </a:solidFill>
              </a:rPr>
              <a:t>code</a:t>
            </a:r>
            <a:r>
              <a:rPr lang="en-US" sz="20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27435C-A7D1-4C37-BDA3-88D1EBF40F0B}"/>
              </a:ext>
            </a:extLst>
          </p:cNvPr>
          <p:cNvSpPr txBox="1">
            <a:spLocks/>
          </p:cNvSpPr>
          <p:nvPr/>
        </p:nvSpPr>
        <p:spPr>
          <a:xfrm>
            <a:off x="822959" y="4704599"/>
            <a:ext cx="7543801" cy="164575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department, COUNT(*)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age &gt; 60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GROUP BY department;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2541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27658-85A2-4C4F-AAA9-B1315CB21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Aggregation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ACFDC-F54C-4675-BBAF-D8618AF59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also perform checks on aggregation operations by introducing a HAVING clause</a:t>
            </a:r>
          </a:p>
          <a:p>
            <a:pPr lvl="1"/>
            <a:r>
              <a:rPr lang="en-US" dirty="0"/>
              <a:t>GROUP BY and HAVING are after WHERE if that also exists</a:t>
            </a:r>
          </a:p>
          <a:p>
            <a:pPr marL="0" indent="0">
              <a:buNone/>
            </a:pPr>
            <a:r>
              <a:rPr lang="en-US" dirty="0"/>
              <a:t>Query: Find all departments and their total salary spend where the total salary is more than 10,000,000?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B0063A-88D7-4D1E-9B11-4697C2881AB2}"/>
              </a:ext>
            </a:extLst>
          </p:cNvPr>
          <p:cNvSpPr txBox="1">
            <a:spLocks/>
          </p:cNvSpPr>
          <p:nvPr/>
        </p:nvSpPr>
        <p:spPr>
          <a:xfrm>
            <a:off x="822959" y="4223336"/>
            <a:ext cx="7543801" cy="164575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department, SUM(salary)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GROUP BY department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HAVING</a:t>
            </a:r>
            <a:r>
              <a:rPr lang="en-US" dirty="0"/>
              <a:t> SUM(salary) &gt; 10000000;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426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696FD-67C4-4656-9EAB-D56D84286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7290C-09B7-4A13-BB73-E56339F49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Query: Find all departments with five or more employees aged 60 or older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EB21E0-70FD-484A-941E-786D8F6BF6F9}"/>
              </a:ext>
            </a:extLst>
          </p:cNvPr>
          <p:cNvSpPr txBox="1"/>
          <p:nvPr/>
        </p:nvSpPr>
        <p:spPr>
          <a:xfrm>
            <a:off x="1572527" y="3116179"/>
            <a:ext cx="59989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Employee(</a:t>
            </a:r>
            <a:r>
              <a:rPr lang="en-US" sz="2000" u="sng" dirty="0" err="1">
                <a:solidFill>
                  <a:schemeClr val="accent2"/>
                </a:solidFill>
              </a:rPr>
              <a:t>empID</a:t>
            </a:r>
            <a:r>
              <a:rPr lang="en-US" sz="20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Department(</a:t>
            </a:r>
            <a:r>
              <a:rPr lang="en-US" sz="2000" u="sng" dirty="0">
                <a:solidFill>
                  <a:schemeClr val="accent2"/>
                </a:solidFill>
              </a:rPr>
              <a:t>code</a:t>
            </a:r>
            <a:r>
              <a:rPr lang="en-US" sz="20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826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696FD-67C4-4656-9EAB-D56D84286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7290C-09B7-4A13-BB73-E56339F49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Query: Find all departments with five or more employees aged 60 or older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EB21E0-70FD-484A-941E-786D8F6BF6F9}"/>
              </a:ext>
            </a:extLst>
          </p:cNvPr>
          <p:cNvSpPr txBox="1"/>
          <p:nvPr/>
        </p:nvSpPr>
        <p:spPr>
          <a:xfrm>
            <a:off x="1572527" y="3116179"/>
            <a:ext cx="59989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Employee(</a:t>
            </a:r>
            <a:r>
              <a:rPr lang="en-US" sz="2000" u="sng" dirty="0" err="1">
                <a:solidFill>
                  <a:schemeClr val="accent2"/>
                </a:solidFill>
              </a:rPr>
              <a:t>empID</a:t>
            </a:r>
            <a:r>
              <a:rPr lang="en-US" sz="20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Department(</a:t>
            </a:r>
            <a:r>
              <a:rPr lang="en-US" sz="2000" u="sng" dirty="0">
                <a:solidFill>
                  <a:schemeClr val="accent2"/>
                </a:solidFill>
              </a:rPr>
              <a:t>code</a:t>
            </a:r>
            <a:r>
              <a:rPr lang="en-US" sz="20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27435C-A7D1-4C37-BDA3-88D1EBF40F0B}"/>
              </a:ext>
            </a:extLst>
          </p:cNvPr>
          <p:cNvSpPr txBox="1">
            <a:spLocks/>
          </p:cNvSpPr>
          <p:nvPr/>
        </p:nvSpPr>
        <p:spPr>
          <a:xfrm>
            <a:off x="822959" y="4408840"/>
            <a:ext cx="7543801" cy="216255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department, COUNT(*)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age &gt; 60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GROUP BY department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HAVING COUNT(*) &gt;= 5;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045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D71DA-F68B-4213-AA60-F11445E6C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Domains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4A453-FD63-4A50-81F5-7356BFB64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5791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Each variable has a domain, here are the more popular SQL specific domain terms:</a:t>
            </a:r>
          </a:p>
          <a:p>
            <a:pPr lvl="1"/>
            <a:r>
              <a:rPr lang="en-US" dirty="0"/>
              <a:t>CHAR(n) – A fixed-length character string of length n</a:t>
            </a:r>
          </a:p>
          <a:p>
            <a:pPr lvl="1"/>
            <a:r>
              <a:rPr lang="en-US" dirty="0"/>
              <a:t>VARCHAR(n) – A variable-length character string of up to length n</a:t>
            </a:r>
          </a:p>
          <a:p>
            <a:pPr lvl="1"/>
            <a:r>
              <a:rPr lang="en-US" dirty="0"/>
              <a:t>INT(n) – An integer up to n digits</a:t>
            </a:r>
          </a:p>
          <a:p>
            <a:pPr lvl="1"/>
            <a:r>
              <a:rPr lang="en-US" dirty="0"/>
              <a:t>DOUBLE(n, d) – Floating point number (n is size before the point and d is the size after)</a:t>
            </a:r>
          </a:p>
          <a:p>
            <a:pPr lvl="1"/>
            <a:r>
              <a:rPr lang="en-US" dirty="0"/>
              <a:t>DATE – YYYY-MM-DD</a:t>
            </a:r>
          </a:p>
          <a:p>
            <a:pPr lvl="1"/>
            <a:r>
              <a:rPr lang="en-US" dirty="0"/>
              <a:t>BOOLEAN – Boolean Variable (TRUE or FALSE)</a:t>
            </a:r>
          </a:p>
          <a:p>
            <a:pPr lvl="1"/>
            <a:r>
              <a:rPr lang="en-US" dirty="0"/>
              <a:t>TIME – HH:MM:SS</a:t>
            </a:r>
          </a:p>
          <a:p>
            <a:pPr lvl="1"/>
            <a:r>
              <a:rPr lang="en-US" dirty="0"/>
              <a:t>DATETIME – YYYY-MM-DD HH:MM:SS</a:t>
            </a:r>
          </a:p>
          <a:p>
            <a:r>
              <a:rPr lang="en-US" dirty="0"/>
              <a:t>There are many others but these can cover 99% attributes we care about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7199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27FDD-1C80-4981-852B-E5F93B7D8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Very Tricky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4C15F-6640-4F3C-87C8-21326E356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Find the departments code and their average salary where the department’s average salary is more than the average salary of all the departments located in Jordan.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feels very hard but you have all the tools required to do 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6D39D1-E570-44BA-A732-C447F6C077E4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248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6B762-5B68-4F66-A67D-F92C517F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Very Tricky Question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2C24D3-746B-46C7-8615-BECEF2860F17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B02696A-1B61-4767-AA53-1B561C857E31}"/>
              </a:ext>
            </a:extLst>
          </p:cNvPr>
          <p:cNvSpPr txBox="1">
            <a:spLocks/>
          </p:cNvSpPr>
          <p:nvPr/>
        </p:nvSpPr>
        <p:spPr>
          <a:xfrm>
            <a:off x="822959" y="1894413"/>
            <a:ext cx="7984157" cy="413340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department, AVG(salary)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 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GROUP BY department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HAVING AVG(salary) &gt; ALL (SELECT AVG(</a:t>
            </a:r>
            <a:r>
              <a:rPr lang="en-US" dirty="0" err="1"/>
              <a:t>E.salary</a:t>
            </a:r>
            <a:r>
              <a:rPr lang="en-US" dirty="0"/>
              <a:t>)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FROM Employee E, Department D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WHERE </a:t>
            </a:r>
            <a:r>
              <a:rPr lang="en-US" dirty="0" err="1"/>
              <a:t>E.department</a:t>
            </a:r>
            <a:r>
              <a:rPr lang="en-US" dirty="0"/>
              <a:t> = </a:t>
            </a:r>
            <a:r>
              <a:rPr lang="en-US" dirty="0" err="1"/>
              <a:t>D.code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AND </a:t>
            </a:r>
            <a:r>
              <a:rPr lang="en-US" dirty="0" err="1"/>
              <a:t>D.location</a:t>
            </a:r>
            <a:r>
              <a:rPr lang="en-US" dirty="0"/>
              <a:t> = “Jordan”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GROUP BY </a:t>
            </a:r>
            <a:r>
              <a:rPr lang="en-US" dirty="0" err="1"/>
              <a:t>E.department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);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			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931528-75AC-4B0E-931A-62ADB6716F63}"/>
              </a:ext>
            </a:extLst>
          </p:cNvPr>
          <p:cNvSpPr txBox="1"/>
          <p:nvPr/>
        </p:nvSpPr>
        <p:spPr>
          <a:xfrm>
            <a:off x="2531444" y="5815538"/>
            <a:ext cx="5926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Being able to do this is why SQL is so popular</a:t>
            </a:r>
          </a:p>
        </p:txBody>
      </p:sp>
    </p:spTree>
    <p:extLst>
      <p:ext uri="{BB962C8B-B14F-4D97-AF65-F5344CB8AC3E}">
        <p14:creationId xmlns:p14="http://schemas.microsoft.com/office/powerpoint/2010/main" val="39098325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6282E-ADEF-4CFF-ABEA-CDC49D58C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BY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99CAC-8F11-420B-9F29-21F893BB2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nice little operation that just changes the order the outputted tuples will appear in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By default ORDER BY will be DESC, if you want ascending add ASC after the attribute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94D335F-017C-431B-B15A-6DFA0B1618E0}"/>
              </a:ext>
            </a:extLst>
          </p:cNvPr>
          <p:cNvSpPr txBox="1">
            <a:spLocks/>
          </p:cNvSpPr>
          <p:nvPr/>
        </p:nvSpPr>
        <p:spPr>
          <a:xfrm>
            <a:off x="777240" y="2887831"/>
            <a:ext cx="7543801" cy="164575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name, salary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ORDER BY </a:t>
            </a:r>
            <a:r>
              <a:rPr lang="en-US" dirty="0"/>
              <a:t>salary </a:t>
            </a:r>
            <a:r>
              <a:rPr lang="en-US" dirty="0">
                <a:solidFill>
                  <a:schemeClr val="accent2"/>
                </a:solidFill>
              </a:rPr>
              <a:t>DESC</a:t>
            </a:r>
            <a:r>
              <a:rPr lang="en-US" dirty="0"/>
              <a:t>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8593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6282E-ADEF-4CFF-ABEA-CDC49D58C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BY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99CAC-8F11-420B-9F29-21F893BB2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also ORDER BY multiple attributes, any secondary attributes are used as tie-breakers if the first attribute is equal for two or more entries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94D335F-017C-431B-B15A-6DFA0B1618E0}"/>
              </a:ext>
            </a:extLst>
          </p:cNvPr>
          <p:cNvSpPr txBox="1">
            <a:spLocks/>
          </p:cNvSpPr>
          <p:nvPr/>
        </p:nvSpPr>
        <p:spPr>
          <a:xfrm>
            <a:off x="777240" y="3561599"/>
            <a:ext cx="7543801" cy="164575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name, salary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ORDER BY salary DESC age ASC;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1201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1E5F3-4471-41D3-AFBA-BC717EC10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Modifying a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B80D0-0B1A-4F30-85C8-236D04E0A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now know how to create a database and how to search it for useful information</a:t>
            </a:r>
          </a:p>
          <a:p>
            <a:r>
              <a:rPr lang="en-US" dirty="0"/>
              <a:t>The next step is to learn how to actually insert, update and delete the data inside of the DB</a:t>
            </a:r>
          </a:p>
          <a:p>
            <a:endParaRPr lang="en-US" dirty="0"/>
          </a:p>
          <a:p>
            <a:r>
              <a:rPr lang="en-US" dirty="0"/>
              <a:t>The basic SQL statements for modifying records</a:t>
            </a:r>
          </a:p>
          <a:p>
            <a:pPr lvl="1"/>
            <a:r>
              <a:rPr lang="en-US" dirty="0"/>
              <a:t>INSERT</a:t>
            </a:r>
          </a:p>
          <a:p>
            <a:pPr lvl="1"/>
            <a:r>
              <a:rPr lang="en-US" dirty="0"/>
              <a:t>DELETE</a:t>
            </a:r>
          </a:p>
          <a:p>
            <a:pPr lvl="1"/>
            <a:r>
              <a:rPr lang="en-US" dirty="0"/>
              <a:t>UPDATE</a:t>
            </a:r>
          </a:p>
        </p:txBody>
      </p:sp>
    </p:spTree>
    <p:extLst>
      <p:ext uri="{BB962C8B-B14F-4D97-AF65-F5344CB8AC3E}">
        <p14:creationId xmlns:p14="http://schemas.microsoft.com/office/powerpoint/2010/main" val="28968286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5EA2D-2E05-403B-896E-394A03ADE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F15A9-F74C-42C7-8156-4AE4E00D6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INSERT is used to insert a tuple into a table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For each separate entry, separate it with a comma</a:t>
            </a:r>
          </a:p>
          <a:p>
            <a:pPr lvl="1"/>
            <a:r>
              <a:rPr lang="en-US" dirty="0"/>
              <a:t>You can also just write a separate INSERT INTO … VALUES …</a:t>
            </a:r>
          </a:p>
          <a:p>
            <a:r>
              <a:rPr lang="en-US" dirty="0"/>
              <a:t>You cannot insert into multiple tables with this command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F34546-6658-4B70-B3F6-E3D3EF80ECC9}"/>
              </a:ext>
            </a:extLst>
          </p:cNvPr>
          <p:cNvSpPr txBox="1">
            <a:spLocks/>
          </p:cNvSpPr>
          <p:nvPr/>
        </p:nvSpPr>
        <p:spPr>
          <a:xfrm>
            <a:off x="800099" y="2382505"/>
            <a:ext cx="7543801" cy="164575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INSERT INTO </a:t>
            </a:r>
            <a:r>
              <a:rPr lang="en-US" dirty="0"/>
              <a:t>&lt;table name&gt;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VALUES</a:t>
            </a:r>
            <a:r>
              <a:rPr lang="en-US" dirty="0"/>
              <a:t> (attibute1, attribute2, …, attribute n),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	(attribute1_2, attribute2_2, …, attribute n_2);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337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7FAF2-0584-46A0-96C4-056F49392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Example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1AE48F-9F4D-4DB9-AA94-3706289E6B66}"/>
              </a:ext>
            </a:extLst>
          </p:cNvPr>
          <p:cNvSpPr txBox="1">
            <a:spLocks/>
          </p:cNvSpPr>
          <p:nvPr/>
        </p:nvSpPr>
        <p:spPr>
          <a:xfrm>
            <a:off x="800099" y="2382505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INSERT INTO </a:t>
            </a:r>
            <a:r>
              <a:rPr lang="en-US" dirty="0">
                <a:solidFill>
                  <a:schemeClr val="tx1"/>
                </a:solidFill>
              </a:rPr>
              <a:t>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VALUES</a:t>
            </a:r>
            <a:r>
              <a:rPr lang="en-US" dirty="0"/>
              <a:t> (14243, “Evelyn Chau”, 750000, 42, “DSAI”);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747C26-6661-4D43-A96D-8E70EC6FE755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2EAB18-F1C9-4D7A-BEED-AF3D08F33AC4}"/>
              </a:ext>
            </a:extLst>
          </p:cNvPr>
          <p:cNvSpPr txBox="1">
            <a:spLocks/>
          </p:cNvSpPr>
          <p:nvPr/>
        </p:nvSpPr>
        <p:spPr>
          <a:xfrm>
            <a:off x="822960" y="3782718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INSERT INTO </a:t>
            </a:r>
            <a:r>
              <a:rPr lang="en-US" dirty="0">
                <a:solidFill>
                  <a:schemeClr val="tx1"/>
                </a:solidFill>
              </a:rPr>
              <a:t>Department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VALUES</a:t>
            </a:r>
            <a:r>
              <a:rPr lang="en-US" dirty="0"/>
              <a:t> (“FINT”, “Financial Technology”, “Hung </a:t>
            </a:r>
            <a:r>
              <a:rPr lang="en-US" dirty="0" err="1"/>
              <a:t>Hom</a:t>
            </a:r>
            <a:r>
              <a:rPr lang="en-US" dirty="0"/>
              <a:t>”);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B6AC1F6-0C6B-4F8A-86BD-76D95C9602CF}"/>
              </a:ext>
            </a:extLst>
          </p:cNvPr>
          <p:cNvSpPr txBox="1">
            <a:spLocks/>
          </p:cNvSpPr>
          <p:nvPr/>
        </p:nvSpPr>
        <p:spPr>
          <a:xfrm>
            <a:off x="822959" y="5182931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INSERT INTO </a:t>
            </a:r>
            <a:r>
              <a:rPr lang="en-US" dirty="0">
                <a:solidFill>
                  <a:schemeClr val="tx1"/>
                </a:solidFill>
              </a:rPr>
              <a:t>Department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VALUES</a:t>
            </a:r>
            <a:r>
              <a:rPr lang="en-US" dirty="0"/>
              <a:t> (“SECR”, “Secret Department”, NULL);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1130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C1B47-128B-444B-808B-42F62D40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AAD65-A5EC-4991-9937-9FDAADF38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to delete information from a table which satisfies certain conditions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WHERE works the same way as our SELECT queries from earlier.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C78D79-8E1A-42FD-90ED-5323F451DCBA}"/>
              </a:ext>
            </a:extLst>
          </p:cNvPr>
          <p:cNvSpPr txBox="1">
            <a:spLocks/>
          </p:cNvSpPr>
          <p:nvPr/>
        </p:nvSpPr>
        <p:spPr>
          <a:xfrm>
            <a:off x="777240" y="2731421"/>
            <a:ext cx="7543801" cy="164575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DELETE FROM </a:t>
            </a:r>
            <a:r>
              <a:rPr lang="en-US" dirty="0"/>
              <a:t>&lt;table name&gt;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WHERE</a:t>
            </a:r>
            <a:r>
              <a:rPr lang="en-US" dirty="0"/>
              <a:t> &lt;conditions&gt;;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1047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7FAF2-0584-46A0-96C4-056F49392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 Example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1AE48F-9F4D-4DB9-AA94-3706289E6B66}"/>
              </a:ext>
            </a:extLst>
          </p:cNvPr>
          <p:cNvSpPr txBox="1">
            <a:spLocks/>
          </p:cNvSpPr>
          <p:nvPr/>
        </p:nvSpPr>
        <p:spPr>
          <a:xfrm>
            <a:off x="800099" y="2382505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DELETE FROM </a:t>
            </a:r>
            <a:r>
              <a:rPr lang="en-US" dirty="0">
                <a:solidFill>
                  <a:schemeClr val="tx1"/>
                </a:solidFill>
              </a:rPr>
              <a:t>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WHERE</a:t>
            </a:r>
            <a:r>
              <a:rPr lang="en-US" dirty="0"/>
              <a:t> age &gt; 68;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747C26-6661-4D43-A96D-8E70EC6FE755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2EAB18-F1C9-4D7A-BEED-AF3D08F33AC4}"/>
              </a:ext>
            </a:extLst>
          </p:cNvPr>
          <p:cNvSpPr txBox="1">
            <a:spLocks/>
          </p:cNvSpPr>
          <p:nvPr/>
        </p:nvSpPr>
        <p:spPr>
          <a:xfrm>
            <a:off x="822960" y="3782718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DELETE FROM </a:t>
            </a:r>
            <a:r>
              <a:rPr lang="en-US" dirty="0">
                <a:solidFill>
                  <a:schemeClr val="tx1"/>
                </a:solidFill>
              </a:rPr>
              <a:t>Department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WHERE</a:t>
            </a:r>
            <a:r>
              <a:rPr lang="en-US" dirty="0"/>
              <a:t> location = “Kowloon”;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B6AC1F6-0C6B-4F8A-86BD-76D95C9602CF}"/>
              </a:ext>
            </a:extLst>
          </p:cNvPr>
          <p:cNvSpPr txBox="1">
            <a:spLocks/>
          </p:cNvSpPr>
          <p:nvPr/>
        </p:nvSpPr>
        <p:spPr>
          <a:xfrm>
            <a:off x="822959" y="5182931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DELETE FROM </a:t>
            </a:r>
            <a:r>
              <a:rPr lang="en-US" dirty="0">
                <a:solidFill>
                  <a:schemeClr val="tx1"/>
                </a:solidFill>
              </a:rPr>
              <a:t>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WHERE</a:t>
            </a:r>
            <a:r>
              <a:rPr lang="en-US" dirty="0"/>
              <a:t> name LIKE “%y%”;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460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C1B47-128B-444B-808B-42F62D40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AAD65-A5EC-4991-9937-9FDAADF38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UPDATE is when you want to modify some values already in the database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C78D79-8E1A-42FD-90ED-5323F451DCBA}"/>
              </a:ext>
            </a:extLst>
          </p:cNvPr>
          <p:cNvSpPr txBox="1">
            <a:spLocks/>
          </p:cNvSpPr>
          <p:nvPr/>
        </p:nvSpPr>
        <p:spPr>
          <a:xfrm>
            <a:off x="777240" y="2731421"/>
            <a:ext cx="7543801" cy="164575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UPDATE </a:t>
            </a:r>
            <a:r>
              <a:rPr lang="en-US" dirty="0"/>
              <a:t>&lt;table name&gt;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SET</a:t>
            </a:r>
            <a:r>
              <a:rPr lang="en-US" dirty="0"/>
              <a:t> &lt;column name&gt; = &lt;value&gt;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WHERE</a:t>
            </a:r>
            <a:r>
              <a:rPr lang="en-US" dirty="0"/>
              <a:t> &lt;conditions&gt;;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178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1F193-B75A-4E07-825E-1F58B31B2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best domains for these attributes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D4223-48A4-43F5-83E5-E7068DBCA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 ID (e.g. 23456789r)</a:t>
            </a:r>
          </a:p>
          <a:p>
            <a:r>
              <a:rPr lang="en-US" dirty="0"/>
              <a:t>Family Name</a:t>
            </a:r>
          </a:p>
          <a:p>
            <a:r>
              <a:rPr lang="en-US" dirty="0"/>
              <a:t>Date of Birth</a:t>
            </a:r>
          </a:p>
          <a:p>
            <a:r>
              <a:rPr lang="en-US" dirty="0"/>
              <a:t>Salary</a:t>
            </a:r>
          </a:p>
          <a:p>
            <a:r>
              <a:rPr lang="en-US" dirty="0"/>
              <a:t>GPA</a:t>
            </a:r>
          </a:p>
          <a:p>
            <a:r>
              <a:rPr lang="en-US" dirty="0"/>
              <a:t>Phone Number</a:t>
            </a:r>
          </a:p>
        </p:txBody>
      </p:sp>
    </p:spTree>
    <p:extLst>
      <p:ext uri="{BB962C8B-B14F-4D97-AF65-F5344CB8AC3E}">
        <p14:creationId xmlns:p14="http://schemas.microsoft.com/office/powerpoint/2010/main" val="387101551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7FAF2-0584-46A0-96C4-056F49392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Example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1AE48F-9F4D-4DB9-AA94-3706289E6B66}"/>
              </a:ext>
            </a:extLst>
          </p:cNvPr>
          <p:cNvSpPr txBox="1">
            <a:spLocks/>
          </p:cNvSpPr>
          <p:nvPr/>
        </p:nvSpPr>
        <p:spPr>
          <a:xfrm>
            <a:off x="800099" y="2091081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UPDATE </a:t>
            </a:r>
            <a:r>
              <a:rPr lang="en-US" dirty="0">
                <a:solidFill>
                  <a:schemeClr val="tx1"/>
                </a:solidFill>
              </a:rPr>
              <a:t>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SET</a:t>
            </a:r>
            <a:r>
              <a:rPr lang="en-US" dirty="0"/>
              <a:t> name = “Alice Smith”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WHERE</a:t>
            </a:r>
            <a:r>
              <a:rPr lang="en-US" dirty="0"/>
              <a:t> name = “Alice Ashford”;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747C26-6661-4D43-A96D-8E70EC6FE755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2EAB18-F1C9-4D7A-BEED-AF3D08F33AC4}"/>
              </a:ext>
            </a:extLst>
          </p:cNvPr>
          <p:cNvSpPr txBox="1">
            <a:spLocks/>
          </p:cNvSpPr>
          <p:nvPr/>
        </p:nvSpPr>
        <p:spPr>
          <a:xfrm>
            <a:off x="822959" y="3419636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UPDATE </a:t>
            </a:r>
            <a:r>
              <a:rPr lang="en-US" dirty="0">
                <a:solidFill>
                  <a:schemeClr val="tx1"/>
                </a:solidFill>
              </a:rPr>
              <a:t>Department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SET</a:t>
            </a:r>
            <a:r>
              <a:rPr lang="en-US" dirty="0"/>
              <a:t> code = “QCE”, name = “Quantum Computing and Engineering”, location = “Hung </a:t>
            </a:r>
            <a:r>
              <a:rPr lang="en-US" dirty="0" err="1"/>
              <a:t>Hom</a:t>
            </a:r>
            <a:r>
              <a:rPr lang="en-US" dirty="0"/>
              <a:t>”,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WHERE</a:t>
            </a:r>
            <a:r>
              <a:rPr lang="en-US" dirty="0"/>
              <a:t> name = “Secret Department”;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B6AC1F6-0C6B-4F8A-86BD-76D95C9602CF}"/>
              </a:ext>
            </a:extLst>
          </p:cNvPr>
          <p:cNvSpPr txBox="1">
            <a:spLocks/>
          </p:cNvSpPr>
          <p:nvPr/>
        </p:nvSpPr>
        <p:spPr>
          <a:xfrm>
            <a:off x="800098" y="5101909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UPDATE </a:t>
            </a:r>
            <a:r>
              <a:rPr lang="en-US" dirty="0">
                <a:solidFill>
                  <a:schemeClr val="tx1"/>
                </a:solidFill>
              </a:rPr>
              <a:t>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SET</a:t>
            </a:r>
            <a:r>
              <a:rPr lang="en-US" dirty="0"/>
              <a:t> salary = salary * (1 + (age * 0.01))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WHERE</a:t>
            </a:r>
            <a:r>
              <a:rPr lang="en-US" dirty="0"/>
              <a:t> department = “COMP”;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8545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2564CCF-299B-4E0A-9A88-1AD6E1F5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en-US" dirty="0"/>
              <a:t>You can add a FROM if you want to use information from other tables, like in a SELECT with a join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27FAF2-0584-46A0-96C4-056F49392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Example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1AE48F-9F4D-4DB9-AA94-3706289E6B66}"/>
              </a:ext>
            </a:extLst>
          </p:cNvPr>
          <p:cNvSpPr txBox="1">
            <a:spLocks/>
          </p:cNvSpPr>
          <p:nvPr/>
        </p:nvSpPr>
        <p:spPr>
          <a:xfrm>
            <a:off x="822959" y="3224937"/>
            <a:ext cx="7543801" cy="104649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tx1"/>
                </a:solidFill>
              </a:rPr>
              <a:t>UPDATE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Employee 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tx1"/>
                </a:solidFill>
              </a:rPr>
              <a:t>SET</a:t>
            </a:r>
            <a:r>
              <a:rPr lang="en-US" dirty="0"/>
              <a:t> </a:t>
            </a:r>
            <a:r>
              <a:rPr lang="en-US" dirty="0" err="1"/>
              <a:t>E.salary</a:t>
            </a:r>
            <a:r>
              <a:rPr lang="en-US" dirty="0"/>
              <a:t> = </a:t>
            </a:r>
            <a:r>
              <a:rPr lang="en-US" dirty="0" err="1"/>
              <a:t>E.salary</a:t>
            </a:r>
            <a:r>
              <a:rPr lang="en-US" dirty="0"/>
              <a:t> * 1.1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FROM</a:t>
            </a:r>
            <a:r>
              <a:rPr lang="en-US" dirty="0"/>
              <a:t> Department D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tx1"/>
                </a:solidFill>
              </a:rPr>
              <a:t>WHERE</a:t>
            </a:r>
            <a:r>
              <a:rPr lang="en-US" dirty="0"/>
              <a:t> </a:t>
            </a:r>
            <a:r>
              <a:rPr lang="en-US" dirty="0" err="1"/>
              <a:t>E.department</a:t>
            </a:r>
            <a:r>
              <a:rPr lang="en-US" dirty="0"/>
              <a:t> = </a:t>
            </a:r>
            <a:r>
              <a:rPr lang="en-US" dirty="0" err="1"/>
              <a:t>D.code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AND </a:t>
            </a:r>
            <a:r>
              <a:rPr lang="en-US" dirty="0" err="1"/>
              <a:t>D.location</a:t>
            </a:r>
            <a:r>
              <a:rPr lang="en-US" dirty="0"/>
              <a:t> = “Hung </a:t>
            </a:r>
            <a:r>
              <a:rPr lang="en-US" dirty="0" err="1"/>
              <a:t>Hom</a:t>
            </a:r>
            <a:r>
              <a:rPr lang="en-US" dirty="0"/>
              <a:t>”;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747C26-6661-4D43-A96D-8E70EC6FE755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7498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A57B4-C312-4541-9CCB-F69FF6BB4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48107-0275-429A-B012-6BCC12FDB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31122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Views are essentially a way of saving a SELECT query for fast access.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normal view essentially saves the query and runs it every time you ask for the view</a:t>
            </a:r>
          </a:p>
          <a:p>
            <a:r>
              <a:rPr lang="en-US" dirty="0"/>
              <a:t>A </a:t>
            </a:r>
            <a:r>
              <a:rPr lang="en-US" dirty="0">
                <a:solidFill>
                  <a:schemeClr val="accent2"/>
                </a:solidFill>
              </a:rPr>
              <a:t>materialized view </a:t>
            </a:r>
            <a:r>
              <a:rPr lang="en-US" dirty="0"/>
              <a:t>essentially creates a new table with the results of the query and the table is updated periodically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55554F-15C5-485D-B8AD-B5B34BE2D300}"/>
              </a:ext>
            </a:extLst>
          </p:cNvPr>
          <p:cNvSpPr txBox="1">
            <a:spLocks/>
          </p:cNvSpPr>
          <p:nvPr/>
        </p:nvSpPr>
        <p:spPr>
          <a:xfrm>
            <a:off x="777240" y="2731421"/>
            <a:ext cx="7543801" cy="164575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CREATE VIEW </a:t>
            </a:r>
            <a:r>
              <a:rPr lang="en-US" dirty="0"/>
              <a:t>&lt;view name&gt; </a:t>
            </a:r>
            <a:r>
              <a:rPr lang="en-US" dirty="0">
                <a:solidFill>
                  <a:schemeClr val="accent2"/>
                </a:solidFill>
              </a:rPr>
              <a:t>AS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…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…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…;</a:t>
            </a:r>
          </a:p>
        </p:txBody>
      </p:sp>
    </p:spTree>
    <p:extLst>
      <p:ext uri="{BB962C8B-B14F-4D97-AF65-F5344CB8AC3E}">
        <p14:creationId xmlns:p14="http://schemas.microsoft.com/office/powerpoint/2010/main" val="30315725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7FAF2-0584-46A0-96C4-056F49392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Example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1AE48F-9F4D-4DB9-AA94-3706289E6B66}"/>
              </a:ext>
            </a:extLst>
          </p:cNvPr>
          <p:cNvSpPr txBox="1">
            <a:spLocks/>
          </p:cNvSpPr>
          <p:nvPr/>
        </p:nvSpPr>
        <p:spPr>
          <a:xfrm>
            <a:off x="800099" y="2091081"/>
            <a:ext cx="7543801" cy="172501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CREATE VIEW </a:t>
            </a:r>
            <a:r>
              <a:rPr lang="en-US" dirty="0" err="1">
                <a:solidFill>
                  <a:schemeClr val="tx1"/>
                </a:solidFill>
              </a:rPr>
              <a:t>COMPStaff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AS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empID</a:t>
            </a:r>
            <a:r>
              <a:rPr lang="en-US" dirty="0"/>
              <a:t>, name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department = “COMP”;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747C26-6661-4D43-A96D-8E70EC6FE755}"/>
              </a:ext>
            </a:extLst>
          </p:cNvPr>
          <p:cNvSpPr txBox="1"/>
          <p:nvPr/>
        </p:nvSpPr>
        <p:spPr>
          <a:xfrm>
            <a:off x="4372275" y="129555"/>
            <a:ext cx="49281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Employee(</a:t>
            </a:r>
            <a:r>
              <a:rPr lang="en-US" sz="1600" u="sng" dirty="0" err="1">
                <a:solidFill>
                  <a:schemeClr val="accent2"/>
                </a:solidFill>
              </a:rPr>
              <a:t>empID</a:t>
            </a:r>
            <a:r>
              <a:rPr lang="en-US" sz="1600" dirty="0">
                <a:solidFill>
                  <a:schemeClr val="accent2"/>
                </a:solidFill>
              </a:rPr>
              <a:t>, name, salary, age, department)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</a:rPr>
              <a:t>code</a:t>
            </a:r>
            <a:r>
              <a:rPr lang="en-US" sz="1600" dirty="0">
                <a:solidFill>
                  <a:schemeClr val="accent2"/>
                </a:solidFill>
              </a:rPr>
              <a:t>, name, location)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Employee(department) References Department(code</a:t>
            </a:r>
            <a:r>
              <a:rPr lang="en-US" sz="1400" dirty="0"/>
              <a:t>)</a:t>
            </a:r>
          </a:p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F7C50A-6639-48C6-9B04-74EF3619B5BF}"/>
              </a:ext>
            </a:extLst>
          </p:cNvPr>
          <p:cNvSpPr txBox="1">
            <a:spLocks/>
          </p:cNvSpPr>
          <p:nvPr/>
        </p:nvSpPr>
        <p:spPr>
          <a:xfrm>
            <a:off x="822960" y="4023513"/>
            <a:ext cx="7543801" cy="172501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CREATE MATERIALIZED VIEW </a:t>
            </a:r>
            <a:r>
              <a:rPr lang="en-US" dirty="0" err="1">
                <a:solidFill>
                  <a:schemeClr val="tx1"/>
                </a:solidFill>
              </a:rPr>
              <a:t>HungHomStaff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AS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empID</a:t>
            </a:r>
            <a:r>
              <a:rPr lang="en-US" dirty="0"/>
              <a:t>, name, salary, age, department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 E, Department D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</a:t>
            </a:r>
            <a:r>
              <a:rPr lang="en-US" dirty="0" err="1"/>
              <a:t>E.department</a:t>
            </a:r>
            <a:r>
              <a:rPr lang="en-US" dirty="0"/>
              <a:t> = </a:t>
            </a:r>
            <a:r>
              <a:rPr lang="en-US" dirty="0" err="1"/>
              <a:t>D.code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AND </a:t>
            </a:r>
            <a:r>
              <a:rPr lang="en-US" dirty="0" err="1"/>
              <a:t>D.location</a:t>
            </a:r>
            <a:r>
              <a:rPr lang="en-US" dirty="0"/>
              <a:t> = “Hung </a:t>
            </a:r>
            <a:r>
              <a:rPr lang="en-US" dirty="0" err="1"/>
              <a:t>Hom</a:t>
            </a:r>
            <a:r>
              <a:rPr lang="en-US" dirty="0"/>
              <a:t>”;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3536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07299-326A-46A7-92DE-858F649F7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4C168-A4F8-4222-AE51-AA081297B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Able to explain the meaning of a SQL query</a:t>
            </a:r>
          </a:p>
          <a:p>
            <a:r>
              <a:rPr lang="en-US" dirty="0"/>
              <a:t>Able to construct a database using only SQL queries</a:t>
            </a:r>
          </a:p>
          <a:p>
            <a:r>
              <a:rPr lang="en-US" dirty="0"/>
              <a:t>Formulate a SQL query after being given only a requirement in English</a:t>
            </a:r>
          </a:p>
        </p:txBody>
      </p:sp>
    </p:spTree>
    <p:extLst>
      <p:ext uri="{BB962C8B-B14F-4D97-AF65-F5344CB8AC3E}">
        <p14:creationId xmlns:p14="http://schemas.microsoft.com/office/powerpoint/2010/main" val="4110599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A0377-5359-4621-9A1C-595EDFAF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NULL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9F667-4560-405B-829C-5FC828068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Sometimes you want to specify that a particular attribute can never be null. In that case we use NOT NULL</a:t>
            </a:r>
          </a:p>
          <a:p>
            <a:endParaRPr lang="en-US" dirty="0"/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CREATE TABLE student (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</a:t>
            </a:r>
            <a:r>
              <a:rPr lang="en-US" dirty="0" err="1"/>
              <a:t>studentID</a:t>
            </a:r>
            <a:r>
              <a:rPr lang="en-US" dirty="0"/>
              <a:t> CHAR(9) NOT NULL,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name VARCHAR(100) NOT NULL,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phone# VARCHAR(12),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department VARCHAR(4) NOT NULL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645877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F1949-7F52-4C68-A77A-36E8C3C1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ADB21-356E-43D8-8CD6-D35934AEE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0" cy="402336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Primary Keys and Foreign Keys are added after the attributes have been defined</a:t>
            </a:r>
          </a:p>
          <a:p>
            <a:pPr lvl="1"/>
            <a:r>
              <a:rPr lang="en-US" dirty="0"/>
              <a:t>You can’t add a Foreign Key to a table that doesn’t yet exist. The order you make the tables can be important</a:t>
            </a:r>
          </a:p>
          <a:p>
            <a:pPr marL="0" indent="0">
              <a:spcBef>
                <a:spcPts val="200"/>
              </a:spcBef>
              <a:buNone/>
            </a:pPr>
            <a:endParaRPr lang="en-US" dirty="0"/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CREATE TABLE student (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</a:t>
            </a:r>
            <a:r>
              <a:rPr lang="en-US" dirty="0" err="1"/>
              <a:t>studentID</a:t>
            </a:r>
            <a:r>
              <a:rPr lang="en-US" dirty="0"/>
              <a:t> CHAR(9) NOT NULL,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name VARCHAR(100) NOT NULL,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department VARCHAR(4) NOT NULL,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</a:rPr>
              <a:t>PRIMARY KEY </a:t>
            </a:r>
            <a:r>
              <a:rPr lang="en-US" dirty="0"/>
              <a:t>(</a:t>
            </a:r>
            <a:r>
              <a:rPr lang="en-US" dirty="0" err="1"/>
              <a:t>studentID</a:t>
            </a:r>
            <a:r>
              <a:rPr lang="en-US" dirty="0"/>
              <a:t>),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</a:rPr>
              <a:t>FOREIGN KEY </a:t>
            </a:r>
            <a:r>
              <a:rPr lang="en-US" dirty="0"/>
              <a:t>(department) </a:t>
            </a:r>
            <a:r>
              <a:rPr lang="en-US" dirty="0">
                <a:solidFill>
                  <a:schemeClr val="accent2"/>
                </a:solidFill>
              </a:rPr>
              <a:t>REFERENCES </a:t>
            </a:r>
            <a:r>
              <a:rPr lang="en-US" dirty="0"/>
              <a:t>Department(code)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184842"/>
      </p:ext>
    </p:extLst>
  </p:cSld>
  <p:clrMapOvr>
    <a:masterClrMapping/>
  </p:clrMapOvr>
</p:sld>
</file>

<file path=ppt/theme/theme1.xml><?xml version="1.0" encoding="utf-8"?>
<a:theme xmlns:a="http://schemas.openxmlformats.org/drawingml/2006/main" name="PolyUTeaching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lyUTeaching" id="{AF9770FC-1829-40D1-ACCB-E348A52D6FFD}" vid="{DD345F99-E7FA-49F1-8666-4BEA234D6B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PolyUTeaching</Template>
  <TotalTime>5046</TotalTime>
  <Words>5029</Words>
  <Application>Microsoft Office PowerPoint</Application>
  <PresentationFormat>全屏显示(4:3)</PresentationFormat>
  <Paragraphs>898</Paragraphs>
  <Slides>74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74</vt:i4>
      </vt:variant>
    </vt:vector>
  </HeadingPairs>
  <TitlesOfParts>
    <vt:vector size="80" baseType="lpstr">
      <vt:lpstr>Bahnschrift Light SemiCondensed</vt:lpstr>
      <vt:lpstr>Bahnschrift SemiBold Condensed</vt:lpstr>
      <vt:lpstr>Bahnschrift SemiCondensed</vt:lpstr>
      <vt:lpstr>Calibri</vt:lpstr>
      <vt:lpstr>Wingdings</vt:lpstr>
      <vt:lpstr>PolyUTeaching</vt:lpstr>
      <vt:lpstr>SQL</vt:lpstr>
      <vt:lpstr>What is SQL</vt:lpstr>
      <vt:lpstr>Basics of SQL</vt:lpstr>
      <vt:lpstr>Data Definition</vt:lpstr>
      <vt:lpstr>CREATE TABLE</vt:lpstr>
      <vt:lpstr>SQL Domains</vt:lpstr>
      <vt:lpstr>What are the best domains for these attributes</vt:lpstr>
      <vt:lpstr>NOT NULL</vt:lpstr>
      <vt:lpstr>Table Constraints</vt:lpstr>
      <vt:lpstr>DROP TABLE</vt:lpstr>
      <vt:lpstr>ALTER TABLE</vt:lpstr>
      <vt:lpstr>Data Manipulation</vt:lpstr>
      <vt:lpstr>SELECT and FROM</vt:lpstr>
      <vt:lpstr>SELECT and FROM</vt:lpstr>
      <vt:lpstr>WHERE</vt:lpstr>
      <vt:lpstr>WHERE</vt:lpstr>
      <vt:lpstr>Attribute Comparison Conditions</vt:lpstr>
      <vt:lpstr>Multiple Conditions in WHERE</vt:lpstr>
      <vt:lpstr>Multiple Conditions in WHERE</vt:lpstr>
      <vt:lpstr>PowerPoint 演示文稿</vt:lpstr>
      <vt:lpstr>PowerPoint 演示文稿</vt:lpstr>
      <vt:lpstr>DISTINCT</vt:lpstr>
      <vt:lpstr>PowerPoint 演示文稿</vt:lpstr>
      <vt:lpstr>LIKE</vt:lpstr>
      <vt:lpstr>IN and IS NULL</vt:lpstr>
      <vt:lpstr>Arithmetic Operations</vt:lpstr>
      <vt:lpstr>Joining Tables Together</vt:lpstr>
      <vt:lpstr>Joining Tables Together</vt:lpstr>
      <vt:lpstr>Joining Tables Together</vt:lpstr>
      <vt:lpstr>How this is working (Naively)</vt:lpstr>
      <vt:lpstr>Another way to join</vt:lpstr>
      <vt:lpstr>Nested Queries</vt:lpstr>
      <vt:lpstr>Nested Queries</vt:lpstr>
      <vt:lpstr>Nested Queries</vt:lpstr>
      <vt:lpstr>Nested Queries – NOT IN</vt:lpstr>
      <vt:lpstr>Let’s Try</vt:lpstr>
      <vt:lpstr>Let’s Try</vt:lpstr>
      <vt:lpstr>Let’s Try</vt:lpstr>
      <vt:lpstr>Nested Queries - EXISTS</vt:lpstr>
      <vt:lpstr>Nested Queries –NOT EXISTS</vt:lpstr>
      <vt:lpstr>When to use Joins over Nested Queries</vt:lpstr>
      <vt:lpstr>Arithmetic Nested Queries</vt:lpstr>
      <vt:lpstr>Arithmetic Nested Queries</vt:lpstr>
      <vt:lpstr>Arithmetic Nested Queries</vt:lpstr>
      <vt:lpstr>Double Negation</vt:lpstr>
      <vt:lpstr>Double Negation</vt:lpstr>
      <vt:lpstr>Double Negation</vt:lpstr>
      <vt:lpstr>Double Negation</vt:lpstr>
      <vt:lpstr>Double Negation</vt:lpstr>
      <vt:lpstr>Double Negation</vt:lpstr>
      <vt:lpstr>Aggregate Queries</vt:lpstr>
      <vt:lpstr>Aggregate Queries</vt:lpstr>
      <vt:lpstr>GROUP BY</vt:lpstr>
      <vt:lpstr>PowerPoint 演示文稿</vt:lpstr>
      <vt:lpstr>Let’s Try</vt:lpstr>
      <vt:lpstr>Let’s Try</vt:lpstr>
      <vt:lpstr>Aggregation Queries</vt:lpstr>
      <vt:lpstr>Let’s Try</vt:lpstr>
      <vt:lpstr>Let’s Try</vt:lpstr>
      <vt:lpstr>A Very Tricky Question</vt:lpstr>
      <vt:lpstr>A Very Tricky Question </vt:lpstr>
      <vt:lpstr>ORDER BY</vt:lpstr>
      <vt:lpstr>ORDER BY</vt:lpstr>
      <vt:lpstr>Modifying a Database</vt:lpstr>
      <vt:lpstr>INSERT</vt:lpstr>
      <vt:lpstr>INSERT Example</vt:lpstr>
      <vt:lpstr>DELETE</vt:lpstr>
      <vt:lpstr>DELETE Example</vt:lpstr>
      <vt:lpstr>UPDATE</vt:lpstr>
      <vt:lpstr>UPDATE Example</vt:lpstr>
      <vt:lpstr>UPDATE Example</vt:lpstr>
      <vt:lpstr>Views</vt:lpstr>
      <vt:lpstr>VIEW Example</vt:lpstr>
      <vt:lpstr>Objectives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</dc:title>
  <dc:creator>ZHOU, Alexander [COMP]</dc:creator>
  <cp:lastModifiedBy>FANG, CHUMING [Student]</cp:lastModifiedBy>
  <cp:revision>152</cp:revision>
  <dcterms:created xsi:type="dcterms:W3CDTF">2024-08-30T07:56:52Z</dcterms:created>
  <dcterms:modified xsi:type="dcterms:W3CDTF">2024-10-06T05:41:43Z</dcterms:modified>
</cp:coreProperties>
</file>