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98" r:id="rId10"/>
    <p:sldId id="299" r:id="rId11"/>
    <p:sldId id="300" r:id="rId12"/>
    <p:sldId id="263" r:id="rId13"/>
    <p:sldId id="264" r:id="rId14"/>
    <p:sldId id="265" r:id="rId15"/>
    <p:sldId id="305" r:id="rId16"/>
    <p:sldId id="275" r:id="rId17"/>
    <p:sldId id="268" r:id="rId18"/>
    <p:sldId id="267" r:id="rId19"/>
    <p:sldId id="269" r:id="rId20"/>
    <p:sldId id="270" r:id="rId21"/>
    <p:sldId id="271" r:id="rId22"/>
    <p:sldId id="272" r:id="rId23"/>
    <p:sldId id="306" r:id="rId24"/>
    <p:sldId id="276" r:id="rId25"/>
    <p:sldId id="278" r:id="rId26"/>
    <p:sldId id="277" r:id="rId27"/>
    <p:sldId id="283" r:id="rId28"/>
    <p:sldId id="284" r:id="rId29"/>
    <p:sldId id="285" r:id="rId30"/>
    <p:sldId id="286" r:id="rId31"/>
    <p:sldId id="287" r:id="rId32"/>
    <p:sldId id="288" r:id="rId33"/>
    <p:sldId id="307" r:id="rId34"/>
    <p:sldId id="289" r:id="rId35"/>
    <p:sldId id="292" r:id="rId36"/>
    <p:sldId id="303" r:id="rId37"/>
    <p:sldId id="290" r:id="rId38"/>
    <p:sldId id="293" r:id="rId39"/>
    <p:sldId id="308" r:id="rId40"/>
    <p:sldId id="294" r:id="rId41"/>
    <p:sldId id="295" r:id="rId42"/>
    <p:sldId id="296" r:id="rId43"/>
    <p:sldId id="297" r:id="rId44"/>
    <p:sldId id="301" r:id="rId45"/>
    <p:sldId id="302" r:id="rId46"/>
    <p:sldId id="304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531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8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1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7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1440" indent="-9144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9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7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8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4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2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2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8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7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32448CE-52A0-415C-A64C-85D93FE84935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9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7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DCD0A18-4AF3-4DF2-9A73-6605113F24E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5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Bahnschrift SemiBold Condensed" panose="020B0502040204020203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88111-7F20-4CBA-8782-82CE77039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Relational Model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EAFC8-CD6C-4A6B-9F65-F76EC72C1D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COMP2411</a:t>
            </a:r>
          </a:p>
        </p:txBody>
      </p:sp>
    </p:spTree>
    <p:extLst>
      <p:ext uri="{BB962C8B-B14F-4D97-AF65-F5344CB8AC3E}">
        <p14:creationId xmlns:p14="http://schemas.microsoft.com/office/powerpoint/2010/main" val="1376039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B5A6-A733-4118-87AC-1FE624495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6C0ED-55E8-476F-B878-85D507F45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also just draw out the ‘Tables’:</a:t>
            </a:r>
          </a:p>
        </p:txBody>
      </p:sp>
      <p:pic>
        <p:nvPicPr>
          <p:cNvPr id="4" name="Picture 2" descr="fig05_07">
            <a:extLst>
              <a:ext uri="{FF2B5EF4-FFF2-40B4-BE49-F238E27FC236}">
                <a16:creationId xmlns:a16="http://schemas.microsoft.com/office/drawing/2014/main" id="{114929A0-BC0F-4BA0-98E8-B98E1110AB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2"/>
          <a:stretch/>
        </p:blipFill>
        <p:spPr bwMode="auto">
          <a:xfrm>
            <a:off x="2190077" y="2185696"/>
            <a:ext cx="5910733" cy="401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073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03EE-3BAA-47FE-AB72-D9B20F103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Notation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F62F3-37BC-4D86-BF9A-91E35C3B7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Table Notation can feel easier to write (most people think of relations as tables anyway) but can get messy for larger databases</a:t>
            </a:r>
          </a:p>
          <a:p>
            <a:r>
              <a:rPr lang="en-US" dirty="0"/>
              <a:t>It is ultimately your choice</a:t>
            </a:r>
          </a:p>
          <a:p>
            <a:r>
              <a:rPr lang="en-US" dirty="0"/>
              <a:t>For ‘Table’ notation, make sure your arrows are </a:t>
            </a:r>
            <a:r>
              <a:rPr lang="en-US" dirty="0">
                <a:solidFill>
                  <a:schemeClr val="accent2"/>
                </a:solidFill>
              </a:rPr>
              <a:t>clear</a:t>
            </a:r>
            <a:r>
              <a:rPr lang="en-US" dirty="0"/>
              <a:t> and try to </a:t>
            </a:r>
            <a:r>
              <a:rPr lang="en-US" dirty="0">
                <a:solidFill>
                  <a:schemeClr val="accent2"/>
                </a:solidFill>
              </a:rPr>
              <a:t>avoid crossing lines</a:t>
            </a:r>
          </a:p>
        </p:txBody>
      </p:sp>
    </p:spTree>
    <p:extLst>
      <p:ext uri="{BB962C8B-B14F-4D97-AF65-F5344CB8AC3E}">
        <p14:creationId xmlns:p14="http://schemas.microsoft.com/office/powerpoint/2010/main" val="1907106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2423003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34074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E53FE-8262-49AB-B47F-8CDD4ADB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9C497-D3B6-4738-AD59-DCC2549C8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(Strong) Entity Type E, we create a relation will all of its attributes</a:t>
            </a:r>
          </a:p>
          <a:p>
            <a:pPr lvl="1"/>
            <a:r>
              <a:rPr lang="en-US" dirty="0"/>
              <a:t>Include only the </a:t>
            </a:r>
            <a:r>
              <a:rPr lang="en-US" dirty="0">
                <a:solidFill>
                  <a:schemeClr val="accent2"/>
                </a:solidFill>
              </a:rPr>
              <a:t>simple (outer) components </a:t>
            </a:r>
            <a:r>
              <a:rPr lang="en-US" dirty="0"/>
              <a:t>of its composite attributes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Don’t include</a:t>
            </a:r>
            <a:r>
              <a:rPr lang="en-US" dirty="0"/>
              <a:t> derived attributes</a:t>
            </a:r>
          </a:p>
          <a:p>
            <a:pPr lvl="1"/>
            <a:r>
              <a:rPr lang="en-US" dirty="0"/>
              <a:t>Also ignore multi-valued attributes (for now)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Underline</a:t>
            </a:r>
            <a:r>
              <a:rPr lang="en-US" dirty="0"/>
              <a:t> the Primary Key in your relation as well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31FA32-B325-4A4E-9B22-475B6F7518EC}"/>
              </a:ext>
            </a:extLst>
          </p:cNvPr>
          <p:cNvSpPr/>
          <p:nvPr/>
        </p:nvSpPr>
        <p:spPr>
          <a:xfrm>
            <a:off x="4118006" y="5262140"/>
            <a:ext cx="1034716" cy="474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ADF1457-5544-4D67-99EE-05805AB0FD9C}"/>
              </a:ext>
            </a:extLst>
          </p:cNvPr>
          <p:cNvSpPr/>
          <p:nvPr/>
        </p:nvSpPr>
        <p:spPr>
          <a:xfrm>
            <a:off x="2526623" y="4763678"/>
            <a:ext cx="1503947" cy="3016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B4EAB6-DC6D-45F6-AA1A-93C8FD482106}"/>
              </a:ext>
            </a:extLst>
          </p:cNvPr>
          <p:cNvSpPr/>
          <p:nvPr/>
        </p:nvSpPr>
        <p:spPr>
          <a:xfrm>
            <a:off x="357840" y="4847562"/>
            <a:ext cx="1691376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StaffID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05D1A1B-5D87-4FF4-AFFF-003BB0C5A073}"/>
              </a:ext>
            </a:extLst>
          </p:cNvPr>
          <p:cNvSpPr/>
          <p:nvPr/>
        </p:nvSpPr>
        <p:spPr>
          <a:xfrm>
            <a:off x="5637368" y="4668977"/>
            <a:ext cx="2153659" cy="3736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DateOfBirth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E4B60E-403B-4D1D-A366-748EC91AAD33}"/>
              </a:ext>
            </a:extLst>
          </p:cNvPr>
          <p:cNvCxnSpPr>
            <a:cxnSpLocks/>
            <a:stCxn id="5" idx="4"/>
            <a:endCxn id="4" idx="0"/>
          </p:cNvCxnSpPr>
          <p:nvPr/>
        </p:nvCxnSpPr>
        <p:spPr>
          <a:xfrm>
            <a:off x="3278597" y="5065338"/>
            <a:ext cx="1356767" cy="1968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A75FC0-E6F8-46CF-B7E9-B159AB84BB57}"/>
              </a:ext>
            </a:extLst>
          </p:cNvPr>
          <p:cNvCxnSpPr>
            <a:cxnSpLocks/>
            <a:stCxn id="6" idx="6"/>
            <a:endCxn id="4" idx="1"/>
          </p:cNvCxnSpPr>
          <p:nvPr/>
        </p:nvCxnSpPr>
        <p:spPr>
          <a:xfrm>
            <a:off x="2049216" y="5102945"/>
            <a:ext cx="2068790" cy="396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CB84A8-FE76-41F6-BFAB-2901B4EB5FA8}"/>
              </a:ext>
            </a:extLst>
          </p:cNvPr>
          <p:cNvCxnSpPr>
            <a:cxnSpLocks/>
            <a:stCxn id="8" idx="2"/>
            <a:endCxn id="4" idx="0"/>
          </p:cNvCxnSpPr>
          <p:nvPr/>
        </p:nvCxnSpPr>
        <p:spPr>
          <a:xfrm flipH="1">
            <a:off x="4635364" y="4855814"/>
            <a:ext cx="1002004" cy="406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39AAB19F-2E34-46B4-88D3-EEF93551C3AC}"/>
              </a:ext>
            </a:extLst>
          </p:cNvPr>
          <p:cNvSpPr/>
          <p:nvPr/>
        </p:nvSpPr>
        <p:spPr>
          <a:xfrm>
            <a:off x="905004" y="4294041"/>
            <a:ext cx="1931069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GivenName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14F035E-D624-45F8-9CFE-AAD8BA47F4E9}"/>
              </a:ext>
            </a:extLst>
          </p:cNvPr>
          <p:cNvSpPr/>
          <p:nvPr/>
        </p:nvSpPr>
        <p:spPr>
          <a:xfrm>
            <a:off x="3059229" y="4298431"/>
            <a:ext cx="2354983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FamilyName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A7CC3F-9D26-47C4-AB8C-C53D0A98E6F7}"/>
              </a:ext>
            </a:extLst>
          </p:cNvPr>
          <p:cNvCxnSpPr>
            <a:cxnSpLocks/>
            <a:stCxn id="13" idx="4"/>
            <a:endCxn id="5" idx="1"/>
          </p:cNvCxnSpPr>
          <p:nvPr/>
        </p:nvCxnSpPr>
        <p:spPr>
          <a:xfrm>
            <a:off x="1870539" y="4668977"/>
            <a:ext cx="876332" cy="13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115209-8943-4218-BB35-F0F90CE78DA3}"/>
              </a:ext>
            </a:extLst>
          </p:cNvPr>
          <p:cNvCxnSpPr>
            <a:cxnSpLocks/>
            <a:stCxn id="14" idx="4"/>
            <a:endCxn id="5" idx="7"/>
          </p:cNvCxnSpPr>
          <p:nvPr/>
        </p:nvCxnSpPr>
        <p:spPr>
          <a:xfrm flipH="1">
            <a:off x="3810322" y="4673367"/>
            <a:ext cx="426399" cy="1344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D2342896-DEEB-4D09-9633-D216579C248D}"/>
              </a:ext>
            </a:extLst>
          </p:cNvPr>
          <p:cNvSpPr/>
          <p:nvPr/>
        </p:nvSpPr>
        <p:spPr>
          <a:xfrm>
            <a:off x="6290287" y="5254401"/>
            <a:ext cx="1407695" cy="47433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Age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F7DA571-ADB4-4CEE-AF0B-17FC33695FF0}"/>
              </a:ext>
            </a:extLst>
          </p:cNvPr>
          <p:cNvCxnSpPr>
            <a:cxnSpLocks/>
            <a:stCxn id="17" idx="2"/>
            <a:endCxn id="4" idx="3"/>
          </p:cNvCxnSpPr>
          <p:nvPr/>
        </p:nvCxnSpPr>
        <p:spPr>
          <a:xfrm flipH="1">
            <a:off x="5152722" y="5491566"/>
            <a:ext cx="1137565" cy="77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0797A72-BDED-4481-829D-9A6708A7E2C3}"/>
              </a:ext>
            </a:extLst>
          </p:cNvPr>
          <p:cNvGrpSpPr/>
          <p:nvPr/>
        </p:nvGrpSpPr>
        <p:grpSpPr>
          <a:xfrm>
            <a:off x="1545581" y="5342847"/>
            <a:ext cx="1407695" cy="842210"/>
            <a:chOff x="2075844" y="5152638"/>
            <a:chExt cx="1407695" cy="8422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75E9413-F87C-4CC7-AF43-08EFBC2A7A80}"/>
                </a:ext>
              </a:extLst>
            </p:cNvPr>
            <p:cNvSpPr/>
            <p:nvPr/>
          </p:nvSpPr>
          <p:spPr>
            <a:xfrm>
              <a:off x="2228244" y="5305038"/>
              <a:ext cx="1114529" cy="5543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17694E-A593-4371-B7F3-2DB77197E165}"/>
                </a:ext>
              </a:extLst>
            </p:cNvPr>
            <p:cNvSpPr/>
            <p:nvPr/>
          </p:nvSpPr>
          <p:spPr>
            <a:xfrm>
              <a:off x="2075844" y="5152638"/>
              <a:ext cx="1407695" cy="8422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Phone#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B08297-3871-4D23-9D2B-80ECFE36FB71}"/>
              </a:ext>
            </a:extLst>
          </p:cNvPr>
          <p:cNvCxnSpPr>
            <a:cxnSpLocks/>
            <a:stCxn id="20" idx="6"/>
            <a:endCxn id="4" idx="1"/>
          </p:cNvCxnSpPr>
          <p:nvPr/>
        </p:nvCxnSpPr>
        <p:spPr>
          <a:xfrm flipV="1">
            <a:off x="2953276" y="5499306"/>
            <a:ext cx="1164730" cy="2646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439EC5E-FF8A-457A-9473-2481D1C74EBD}"/>
              </a:ext>
            </a:extLst>
          </p:cNvPr>
          <p:cNvSpPr txBox="1"/>
          <p:nvPr/>
        </p:nvSpPr>
        <p:spPr>
          <a:xfrm>
            <a:off x="3278597" y="5972642"/>
            <a:ext cx="5603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GivenName, FamilyName, DateOfBirth) </a:t>
            </a:r>
          </a:p>
        </p:txBody>
      </p:sp>
    </p:spTree>
    <p:extLst>
      <p:ext uri="{BB962C8B-B14F-4D97-AF65-F5344CB8AC3E}">
        <p14:creationId xmlns:p14="http://schemas.microsoft.com/office/powerpoint/2010/main" val="3800613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3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462337" y="498272"/>
            <a:ext cx="3537284" cy="151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644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17757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73DAB-25BD-45C2-89EE-8FC6E56C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Entity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E2DB6-E35F-4994-B8DE-75842E2A2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Weak Entities largely follow the same rule as normal Entities</a:t>
            </a:r>
          </a:p>
          <a:p>
            <a:pPr lvl="1"/>
            <a:r>
              <a:rPr lang="en-US" dirty="0"/>
              <a:t>Except the Primary Key of a Weak Entity is the </a:t>
            </a:r>
            <a:r>
              <a:rPr lang="en-US" dirty="0">
                <a:solidFill>
                  <a:schemeClr val="accent2"/>
                </a:solidFill>
              </a:rPr>
              <a:t>combination</a:t>
            </a:r>
            <a:r>
              <a:rPr lang="en-US" dirty="0"/>
              <a:t> of its </a:t>
            </a:r>
            <a:r>
              <a:rPr lang="en-US" dirty="0">
                <a:solidFill>
                  <a:schemeClr val="accent2"/>
                </a:solidFill>
              </a:rPr>
              <a:t>Partial Key </a:t>
            </a:r>
            <a:r>
              <a:rPr lang="en-US" dirty="0"/>
              <a:t>and the </a:t>
            </a:r>
            <a:r>
              <a:rPr lang="en-US" dirty="0">
                <a:solidFill>
                  <a:schemeClr val="accent2"/>
                </a:solidFill>
              </a:rPr>
              <a:t>Primary Key of the Entity </a:t>
            </a:r>
            <a:r>
              <a:rPr lang="en-US" dirty="0"/>
              <a:t>on the other side of the </a:t>
            </a:r>
            <a:r>
              <a:rPr lang="en-US" dirty="0">
                <a:solidFill>
                  <a:schemeClr val="accent2"/>
                </a:solidFill>
              </a:rPr>
              <a:t>Identifying Relationship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03556F-757D-4297-BEF1-61C2B0857565}"/>
              </a:ext>
            </a:extLst>
          </p:cNvPr>
          <p:cNvSpPr/>
          <p:nvPr/>
        </p:nvSpPr>
        <p:spPr>
          <a:xfrm>
            <a:off x="5541748" y="4288341"/>
            <a:ext cx="1232030" cy="2822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F1761788-6ACC-4C8D-A5D0-57F5F6B477E4}"/>
              </a:ext>
            </a:extLst>
          </p:cNvPr>
          <p:cNvSpPr/>
          <p:nvPr/>
        </p:nvSpPr>
        <p:spPr>
          <a:xfrm>
            <a:off x="3211224" y="4197750"/>
            <a:ext cx="1680659" cy="428152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C8512C9-8258-4A6C-BDEA-D9E87C230104}"/>
              </a:ext>
            </a:extLst>
          </p:cNvPr>
          <p:cNvSpPr/>
          <p:nvPr/>
        </p:nvSpPr>
        <p:spPr>
          <a:xfrm>
            <a:off x="1206763" y="4183954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7B548E4-04BF-4F21-B12F-EE168A049620}"/>
              </a:ext>
            </a:extLst>
          </p:cNvPr>
          <p:cNvSpPr/>
          <p:nvPr/>
        </p:nvSpPr>
        <p:spPr>
          <a:xfrm>
            <a:off x="5453218" y="4179968"/>
            <a:ext cx="1407695" cy="467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Dependent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B0FAF70-EA03-4CA3-8613-CF6FDB106A16}"/>
              </a:ext>
            </a:extLst>
          </p:cNvPr>
          <p:cNvSpPr/>
          <p:nvPr/>
        </p:nvSpPr>
        <p:spPr>
          <a:xfrm>
            <a:off x="4685558" y="3372624"/>
            <a:ext cx="1427345" cy="3798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Number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E0438F5-3DFD-433E-A45A-80A056F3933E}"/>
              </a:ext>
            </a:extLst>
          </p:cNvPr>
          <p:cNvCxnSpPr>
            <a:cxnSpLocks/>
            <a:stCxn id="50" idx="4"/>
            <a:endCxn id="49" idx="0"/>
          </p:cNvCxnSpPr>
          <p:nvPr/>
        </p:nvCxnSpPr>
        <p:spPr>
          <a:xfrm>
            <a:off x="5399231" y="3752425"/>
            <a:ext cx="757835" cy="4275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Diamond 51">
            <a:extLst>
              <a:ext uri="{FF2B5EF4-FFF2-40B4-BE49-F238E27FC236}">
                <a16:creationId xmlns:a16="http://schemas.microsoft.com/office/drawing/2014/main" id="{85B4D811-C434-4D26-9F8E-15A92E09256E}"/>
              </a:ext>
            </a:extLst>
          </p:cNvPr>
          <p:cNvSpPr/>
          <p:nvPr/>
        </p:nvSpPr>
        <p:spPr>
          <a:xfrm>
            <a:off x="3012698" y="4118657"/>
            <a:ext cx="2039759" cy="586339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Supports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109F3BD-BD4A-4ADE-8746-2FEE89F79EF1}"/>
              </a:ext>
            </a:extLst>
          </p:cNvPr>
          <p:cNvCxnSpPr>
            <a:cxnSpLocks/>
            <a:stCxn id="40" idx="3"/>
            <a:endCxn id="52" idx="1"/>
          </p:cNvCxnSpPr>
          <p:nvPr/>
        </p:nvCxnSpPr>
        <p:spPr>
          <a:xfrm flipV="1">
            <a:off x="2614458" y="4411827"/>
            <a:ext cx="398240" cy="57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5461948-2FCD-46C6-B52E-759BED5EAAD0}"/>
              </a:ext>
            </a:extLst>
          </p:cNvPr>
          <p:cNvCxnSpPr>
            <a:cxnSpLocks/>
          </p:cNvCxnSpPr>
          <p:nvPr/>
        </p:nvCxnSpPr>
        <p:spPr>
          <a:xfrm>
            <a:off x="4903915" y="4363702"/>
            <a:ext cx="53311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7B1A606-967A-42D4-908B-FC3C41883C99}"/>
              </a:ext>
            </a:extLst>
          </p:cNvPr>
          <p:cNvCxnSpPr>
            <a:cxnSpLocks/>
          </p:cNvCxnSpPr>
          <p:nvPr/>
        </p:nvCxnSpPr>
        <p:spPr>
          <a:xfrm>
            <a:off x="4923963" y="4443910"/>
            <a:ext cx="53311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3FF9F380-90D0-4BF5-A11F-C1AE6B57BBD1}"/>
              </a:ext>
            </a:extLst>
          </p:cNvPr>
          <p:cNvSpPr/>
          <p:nvPr/>
        </p:nvSpPr>
        <p:spPr>
          <a:xfrm>
            <a:off x="6361276" y="3372173"/>
            <a:ext cx="1427345" cy="3798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B486BE2-1A06-4BDF-9F69-EA22A213DFFD}"/>
              </a:ext>
            </a:extLst>
          </p:cNvPr>
          <p:cNvCxnSpPr>
            <a:cxnSpLocks/>
            <a:stCxn id="56" idx="4"/>
            <a:endCxn id="49" idx="0"/>
          </p:cNvCxnSpPr>
          <p:nvPr/>
        </p:nvCxnSpPr>
        <p:spPr>
          <a:xfrm flipH="1">
            <a:off x="6157066" y="3751974"/>
            <a:ext cx="917883" cy="4279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B29244D0-5A01-41DD-8F51-0FA78012627D}"/>
              </a:ext>
            </a:extLst>
          </p:cNvPr>
          <p:cNvSpPr/>
          <p:nvPr/>
        </p:nvSpPr>
        <p:spPr>
          <a:xfrm>
            <a:off x="6319285" y="4855486"/>
            <a:ext cx="2047475" cy="3798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Relationship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BF36B48-FD66-4381-B43F-4A09BED1115E}"/>
              </a:ext>
            </a:extLst>
          </p:cNvPr>
          <p:cNvCxnSpPr>
            <a:cxnSpLocks/>
            <a:stCxn id="58" idx="0"/>
            <a:endCxn id="49" idx="2"/>
          </p:cNvCxnSpPr>
          <p:nvPr/>
        </p:nvCxnSpPr>
        <p:spPr>
          <a:xfrm flipH="1" flipV="1">
            <a:off x="6157066" y="4647288"/>
            <a:ext cx="1185957" cy="2081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457EC56-0259-428C-ADFC-14BD62480DFF}"/>
              </a:ext>
            </a:extLst>
          </p:cNvPr>
          <p:cNvCxnSpPr>
            <a:cxnSpLocks/>
          </p:cNvCxnSpPr>
          <p:nvPr/>
        </p:nvCxnSpPr>
        <p:spPr>
          <a:xfrm>
            <a:off x="4900447" y="3674144"/>
            <a:ext cx="10092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13AEB31B-6799-462D-A488-8467066B4570}"/>
              </a:ext>
            </a:extLst>
          </p:cNvPr>
          <p:cNvSpPr txBox="1"/>
          <p:nvPr/>
        </p:nvSpPr>
        <p:spPr>
          <a:xfrm>
            <a:off x="2715475" y="4103675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526646C-97A9-44FA-9C87-BBFF293F3A88}"/>
              </a:ext>
            </a:extLst>
          </p:cNvPr>
          <p:cNvSpPr txBox="1"/>
          <p:nvPr/>
        </p:nvSpPr>
        <p:spPr>
          <a:xfrm>
            <a:off x="4973956" y="4022409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39429BE-0D35-4144-A477-090B55167821}"/>
              </a:ext>
            </a:extLst>
          </p:cNvPr>
          <p:cNvSpPr txBox="1"/>
          <p:nvPr/>
        </p:nvSpPr>
        <p:spPr>
          <a:xfrm>
            <a:off x="413032" y="5153336"/>
            <a:ext cx="5603510" cy="86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GivenName, FamilyName,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DateOfBirth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Dependent(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Number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Relationship)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A117AC2-2460-465C-9327-5E006B8F2AAD}"/>
              </a:ext>
            </a:extLst>
          </p:cNvPr>
          <p:cNvSpPr txBox="1"/>
          <p:nvPr/>
        </p:nvSpPr>
        <p:spPr>
          <a:xfrm>
            <a:off x="5578019" y="5443485"/>
            <a:ext cx="3227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Dependent(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refers to information from Staff(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), what does this mean?</a:t>
            </a:r>
          </a:p>
        </p:txBody>
      </p:sp>
    </p:spTree>
    <p:extLst>
      <p:ext uri="{BB962C8B-B14F-4D97-AF65-F5344CB8AC3E}">
        <p14:creationId xmlns:p14="http://schemas.microsoft.com/office/powerpoint/2010/main" val="3735244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E0BC8-B430-42D1-9422-D1231C480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Keys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DB3E18-FE16-41D3-8A10-D7D8543955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3"/>
                <a:ext cx="7543801" cy="433612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driving feature that separates Relational Databases from other models is the use of Foreign Keys to </a:t>
                </a:r>
                <a:r>
                  <a:rPr lang="en-US" dirty="0">
                    <a:solidFill>
                      <a:schemeClr val="accent2"/>
                    </a:solidFill>
                  </a:rPr>
                  <a:t>link tables together</a:t>
                </a:r>
              </a:p>
              <a:p>
                <a:r>
                  <a:rPr lang="en-US" dirty="0"/>
                  <a:t>Formally: Given two relations R and S, relation S may reference relation R via a set of attributes FK</a:t>
                </a:r>
                <a:r>
                  <a:rPr lang="en-US" baseline="-25000" dirty="0"/>
                  <a:t>R</a:t>
                </a:r>
                <a:r>
                  <a:rPr lang="en-US" dirty="0"/>
                  <a:t> that forms the primary key K</a:t>
                </a:r>
                <a:r>
                  <a:rPr lang="en-US" baseline="-25000" dirty="0"/>
                  <a:t>R</a:t>
                </a:r>
                <a:r>
                  <a:rPr lang="en-US" dirty="0"/>
                  <a:t> of R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𝑅𝑛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  <a:p>
                <a:pPr lvl="1"/>
                <a:r>
                  <a:rPr lang="en-US" b="0" dirty="0">
                    <a:solidFill>
                      <a:schemeClr val="accent3"/>
                    </a:solidFill>
                  </a:rPr>
                  <a:t>Foreign </a:t>
                </a:r>
                <a:r>
                  <a:rPr lang="en-US" dirty="0">
                    <a:solidFill>
                      <a:schemeClr val="accent3"/>
                    </a:solidFill>
                  </a:rPr>
                  <a:t>Key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accent3"/>
                    </a:solidFill>
                  </a:rPr>
                  <a:t> References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accent3"/>
                  </a:solidFill>
                </a:endParaRP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Each FK Key can </a:t>
                </a:r>
                <a:r>
                  <a:rPr lang="en-US" dirty="0">
                    <a:solidFill>
                      <a:schemeClr val="accent2"/>
                    </a:solidFill>
                  </a:rPr>
                  <a:t>only reference one PK </a:t>
                </a:r>
                <a:r>
                  <a:rPr lang="en-US" dirty="0">
                    <a:solidFill>
                      <a:schemeClr val="tx1"/>
                    </a:solidFill>
                  </a:rPr>
                  <a:t>(no C -&gt; A and C -&gt; B)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They can chain: C -&gt; B, B -&gt; A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</a:rPr>
                  <a:t>Multiple different FKs can reference the same PK: B -&gt; A, C -&gt; 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DB3E18-FE16-41D3-8A10-D7D8543955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3"/>
                <a:ext cx="7543801" cy="4336125"/>
              </a:xfrm>
              <a:blipFill>
                <a:blip r:embed="rId2"/>
                <a:stretch>
                  <a:fillRect l="-2262" t="-1969" r="-1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77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30EE9-E2C2-40D3-B37F-764D5FCB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9F592-C2D8-4AF6-A1BD-C5BD25255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Relational Data Model, proposed by E. F. Codd is perhaps the most widely used Database Model and is </a:t>
            </a:r>
            <a:r>
              <a:rPr lang="en-US" dirty="0">
                <a:solidFill>
                  <a:schemeClr val="accent2"/>
                </a:solidFill>
              </a:rPr>
              <a:t>Record-Based</a:t>
            </a:r>
            <a:endParaRPr lang="en-US" dirty="0"/>
          </a:p>
          <a:p>
            <a:r>
              <a:rPr lang="en-US" dirty="0"/>
              <a:t>The Structure</a:t>
            </a:r>
          </a:p>
          <a:p>
            <a:pPr lvl="1"/>
            <a:r>
              <a:rPr lang="en-US" dirty="0"/>
              <a:t>Relations</a:t>
            </a:r>
          </a:p>
          <a:p>
            <a:pPr lvl="2"/>
            <a:r>
              <a:rPr lang="en-US" dirty="0"/>
              <a:t>Data Stored as tables (called </a:t>
            </a:r>
            <a:r>
              <a:rPr lang="en-US" dirty="0">
                <a:solidFill>
                  <a:schemeClr val="accent2"/>
                </a:solidFill>
              </a:rPr>
              <a:t>relations</a:t>
            </a:r>
            <a:r>
              <a:rPr lang="en-US" dirty="0"/>
              <a:t>); each with a unique name</a:t>
            </a:r>
          </a:p>
          <a:p>
            <a:pPr lvl="2"/>
            <a:r>
              <a:rPr lang="en-US" dirty="0"/>
              <a:t>A relation consists of rows (called </a:t>
            </a:r>
            <a:r>
              <a:rPr lang="en-US" dirty="0">
                <a:solidFill>
                  <a:schemeClr val="accent2"/>
                </a:solidFill>
              </a:rPr>
              <a:t>tuples</a:t>
            </a:r>
            <a:r>
              <a:rPr lang="en-US" dirty="0"/>
              <a:t>) and columns (called </a:t>
            </a:r>
            <a:r>
              <a:rPr lang="en-US" dirty="0">
                <a:solidFill>
                  <a:schemeClr val="accent2"/>
                </a:solidFill>
              </a:rPr>
              <a:t>attributes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Attributes</a:t>
            </a:r>
          </a:p>
          <a:p>
            <a:pPr lvl="2"/>
            <a:r>
              <a:rPr lang="en-US" dirty="0"/>
              <a:t>An attribute has a ‘domain’ (a set of permitted values)</a:t>
            </a:r>
          </a:p>
        </p:txBody>
      </p:sp>
    </p:spTree>
    <p:extLst>
      <p:ext uri="{BB962C8B-B14F-4D97-AF65-F5344CB8AC3E}">
        <p14:creationId xmlns:p14="http://schemas.microsoft.com/office/powerpoint/2010/main" val="3133304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DDD6-7727-48B1-9610-A0ECDDA9C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Keys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B76452-CB51-4E7F-BC97-4C25D10AD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en-US" dirty="0"/>
              <a:t>Think of it like this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Employee(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emp#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name, address,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hkid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Project(</a:t>
            </a:r>
            <a:r>
              <a:rPr lang="en-US" u="sng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proj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#,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 name, budget)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Employee(</a:t>
            </a:r>
            <a:r>
              <a:rPr lang="en-US" dirty="0" err="1">
                <a:solidFill>
                  <a:srgbClr val="0070C0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) References Project(</a:t>
            </a:r>
            <a:r>
              <a:rPr lang="en-US" dirty="0" err="1">
                <a:solidFill>
                  <a:srgbClr val="0070C0"/>
                </a:solidFill>
                <a:latin typeface="Bahnschrift Light" panose="020B0502040204020203" pitchFamily="34" charset="0"/>
              </a:rPr>
              <a:t>proj</a:t>
            </a:r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#)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25AF654-31E2-4F98-9491-387C4EC2B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139452"/>
              </p:ext>
            </p:extLst>
          </p:nvPr>
        </p:nvGraphicFramePr>
        <p:xfrm>
          <a:off x="5704180" y="3271370"/>
          <a:ext cx="298545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90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Project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proj#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budget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E-commerce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Stock control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Web store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96EDC63-52D9-4928-A595-EE9596B8E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473503"/>
              </p:ext>
            </p:extLst>
          </p:nvPr>
        </p:nvGraphicFramePr>
        <p:xfrm>
          <a:off x="430405" y="3271370"/>
          <a:ext cx="5068024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9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Employee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emp#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address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hkid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worksOnProject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badi MT Condensed Light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Holmes D.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86 Queen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A450361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Chan B.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21 Minto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C461378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Hui J.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16 Peak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F562916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Bell G.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53 Water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A417394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Wing R.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58 Aster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C538294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9C3E929-412C-4C91-86BC-37E009C8BB44}"/>
              </a:ext>
            </a:extLst>
          </p:cNvPr>
          <p:cNvSpPr txBox="1"/>
          <p:nvPr/>
        </p:nvSpPr>
        <p:spPr>
          <a:xfrm>
            <a:off x="623235" y="5654299"/>
            <a:ext cx="8066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If we want to find more information about the project an employee works on, we should go to the Project table, find that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proj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# and find the details</a:t>
            </a:r>
          </a:p>
        </p:txBody>
      </p:sp>
    </p:spTree>
    <p:extLst>
      <p:ext uri="{BB962C8B-B14F-4D97-AF65-F5344CB8AC3E}">
        <p14:creationId xmlns:p14="http://schemas.microsoft.com/office/powerpoint/2010/main" val="1218023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8B94D-3F2C-40E7-BBAF-44795046B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Keys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2A1CE-FBA2-4D33-892D-F0647A49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22719"/>
          </a:xfrm>
        </p:spPr>
        <p:txBody>
          <a:bodyPr>
            <a:normAutofit/>
          </a:bodyPr>
          <a:lstStyle/>
          <a:p>
            <a:r>
              <a:rPr lang="en-US" dirty="0"/>
              <a:t>There are two types of Foreign Key notation:</a:t>
            </a:r>
          </a:p>
          <a:p>
            <a:r>
              <a:rPr lang="en-US" dirty="0"/>
              <a:t>Writing out the foreign keys specifically: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Employee(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emp#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name, address,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hkid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Project(</a:t>
            </a:r>
            <a:r>
              <a:rPr lang="en-US" u="sng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proj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#,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 name, budget)</a:t>
            </a:r>
          </a:p>
          <a:p>
            <a:pPr lvl="1"/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Employee(</a:t>
            </a:r>
            <a:r>
              <a:rPr lang="en-US" dirty="0" err="1">
                <a:solidFill>
                  <a:srgbClr val="0070C0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) references Project(</a:t>
            </a:r>
            <a:r>
              <a:rPr lang="en-US" dirty="0" err="1">
                <a:solidFill>
                  <a:srgbClr val="0070C0"/>
                </a:solidFill>
                <a:latin typeface="Bahnschrift Light" panose="020B0502040204020203" pitchFamily="34" charset="0"/>
              </a:rPr>
              <a:t>proj</a:t>
            </a:r>
            <a:r>
              <a:rPr lang="en-US" dirty="0">
                <a:solidFill>
                  <a:srgbClr val="0070C0"/>
                </a:solidFill>
                <a:latin typeface="Bahnschrift Light" panose="020B0502040204020203" pitchFamily="34" charset="0"/>
              </a:rPr>
              <a:t>#)</a:t>
            </a:r>
          </a:p>
          <a:p>
            <a:r>
              <a:rPr lang="en-US" dirty="0"/>
              <a:t>Using arrows: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Employee(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emp#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name, address,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hkid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Project(</a:t>
            </a:r>
            <a:r>
              <a:rPr lang="en-US" u="sng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proj</a:t>
            </a:r>
            <a:r>
              <a:rPr lang="en-US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#,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 name, budget)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Both are fine but arrows can get messy when there are many foreign keys</a:t>
            </a:r>
          </a:p>
          <a:p>
            <a:pPr lvl="1"/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FF5879F-6C59-4F4D-A192-EEAF0574D7AD}"/>
              </a:ext>
            </a:extLst>
          </p:cNvPr>
          <p:cNvCxnSpPr>
            <a:cxnSpLocks/>
          </p:cNvCxnSpPr>
          <p:nvPr/>
        </p:nvCxnSpPr>
        <p:spPr>
          <a:xfrm flipH="1">
            <a:off x="2646947" y="4704347"/>
            <a:ext cx="3272591" cy="22860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88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38A7A-5406-47B0-A136-619B46EF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Entity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B5EB1-9C86-4F28-865C-203A97B42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steps for Weak Entity Mapping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US" dirty="0"/>
              <a:t>Create a new relation for the Weak Entity W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US" dirty="0"/>
              <a:t>Set the Primary Key of W to be the </a:t>
            </a:r>
            <a:r>
              <a:rPr lang="en-US" dirty="0">
                <a:solidFill>
                  <a:schemeClr val="accent2"/>
                </a:solidFill>
              </a:rPr>
              <a:t>Partial Key and the Primary Key</a:t>
            </a:r>
            <a:r>
              <a:rPr lang="en-US" dirty="0"/>
              <a:t> of the Strong Entity S connected to W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US" dirty="0"/>
              <a:t>Add a </a:t>
            </a:r>
            <a:r>
              <a:rPr lang="en-US" dirty="0">
                <a:solidFill>
                  <a:schemeClr val="accent2"/>
                </a:solidFill>
              </a:rPr>
              <a:t>Foreign Key </a:t>
            </a:r>
            <a:r>
              <a:rPr lang="en-US" dirty="0"/>
              <a:t>the attributes of W that are the Primary Key of 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3EBD6D-5AD1-44F4-BFB5-75E0EBA3E5EF}"/>
              </a:ext>
            </a:extLst>
          </p:cNvPr>
          <p:cNvSpPr/>
          <p:nvPr/>
        </p:nvSpPr>
        <p:spPr bwMode="auto">
          <a:xfrm>
            <a:off x="2005719" y="4659293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S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F5C5A8-4B0A-4205-902E-6FCFEC968FC5}"/>
              </a:ext>
            </a:extLst>
          </p:cNvPr>
          <p:cNvSpPr/>
          <p:nvPr/>
        </p:nvSpPr>
        <p:spPr bwMode="auto">
          <a:xfrm>
            <a:off x="1256706" y="4013854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878081-DCA3-4A47-AE1F-753449A29086}"/>
              </a:ext>
            </a:extLst>
          </p:cNvPr>
          <p:cNvSpPr/>
          <p:nvPr/>
        </p:nvSpPr>
        <p:spPr bwMode="auto">
          <a:xfrm>
            <a:off x="2510954" y="4000306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9ED26F-CE2C-4F72-9000-6AA767758809}"/>
              </a:ext>
            </a:extLst>
          </p:cNvPr>
          <p:cNvCxnSpPr>
            <a:cxnSpLocks/>
            <a:stCxn id="4" idx="0"/>
            <a:endCxn id="5" idx="5"/>
          </p:cNvCxnSpPr>
          <p:nvPr/>
        </p:nvCxnSpPr>
        <p:spPr bwMode="auto">
          <a:xfrm flipH="1" flipV="1">
            <a:off x="1903328" y="4420206"/>
            <a:ext cx="564846" cy="23908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529ACA-4C43-47DD-A926-C1FF0F8ED7FF}"/>
              </a:ext>
            </a:extLst>
          </p:cNvPr>
          <p:cNvCxnSpPr>
            <a:stCxn id="4" idx="0"/>
            <a:endCxn id="6" idx="4"/>
          </p:cNvCxnSpPr>
          <p:nvPr/>
        </p:nvCxnSpPr>
        <p:spPr bwMode="auto">
          <a:xfrm flipV="1">
            <a:off x="2468174" y="4476377"/>
            <a:ext cx="421563" cy="18291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46">
            <a:extLst>
              <a:ext uri="{FF2B5EF4-FFF2-40B4-BE49-F238E27FC236}">
                <a16:creationId xmlns:a16="http://schemas.microsoft.com/office/drawing/2014/main" id="{7D94CECA-68AE-4390-BB65-C166769A4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562" y="5339886"/>
            <a:ext cx="2177721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S[</a:t>
            </a:r>
            <a:r>
              <a:rPr lang="en-US" sz="2400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a1</a:t>
            </a:r>
            <a:r>
              <a:rPr lang="en-US" sz="24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a2]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2281F07A-629D-47DC-A726-DE9A18C537F2}"/>
              </a:ext>
            </a:extLst>
          </p:cNvPr>
          <p:cNvSpPr/>
          <p:nvPr/>
        </p:nvSpPr>
        <p:spPr bwMode="auto">
          <a:xfrm>
            <a:off x="3872169" y="4482847"/>
            <a:ext cx="1156138" cy="733663"/>
          </a:xfrm>
          <a:prstGeom prst="diamond">
            <a:avLst/>
          </a:prstGeom>
          <a:noFill/>
          <a:ln w="53975" cap="flat" cmpd="dbl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effectLst/>
              <a:latin typeface="Courier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8CE9AD-7BF9-4B23-8455-4F0705E81DDD}"/>
              </a:ext>
            </a:extLst>
          </p:cNvPr>
          <p:cNvSpPr/>
          <p:nvPr/>
        </p:nvSpPr>
        <p:spPr bwMode="auto">
          <a:xfrm>
            <a:off x="6046449" y="4669686"/>
            <a:ext cx="939534" cy="338554"/>
          </a:xfrm>
          <a:prstGeom prst="rect">
            <a:avLst/>
          </a:prstGeom>
          <a:noFill/>
          <a:ln w="50800" cap="flat" cmpd="dbl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ourier" pitchFamily="2" charset="0"/>
              </a:rPr>
              <a:t>W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Courier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B22BEC-6216-4449-9312-C43D3AEC6819}"/>
              </a:ext>
            </a:extLst>
          </p:cNvPr>
          <p:cNvCxnSpPr>
            <a:stCxn id="4" idx="3"/>
            <a:endCxn id="10" idx="1"/>
          </p:cNvCxnSpPr>
          <p:nvPr/>
        </p:nvCxnSpPr>
        <p:spPr bwMode="auto">
          <a:xfrm>
            <a:off x="2930629" y="4828570"/>
            <a:ext cx="941540" cy="2110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F835619-CC94-4422-9AA4-30B4F80FE622}"/>
              </a:ext>
            </a:extLst>
          </p:cNvPr>
          <p:cNvCxnSpPr>
            <a:stCxn id="10" idx="3"/>
            <a:endCxn id="11" idx="1"/>
          </p:cNvCxnSpPr>
          <p:nvPr/>
        </p:nvCxnSpPr>
        <p:spPr bwMode="auto">
          <a:xfrm flipV="1">
            <a:off x="5028307" y="4838963"/>
            <a:ext cx="1018142" cy="10716"/>
          </a:xfrm>
          <a:prstGeom prst="line">
            <a:avLst/>
          </a:prstGeom>
          <a:solidFill>
            <a:schemeClr val="accent1"/>
          </a:solidFill>
          <a:ln w="5080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99977E04-FC19-405E-8B58-9C20165E6909}"/>
              </a:ext>
            </a:extLst>
          </p:cNvPr>
          <p:cNvSpPr/>
          <p:nvPr/>
        </p:nvSpPr>
        <p:spPr bwMode="auto">
          <a:xfrm>
            <a:off x="5552766" y="4010970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1B34EAA-59C4-402C-8C42-E97DD1F86F8A}"/>
              </a:ext>
            </a:extLst>
          </p:cNvPr>
          <p:cNvSpPr/>
          <p:nvPr/>
        </p:nvSpPr>
        <p:spPr bwMode="auto">
          <a:xfrm>
            <a:off x="6516216" y="4005064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4ED8E9-EA32-4BB9-BE85-77D88D908021}"/>
              </a:ext>
            </a:extLst>
          </p:cNvPr>
          <p:cNvCxnSpPr>
            <a:stCxn id="11" idx="0"/>
            <a:endCxn id="14" idx="4"/>
          </p:cNvCxnSpPr>
          <p:nvPr/>
        </p:nvCxnSpPr>
        <p:spPr bwMode="auto">
          <a:xfrm flipH="1" flipV="1">
            <a:off x="5931549" y="4487041"/>
            <a:ext cx="584667" cy="18264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5677AD0-477C-459C-AAFE-50CC396E9618}"/>
              </a:ext>
            </a:extLst>
          </p:cNvPr>
          <p:cNvCxnSpPr>
            <a:stCxn id="11" idx="0"/>
            <a:endCxn id="15" idx="4"/>
          </p:cNvCxnSpPr>
          <p:nvPr/>
        </p:nvCxnSpPr>
        <p:spPr bwMode="auto">
          <a:xfrm flipV="1">
            <a:off x="6516216" y="4481135"/>
            <a:ext cx="378783" cy="18855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F253122-9E02-4B05-AAA9-09CCBFD0D3E2}"/>
              </a:ext>
            </a:extLst>
          </p:cNvPr>
          <p:cNvCxnSpPr>
            <a:cxnSpLocks/>
          </p:cNvCxnSpPr>
          <p:nvPr/>
        </p:nvCxnSpPr>
        <p:spPr bwMode="auto">
          <a:xfrm flipH="1">
            <a:off x="5753424" y="4420206"/>
            <a:ext cx="3562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AD903D-FEE0-4483-B8B4-969A7C041CD7}"/>
              </a:ext>
            </a:extLst>
          </p:cNvPr>
          <p:cNvSpPr txBox="1"/>
          <p:nvPr/>
        </p:nvSpPr>
        <p:spPr>
          <a:xfrm>
            <a:off x="3569134" y="4517871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1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B43537-E350-4A64-B7D1-77312E009FFE}"/>
              </a:ext>
            </a:extLst>
          </p:cNvPr>
          <p:cNvSpPr txBox="1"/>
          <p:nvPr/>
        </p:nvSpPr>
        <p:spPr>
          <a:xfrm>
            <a:off x="5056959" y="4526457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N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21" name="Rectangle 46">
            <a:extLst>
              <a:ext uri="{FF2B5EF4-FFF2-40B4-BE49-F238E27FC236}">
                <a16:creationId xmlns:a16="http://schemas.microsoft.com/office/drawing/2014/main" id="{9F264381-5155-41FD-A954-5BCE0E786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027" y="5384882"/>
            <a:ext cx="3407982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W[</a:t>
            </a:r>
            <a:r>
              <a:rPr lang="en-US" sz="2400" u="sng" dirty="0">
                <a:solidFill>
                  <a:schemeClr val="accent2"/>
                </a:solidFill>
                <a:latin typeface="Bahnschrift Light" panose="020B0502040204020203" pitchFamily="34" charset="0"/>
              </a:rPr>
              <a:t>a1, b1</a:t>
            </a:r>
            <a:r>
              <a:rPr lang="en-US" sz="2400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b2]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rgbClr val="0070C0"/>
                </a:solidFill>
                <a:latin typeface="Bahnschrift Light" panose="020B0502040204020203" pitchFamily="34" charset="0"/>
              </a:rPr>
              <a:t>W(a1) References S(a1)</a:t>
            </a:r>
          </a:p>
        </p:txBody>
      </p:sp>
    </p:spTree>
    <p:extLst>
      <p:ext uri="{BB962C8B-B14F-4D97-AF65-F5344CB8AC3E}">
        <p14:creationId xmlns:p14="http://schemas.microsoft.com/office/powerpoint/2010/main" val="2725756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462337" y="498272"/>
            <a:ext cx="3537284" cy="151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205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462337" y="498272"/>
            <a:ext cx="3537284" cy="188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sz="1600" b="1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</a:t>
            </a:r>
            <a:r>
              <a:rPr lang="en-US" sz="1600" b="1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b="1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99052-7307-434C-9A05-14D723D951B9}"/>
              </a:ext>
            </a:extLst>
          </p:cNvPr>
          <p:cNvSpPr txBox="1"/>
          <p:nvPr/>
        </p:nvSpPr>
        <p:spPr>
          <a:xfrm>
            <a:off x="5462337" y="3254201"/>
            <a:ext cx="2988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Foreign Keys</a:t>
            </a:r>
          </a:p>
          <a:p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-&gt; Bank(Code)</a:t>
            </a:r>
          </a:p>
        </p:txBody>
      </p:sp>
    </p:spTree>
    <p:extLst>
      <p:ext uri="{BB962C8B-B14F-4D97-AF65-F5344CB8AC3E}">
        <p14:creationId xmlns:p14="http://schemas.microsoft.com/office/powerpoint/2010/main" val="1859319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7241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1A1E4-9AD8-4662-B2BA-5FC8AF12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Multi-Valued Attribute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1EC3B-9CAE-4B51-9CCF-6A3CEE738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Multi-Valued Attribute m, we create a new relation R in which the Primary Key is the m combined with the Primary Key of the Entity E</a:t>
            </a:r>
          </a:p>
          <a:p>
            <a:pPr lvl="1"/>
            <a:r>
              <a:rPr lang="en-US" dirty="0"/>
              <a:t>Add a Foreign Key for the new relation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4F0915-5036-49B5-BE59-29CB0509C117}"/>
              </a:ext>
            </a:extLst>
          </p:cNvPr>
          <p:cNvSpPr/>
          <p:nvPr/>
        </p:nvSpPr>
        <p:spPr bwMode="auto">
          <a:xfrm>
            <a:off x="2572546" y="5576611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E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5D5971-68B2-4C9C-8A54-9FC42FB771D1}"/>
              </a:ext>
            </a:extLst>
          </p:cNvPr>
          <p:cNvSpPr/>
          <p:nvPr/>
        </p:nvSpPr>
        <p:spPr bwMode="auto">
          <a:xfrm>
            <a:off x="1152010" y="4769867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70E9905-DDC6-4A2D-9C81-346D7987C85B}"/>
              </a:ext>
            </a:extLst>
          </p:cNvPr>
          <p:cNvSpPr/>
          <p:nvPr/>
        </p:nvSpPr>
        <p:spPr bwMode="auto">
          <a:xfrm>
            <a:off x="2739891" y="468181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E9F9CC-9958-4FE9-A682-EFF0AEE099DA}"/>
              </a:ext>
            </a:extLst>
          </p:cNvPr>
          <p:cNvSpPr/>
          <p:nvPr/>
        </p:nvSpPr>
        <p:spPr bwMode="auto">
          <a:xfrm>
            <a:off x="2361108" y="4035889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C1B786-C682-4796-AAC0-F4F2BB90AD36}"/>
              </a:ext>
            </a:extLst>
          </p:cNvPr>
          <p:cNvSpPr/>
          <p:nvPr/>
        </p:nvSpPr>
        <p:spPr bwMode="auto">
          <a:xfrm>
            <a:off x="3307039" y="402123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CE3C9E-278C-4A9B-91C7-A093B84F426A}"/>
              </a:ext>
            </a:extLst>
          </p:cNvPr>
          <p:cNvSpPr/>
          <p:nvPr/>
        </p:nvSpPr>
        <p:spPr bwMode="auto">
          <a:xfrm>
            <a:off x="3923928" y="4737399"/>
            <a:ext cx="713427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B89317-008F-4B4F-8C06-17502BB409DD}"/>
              </a:ext>
            </a:extLst>
          </p:cNvPr>
          <p:cNvCxnSpPr>
            <a:stCxn id="5" idx="1"/>
            <a:endCxn id="8" idx="5"/>
          </p:cNvCxnSpPr>
          <p:nvPr/>
        </p:nvCxnSpPr>
        <p:spPr bwMode="auto">
          <a:xfrm flipH="1" flipV="1">
            <a:off x="1798632" y="5176219"/>
            <a:ext cx="773914" cy="56966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335916-E900-40EE-809D-5894F79642B5}"/>
              </a:ext>
            </a:extLst>
          </p:cNvPr>
          <p:cNvCxnSpPr>
            <a:stCxn id="5" idx="0"/>
            <a:endCxn id="12" idx="4"/>
          </p:cNvCxnSpPr>
          <p:nvPr/>
        </p:nvCxnSpPr>
        <p:spPr bwMode="auto">
          <a:xfrm flipV="1">
            <a:off x="3035001" y="5157886"/>
            <a:ext cx="83673" cy="41872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0345B1-78DD-468F-8F5A-E62825E05256}"/>
              </a:ext>
            </a:extLst>
          </p:cNvPr>
          <p:cNvCxnSpPr>
            <a:stCxn id="12" idx="0"/>
            <a:endCxn id="13" idx="4"/>
          </p:cNvCxnSpPr>
          <p:nvPr/>
        </p:nvCxnSpPr>
        <p:spPr bwMode="auto">
          <a:xfrm flipH="1" flipV="1">
            <a:off x="2739891" y="4511960"/>
            <a:ext cx="378783" cy="16985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8E0AF5-44AC-44F1-BC4D-3429F97CB66A}"/>
              </a:ext>
            </a:extLst>
          </p:cNvPr>
          <p:cNvCxnSpPr>
            <a:stCxn id="12" idx="0"/>
            <a:endCxn id="14" idx="4"/>
          </p:cNvCxnSpPr>
          <p:nvPr/>
        </p:nvCxnSpPr>
        <p:spPr bwMode="auto">
          <a:xfrm flipV="1">
            <a:off x="3118674" y="4497306"/>
            <a:ext cx="567148" cy="1845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DF1B26-41AF-4769-A66C-9CBFFC4B5767}"/>
              </a:ext>
            </a:extLst>
          </p:cNvPr>
          <p:cNvCxnSpPr>
            <a:stCxn id="5" idx="3"/>
          </p:cNvCxnSpPr>
          <p:nvPr/>
        </p:nvCxnSpPr>
        <p:spPr bwMode="auto">
          <a:xfrm flipV="1">
            <a:off x="3497456" y="5183647"/>
            <a:ext cx="510444" cy="56224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DEBB91A9-3E75-480D-82E2-B67A4C84B058}"/>
              </a:ext>
            </a:extLst>
          </p:cNvPr>
          <p:cNvSpPr/>
          <p:nvPr/>
        </p:nvSpPr>
        <p:spPr bwMode="auto">
          <a:xfrm>
            <a:off x="3841265" y="4692398"/>
            <a:ext cx="877092" cy="56224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urier" pitchFamily="2" charset="0"/>
            </a:endParaRPr>
          </a:p>
        </p:txBody>
      </p:sp>
      <p:sp>
        <p:nvSpPr>
          <p:cNvPr id="16" name="Rectangle 46">
            <a:extLst>
              <a:ext uri="{FF2B5EF4-FFF2-40B4-BE49-F238E27FC236}">
                <a16:creationId xmlns:a16="http://schemas.microsoft.com/office/drawing/2014/main" id="{3E36BA06-88A6-4BEF-A71D-F0630BC5A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4077072"/>
            <a:ext cx="3024336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E[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a3, a4]</a:t>
            </a:r>
          </a:p>
        </p:txBody>
      </p:sp>
      <p:sp>
        <p:nvSpPr>
          <p:cNvPr id="17" name="Rectangle 46">
            <a:extLst>
              <a:ext uri="{FF2B5EF4-FFF2-40B4-BE49-F238E27FC236}">
                <a16:creationId xmlns:a16="http://schemas.microsoft.com/office/drawing/2014/main" id="{FF281860-5C9A-4B45-B3C2-6A62B6A0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4780783"/>
            <a:ext cx="2736304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R[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a1, m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]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C9DFD3-CEE5-4370-AF5A-1136FAACD618}"/>
              </a:ext>
            </a:extLst>
          </p:cNvPr>
          <p:cNvCxnSpPr/>
          <p:nvPr/>
        </p:nvCxnSpPr>
        <p:spPr>
          <a:xfrm flipV="1">
            <a:off x="5633084" y="4512378"/>
            <a:ext cx="0" cy="36004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10FA676-D1A2-41D4-BE67-CE8CC4EC7D33}"/>
              </a:ext>
            </a:extLst>
          </p:cNvPr>
          <p:cNvSpPr txBox="1"/>
          <p:nvPr/>
        </p:nvSpPr>
        <p:spPr>
          <a:xfrm>
            <a:off x="5046599" y="3307050"/>
            <a:ext cx="3227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Why do we need to create a new relation?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DE99C0-37C8-4AD6-80C2-34703D633CAC}"/>
              </a:ext>
            </a:extLst>
          </p:cNvPr>
          <p:cNvSpPr txBox="1"/>
          <p:nvPr/>
        </p:nvSpPr>
        <p:spPr>
          <a:xfrm>
            <a:off x="4945135" y="5422722"/>
            <a:ext cx="3227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Why is all the attributes in R the Primary Key?</a:t>
            </a:r>
          </a:p>
        </p:txBody>
      </p:sp>
    </p:spTree>
    <p:extLst>
      <p:ext uri="{BB962C8B-B14F-4D97-AF65-F5344CB8AC3E}">
        <p14:creationId xmlns:p14="http://schemas.microsoft.com/office/powerpoint/2010/main" val="323683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96E7D-D387-4FDE-ACB9-F10BEE5FC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Multi-Valued Attribute Mapping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5F954-C4F5-4A2F-A4A5-63C6477C08CB}"/>
              </a:ext>
            </a:extLst>
          </p:cNvPr>
          <p:cNvSpPr/>
          <p:nvPr/>
        </p:nvSpPr>
        <p:spPr>
          <a:xfrm>
            <a:off x="4238321" y="3806319"/>
            <a:ext cx="1034716" cy="474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C5E84AA-C94E-46B1-95F4-6B63D67C1F6E}"/>
              </a:ext>
            </a:extLst>
          </p:cNvPr>
          <p:cNvSpPr/>
          <p:nvPr/>
        </p:nvSpPr>
        <p:spPr>
          <a:xfrm>
            <a:off x="2646938" y="3307857"/>
            <a:ext cx="1503947" cy="3016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89AFCB-59DC-46A0-80AD-AAAA7B9DA30A}"/>
              </a:ext>
            </a:extLst>
          </p:cNvPr>
          <p:cNvSpPr/>
          <p:nvPr/>
        </p:nvSpPr>
        <p:spPr>
          <a:xfrm>
            <a:off x="478155" y="3391741"/>
            <a:ext cx="1691376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StaffID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1D2E6E-6EF3-4ADF-B1A1-169E3F9851C3}"/>
              </a:ext>
            </a:extLst>
          </p:cNvPr>
          <p:cNvSpPr/>
          <p:nvPr/>
        </p:nvSpPr>
        <p:spPr>
          <a:xfrm>
            <a:off x="5757683" y="3213156"/>
            <a:ext cx="2153659" cy="3736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DateOfBirth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67E100-DE8D-4346-B11E-4D018B1EC482}"/>
              </a:ext>
            </a:extLst>
          </p:cNvPr>
          <p:cNvCxnSpPr>
            <a:cxnSpLocks/>
            <a:stCxn id="5" idx="4"/>
            <a:endCxn id="4" idx="0"/>
          </p:cNvCxnSpPr>
          <p:nvPr/>
        </p:nvCxnSpPr>
        <p:spPr>
          <a:xfrm>
            <a:off x="3398912" y="3609517"/>
            <a:ext cx="1356767" cy="1968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8503FF-3DAD-4FF5-A3DC-8DC61C499470}"/>
              </a:ext>
            </a:extLst>
          </p:cNvPr>
          <p:cNvCxnSpPr>
            <a:cxnSpLocks/>
            <a:stCxn id="6" idx="6"/>
            <a:endCxn id="4" idx="1"/>
          </p:cNvCxnSpPr>
          <p:nvPr/>
        </p:nvCxnSpPr>
        <p:spPr>
          <a:xfrm>
            <a:off x="2169531" y="3647124"/>
            <a:ext cx="2068790" cy="396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C7FC42-2F0F-463A-AE67-777C60B6D2C0}"/>
              </a:ext>
            </a:extLst>
          </p:cNvPr>
          <p:cNvCxnSpPr>
            <a:cxnSpLocks/>
            <a:stCxn id="7" idx="2"/>
            <a:endCxn id="4" idx="0"/>
          </p:cNvCxnSpPr>
          <p:nvPr/>
        </p:nvCxnSpPr>
        <p:spPr>
          <a:xfrm flipH="1">
            <a:off x="4755679" y="3399993"/>
            <a:ext cx="1002004" cy="4063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3515591F-251A-4AD4-ACAA-60FCF76C28D4}"/>
              </a:ext>
            </a:extLst>
          </p:cNvPr>
          <p:cNvSpPr/>
          <p:nvPr/>
        </p:nvSpPr>
        <p:spPr>
          <a:xfrm>
            <a:off x="1025319" y="2838220"/>
            <a:ext cx="1931069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GivenName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69B21A1-E6FC-4608-8E15-E16CBCF8C692}"/>
              </a:ext>
            </a:extLst>
          </p:cNvPr>
          <p:cNvSpPr/>
          <p:nvPr/>
        </p:nvSpPr>
        <p:spPr>
          <a:xfrm>
            <a:off x="3179544" y="2842610"/>
            <a:ext cx="2354983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FamilyName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FEF11C4-C1FA-458C-9873-0549A6B73F73}"/>
              </a:ext>
            </a:extLst>
          </p:cNvPr>
          <p:cNvCxnSpPr>
            <a:cxnSpLocks/>
            <a:stCxn id="11" idx="4"/>
            <a:endCxn id="5" idx="1"/>
          </p:cNvCxnSpPr>
          <p:nvPr/>
        </p:nvCxnSpPr>
        <p:spPr>
          <a:xfrm>
            <a:off x="1990854" y="3213156"/>
            <a:ext cx="876332" cy="1388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5DD273-3CD1-43AC-B075-E397D64F2844}"/>
              </a:ext>
            </a:extLst>
          </p:cNvPr>
          <p:cNvCxnSpPr>
            <a:cxnSpLocks/>
            <a:stCxn id="12" idx="4"/>
            <a:endCxn id="5" idx="7"/>
          </p:cNvCxnSpPr>
          <p:nvPr/>
        </p:nvCxnSpPr>
        <p:spPr>
          <a:xfrm flipH="1">
            <a:off x="3930637" y="3217546"/>
            <a:ext cx="426399" cy="1344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8CA66A62-9E30-4DC1-8B93-2026260A69C4}"/>
              </a:ext>
            </a:extLst>
          </p:cNvPr>
          <p:cNvSpPr/>
          <p:nvPr/>
        </p:nvSpPr>
        <p:spPr>
          <a:xfrm>
            <a:off x="6410602" y="3798580"/>
            <a:ext cx="1407695" cy="47433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Age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7041BD7-5A23-4A89-8961-E35CE70A401A}"/>
              </a:ext>
            </a:extLst>
          </p:cNvPr>
          <p:cNvCxnSpPr>
            <a:cxnSpLocks/>
            <a:stCxn id="15" idx="2"/>
            <a:endCxn id="4" idx="3"/>
          </p:cNvCxnSpPr>
          <p:nvPr/>
        </p:nvCxnSpPr>
        <p:spPr>
          <a:xfrm flipH="1">
            <a:off x="5273037" y="4035745"/>
            <a:ext cx="1137565" cy="77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E7751A-F026-429A-8631-2AA150D8C454}"/>
              </a:ext>
            </a:extLst>
          </p:cNvPr>
          <p:cNvGrpSpPr/>
          <p:nvPr/>
        </p:nvGrpSpPr>
        <p:grpSpPr>
          <a:xfrm>
            <a:off x="1665896" y="4043484"/>
            <a:ext cx="1407695" cy="660281"/>
            <a:chOff x="2075844" y="5152638"/>
            <a:chExt cx="1407695" cy="84221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31B3E8-145B-4373-A8E1-8F0BCA1FCA6C}"/>
                </a:ext>
              </a:extLst>
            </p:cNvPr>
            <p:cNvSpPr/>
            <p:nvPr/>
          </p:nvSpPr>
          <p:spPr>
            <a:xfrm>
              <a:off x="2228244" y="5305038"/>
              <a:ext cx="1114529" cy="5543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1A7B901-1591-46AA-9FBE-6204D3A13578}"/>
                </a:ext>
              </a:extLst>
            </p:cNvPr>
            <p:cNvSpPr/>
            <p:nvPr/>
          </p:nvSpPr>
          <p:spPr>
            <a:xfrm>
              <a:off x="2075844" y="5152638"/>
              <a:ext cx="1407695" cy="8422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Phone#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E749A8-49BF-439B-AC1C-EDD04F7C2E76}"/>
              </a:ext>
            </a:extLst>
          </p:cNvPr>
          <p:cNvCxnSpPr>
            <a:cxnSpLocks/>
            <a:stCxn id="19" idx="6"/>
            <a:endCxn id="4" idx="1"/>
          </p:cNvCxnSpPr>
          <p:nvPr/>
        </p:nvCxnSpPr>
        <p:spPr>
          <a:xfrm flipV="1">
            <a:off x="3073591" y="4043485"/>
            <a:ext cx="1164730" cy="330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76D7E3F-A46B-46DF-82D1-25EB4467804C}"/>
              </a:ext>
            </a:extLst>
          </p:cNvPr>
          <p:cNvSpPr txBox="1"/>
          <p:nvPr/>
        </p:nvSpPr>
        <p:spPr>
          <a:xfrm>
            <a:off x="1128882" y="4940931"/>
            <a:ext cx="5603510" cy="1282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GivenName, FamilyName, DateOfBirth)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StaffPhone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Phone#)</a:t>
            </a:r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StaffPhone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2364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3248022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68B4-6977-401E-86AE-B18A28688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1 Relationship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CC876-7A14-43F7-991D-AD6BAA9B9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Binary 1: 1 Relationship, connecting Entities A and B</a:t>
            </a:r>
          </a:p>
          <a:p>
            <a:pPr lvl="1"/>
            <a:r>
              <a:rPr lang="en-US" dirty="0"/>
              <a:t>Choose one relation (let’s say B) and include a Foreign Key which is the Primary Key of A</a:t>
            </a:r>
          </a:p>
          <a:p>
            <a:pPr lvl="2"/>
            <a:r>
              <a:rPr lang="en-US" dirty="0"/>
              <a:t>If one side has </a:t>
            </a:r>
            <a:r>
              <a:rPr lang="en-US" dirty="0">
                <a:solidFill>
                  <a:schemeClr val="accent2"/>
                </a:solidFill>
              </a:rPr>
              <a:t>total participation </a:t>
            </a:r>
            <a:r>
              <a:rPr lang="en-US" dirty="0"/>
              <a:t>it is better to put the Foreign Key on that side</a:t>
            </a:r>
          </a:p>
          <a:p>
            <a:pPr lvl="1"/>
            <a:r>
              <a:rPr lang="en-US" dirty="0"/>
              <a:t>For any attributes on this relation, also add it to the </a:t>
            </a:r>
            <a:r>
              <a:rPr lang="en-US" dirty="0">
                <a:solidFill>
                  <a:schemeClr val="accent2"/>
                </a:solidFill>
              </a:rPr>
              <a:t>same side </a:t>
            </a:r>
            <a:r>
              <a:rPr lang="en-US" dirty="0"/>
              <a:t>where the Foreign Key was added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32553F-9D19-4EA6-B46B-04AE82BFF453}"/>
              </a:ext>
            </a:extLst>
          </p:cNvPr>
          <p:cNvSpPr/>
          <p:nvPr/>
        </p:nvSpPr>
        <p:spPr bwMode="auto">
          <a:xfrm>
            <a:off x="1979302" y="4906243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F62862-1C80-4285-970E-E5435A05F70B}"/>
              </a:ext>
            </a:extLst>
          </p:cNvPr>
          <p:cNvSpPr/>
          <p:nvPr/>
        </p:nvSpPr>
        <p:spPr bwMode="auto">
          <a:xfrm>
            <a:off x="1571045" y="4151093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42BD7C-8581-433F-8A01-0AC1D8264E62}"/>
              </a:ext>
            </a:extLst>
          </p:cNvPr>
          <p:cNvSpPr/>
          <p:nvPr/>
        </p:nvSpPr>
        <p:spPr bwMode="auto">
          <a:xfrm>
            <a:off x="2653863" y="4147871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22B9566-FBA0-451C-8753-18A8888CD758}"/>
              </a:ext>
            </a:extLst>
          </p:cNvPr>
          <p:cNvCxnSpPr>
            <a:cxnSpLocks/>
            <a:stCxn id="5" idx="5"/>
            <a:endCxn id="4" idx="0"/>
          </p:cNvCxnSpPr>
          <p:nvPr/>
        </p:nvCxnSpPr>
        <p:spPr bwMode="auto">
          <a:xfrm>
            <a:off x="2217667" y="4557445"/>
            <a:ext cx="224090" cy="34879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3315EB-2300-4DF9-AFF7-0378555C976D}"/>
              </a:ext>
            </a:extLst>
          </p:cNvPr>
          <p:cNvCxnSpPr>
            <a:cxnSpLocks/>
          </p:cNvCxnSpPr>
          <p:nvPr/>
        </p:nvCxnSpPr>
        <p:spPr bwMode="auto">
          <a:xfrm flipV="1">
            <a:off x="2531945" y="4609221"/>
            <a:ext cx="449000" cy="28999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25FF05FA-DBAB-4E6E-9ABA-7852AB7E238D}"/>
              </a:ext>
            </a:extLst>
          </p:cNvPr>
          <p:cNvSpPr/>
          <p:nvPr/>
        </p:nvSpPr>
        <p:spPr bwMode="auto">
          <a:xfrm>
            <a:off x="3845752" y="4790935"/>
            <a:ext cx="1156138" cy="611386"/>
          </a:xfrm>
          <a:prstGeom prst="diamond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B510D-3FAC-4324-82AF-35DE142688EB}"/>
              </a:ext>
            </a:extLst>
          </p:cNvPr>
          <p:cNvSpPr/>
          <p:nvPr/>
        </p:nvSpPr>
        <p:spPr bwMode="auto">
          <a:xfrm>
            <a:off x="6020032" y="4901247"/>
            <a:ext cx="939534" cy="369332"/>
          </a:xfrm>
          <a:prstGeom prst="rect">
            <a:avLst/>
          </a:prstGeom>
          <a:noFill/>
          <a:ln w="12700" cap="flat" cmpd="dbl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8515FA-EA24-471E-8D44-B60858085131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 bwMode="auto">
          <a:xfrm>
            <a:off x="2904212" y="5075520"/>
            <a:ext cx="941540" cy="211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DABE9E-4D4F-4D1C-9D7A-D749CE945DD4}"/>
              </a:ext>
            </a:extLst>
          </p:cNvPr>
          <p:cNvCxnSpPr>
            <a:cxnSpLocks/>
          </p:cNvCxnSpPr>
          <p:nvPr/>
        </p:nvCxnSpPr>
        <p:spPr bwMode="auto">
          <a:xfrm flipV="1">
            <a:off x="5001890" y="5085913"/>
            <a:ext cx="1018142" cy="10716"/>
          </a:xfrm>
          <a:prstGeom prst="line">
            <a:avLst/>
          </a:prstGeom>
          <a:solidFill>
            <a:schemeClr val="accent1"/>
          </a:solidFill>
          <a:ln w="5080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F4704EE6-E3BB-49A2-8FAE-8E314997201D}"/>
              </a:ext>
            </a:extLst>
          </p:cNvPr>
          <p:cNvSpPr/>
          <p:nvPr/>
        </p:nvSpPr>
        <p:spPr bwMode="auto">
          <a:xfrm>
            <a:off x="5303678" y="414547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D9E0FB0-ACAF-4B39-9CE3-38318B1DDA91}"/>
              </a:ext>
            </a:extLst>
          </p:cNvPr>
          <p:cNvSpPr/>
          <p:nvPr/>
        </p:nvSpPr>
        <p:spPr bwMode="auto">
          <a:xfrm>
            <a:off x="6534050" y="4151653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59E573-B96F-4A12-84F8-866521CFAB1A}"/>
              </a:ext>
            </a:extLst>
          </p:cNvPr>
          <p:cNvCxnSpPr>
            <a:cxnSpLocks/>
            <a:endCxn id="13" idx="5"/>
          </p:cNvCxnSpPr>
          <p:nvPr/>
        </p:nvCxnSpPr>
        <p:spPr bwMode="auto">
          <a:xfrm flipH="1" flipV="1">
            <a:off x="5950300" y="4551827"/>
            <a:ext cx="404713" cy="3621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96D166-A3EF-4F14-B303-D36D2E7132D7}"/>
              </a:ext>
            </a:extLst>
          </p:cNvPr>
          <p:cNvCxnSpPr>
            <a:cxnSpLocks/>
            <a:stCxn id="10" idx="0"/>
          </p:cNvCxnSpPr>
          <p:nvPr/>
        </p:nvCxnSpPr>
        <p:spPr bwMode="auto">
          <a:xfrm flipV="1">
            <a:off x="6489799" y="4572452"/>
            <a:ext cx="204842" cy="32879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C61530D-9559-4BFA-B6C1-FC696145A037}"/>
              </a:ext>
            </a:extLst>
          </p:cNvPr>
          <p:cNvSpPr txBox="1"/>
          <p:nvPr/>
        </p:nvSpPr>
        <p:spPr>
          <a:xfrm>
            <a:off x="3542718" y="4764821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Courier" pitchFamily="2" charset="0"/>
              </a:rPr>
              <a:t>1</a:t>
            </a:r>
            <a:endParaRPr lang="en-US" dirty="0">
              <a:solidFill>
                <a:schemeClr val="tx2"/>
              </a:solidFill>
              <a:latin typeface="Courier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7D0ACD-D5E4-4FCE-BFBA-08A0D0D36A0E}"/>
              </a:ext>
            </a:extLst>
          </p:cNvPr>
          <p:cNvSpPr txBox="1"/>
          <p:nvPr/>
        </p:nvSpPr>
        <p:spPr>
          <a:xfrm>
            <a:off x="5041051" y="4773407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Courier" pitchFamily="2" charset="0"/>
              </a:rPr>
              <a:t>1</a:t>
            </a:r>
            <a:endParaRPr lang="en-US" dirty="0">
              <a:solidFill>
                <a:schemeClr val="tx2"/>
              </a:solidFill>
              <a:latin typeface="Courier" pitchFamily="2" charset="0"/>
            </a:endParaRP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1421AFDC-65DB-4204-8206-4A1FA65DA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935" y="5357183"/>
            <a:ext cx="2507044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A[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a2]</a:t>
            </a: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D5AB0114-56AD-4467-84A7-7FD64883C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638" y="5417532"/>
            <a:ext cx="3345403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B[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b2, a1</a:t>
            </a:r>
            <a:r>
              <a:rPr lang="en-US" sz="24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c1]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B(a1) References A(a1)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B3454D3-019F-4642-B281-DDB9869C4800}"/>
              </a:ext>
            </a:extLst>
          </p:cNvPr>
          <p:cNvSpPr/>
          <p:nvPr/>
        </p:nvSpPr>
        <p:spPr bwMode="auto">
          <a:xfrm>
            <a:off x="4327921" y="4151038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c1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B34D471-D6E9-4BDE-9426-E7C7F12AC68F}"/>
              </a:ext>
            </a:extLst>
          </p:cNvPr>
          <p:cNvCxnSpPr>
            <a:cxnSpLocks/>
            <a:endCxn id="21" idx="4"/>
          </p:cNvCxnSpPr>
          <p:nvPr/>
        </p:nvCxnSpPr>
        <p:spPr bwMode="auto">
          <a:xfrm flipV="1">
            <a:off x="4440718" y="4627109"/>
            <a:ext cx="265986" cy="16382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9592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705D-2BA6-450B-8561-93E9F08E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EB26-867B-4D2E-B0FE-8EF14DD2C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the schema look like?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Employee(emp#, name, address,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hkid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worksOnProject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)</a:t>
            </a:r>
          </a:p>
          <a:p>
            <a:pPr lvl="1"/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Project(</a:t>
            </a:r>
            <a:r>
              <a:rPr lang="en-US" dirty="0" err="1">
                <a:solidFill>
                  <a:schemeClr val="accent2"/>
                </a:solidFill>
                <a:latin typeface="Bahnschrift Light" panose="020B0502040204020203" pitchFamily="34" charset="0"/>
              </a:rPr>
              <a:t>proj</a:t>
            </a:r>
            <a:r>
              <a:rPr lang="en-US" dirty="0">
                <a:solidFill>
                  <a:schemeClr val="accent2"/>
                </a:solidFill>
                <a:latin typeface="Bahnschrift Light" panose="020B0502040204020203" pitchFamily="34" charset="0"/>
              </a:rPr>
              <a:t>#, name, budget)</a:t>
            </a:r>
          </a:p>
          <a:p>
            <a:r>
              <a:rPr lang="en-US" dirty="0"/>
              <a:t>What does this look like in practice?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F60CE4-2D97-4B31-9E7D-46BDD8782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87942"/>
              </p:ext>
            </p:extLst>
          </p:nvPr>
        </p:nvGraphicFramePr>
        <p:xfrm>
          <a:off x="5680117" y="3680444"/>
          <a:ext cx="298545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4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3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90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Project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proj#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budget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E-commerce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Stock control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9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Web store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500,000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A43CB3-3EB4-4D68-9B71-65EF5A699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05039"/>
              </p:ext>
            </p:extLst>
          </p:nvPr>
        </p:nvGraphicFramePr>
        <p:xfrm>
          <a:off x="406342" y="3680444"/>
          <a:ext cx="5068024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9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Employee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emp#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address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hkid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badi MT Condensed Light"/>
                        </a:rPr>
                        <a:t>worksOnProject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badi MT Condensed Light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Holmes D.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86 Queen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A450361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Chan B.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21 Minto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C461378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Hui J.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16 Peak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F562916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Bell G.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53 Water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A417394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17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Wing R.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58 Aster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C538294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  <a:cs typeface="Abadi MT Condensed Light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567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360D0-A991-4946-80A2-63F395B3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1 Relationship Mapping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15CF40-2D67-4846-989E-5BD8469EBBAB}"/>
              </a:ext>
            </a:extLst>
          </p:cNvPr>
          <p:cNvSpPr/>
          <p:nvPr/>
        </p:nvSpPr>
        <p:spPr>
          <a:xfrm>
            <a:off x="5838925" y="3429000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Department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146983F2-C330-46AA-AD78-7ECADFBD44AD}"/>
              </a:ext>
            </a:extLst>
          </p:cNvPr>
          <p:cNvSpPr/>
          <p:nvPr/>
        </p:nvSpPr>
        <p:spPr>
          <a:xfrm>
            <a:off x="3669632" y="3369491"/>
            <a:ext cx="1525008" cy="586339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Heads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31619F-F29D-486D-8C5E-A376CD9B99B0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3157084" y="3662661"/>
            <a:ext cx="512548" cy="28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7FECF-AC78-4CBB-BEEC-6D675B8EC988}"/>
              </a:ext>
            </a:extLst>
          </p:cNvPr>
          <p:cNvCxnSpPr>
            <a:cxnSpLocks/>
          </p:cNvCxnSpPr>
          <p:nvPr/>
        </p:nvCxnSpPr>
        <p:spPr>
          <a:xfrm>
            <a:off x="5113422" y="3706560"/>
            <a:ext cx="7255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0C6E968-7E61-4550-85D8-93025F2CD270}"/>
              </a:ext>
            </a:extLst>
          </p:cNvPr>
          <p:cNvSpPr txBox="1"/>
          <p:nvPr/>
        </p:nvSpPr>
        <p:spPr>
          <a:xfrm>
            <a:off x="3157084" y="3263308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71E0B4-7D17-4B66-9E2E-1C2EB33174C3}"/>
              </a:ext>
            </a:extLst>
          </p:cNvPr>
          <p:cNvSpPr txBox="1"/>
          <p:nvPr/>
        </p:nvSpPr>
        <p:spPr>
          <a:xfrm>
            <a:off x="5392551" y="3202364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52B4D1-3B0D-4CD7-AFB6-D101B87DE687}"/>
              </a:ext>
            </a:extLst>
          </p:cNvPr>
          <p:cNvCxnSpPr>
            <a:cxnSpLocks/>
          </p:cNvCxnSpPr>
          <p:nvPr/>
        </p:nvCxnSpPr>
        <p:spPr>
          <a:xfrm>
            <a:off x="5121439" y="3618328"/>
            <a:ext cx="7255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E3CE211-577C-467C-8205-432611F855F8}"/>
              </a:ext>
            </a:extLst>
          </p:cNvPr>
          <p:cNvSpPr/>
          <p:nvPr/>
        </p:nvSpPr>
        <p:spPr>
          <a:xfrm>
            <a:off x="2125821" y="3421989"/>
            <a:ext cx="1034716" cy="474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CADC49-00C8-4B92-B49C-999821A19C08}"/>
              </a:ext>
            </a:extLst>
          </p:cNvPr>
          <p:cNvSpPr/>
          <p:nvPr/>
        </p:nvSpPr>
        <p:spPr>
          <a:xfrm>
            <a:off x="1072859" y="2919798"/>
            <a:ext cx="1503947" cy="3016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15DCC1-A837-46C4-9021-EA544215D2D7}"/>
              </a:ext>
            </a:extLst>
          </p:cNvPr>
          <p:cNvSpPr/>
          <p:nvPr/>
        </p:nvSpPr>
        <p:spPr>
          <a:xfrm>
            <a:off x="133456" y="3894026"/>
            <a:ext cx="1691376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StaffID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7BF9788-2F2C-495A-9E13-E452555EB996}"/>
              </a:ext>
            </a:extLst>
          </p:cNvPr>
          <p:cNvSpPr/>
          <p:nvPr/>
        </p:nvSpPr>
        <p:spPr>
          <a:xfrm>
            <a:off x="3039042" y="2532794"/>
            <a:ext cx="2153659" cy="3736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DateOfBirth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AC71285-7DB3-47A1-9985-A3D226961C9C}"/>
              </a:ext>
            </a:extLst>
          </p:cNvPr>
          <p:cNvCxnSpPr>
            <a:cxnSpLocks/>
            <a:stCxn id="13" idx="4"/>
            <a:endCxn id="12" idx="1"/>
          </p:cNvCxnSpPr>
          <p:nvPr/>
        </p:nvCxnSpPr>
        <p:spPr>
          <a:xfrm>
            <a:off x="1824833" y="3221458"/>
            <a:ext cx="300988" cy="4376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D9DD381-D0B8-4E69-B501-245E43B7F04C}"/>
              </a:ext>
            </a:extLst>
          </p:cNvPr>
          <p:cNvCxnSpPr>
            <a:cxnSpLocks/>
            <a:stCxn id="14" idx="6"/>
            <a:endCxn id="12" idx="1"/>
          </p:cNvCxnSpPr>
          <p:nvPr/>
        </p:nvCxnSpPr>
        <p:spPr>
          <a:xfrm flipV="1">
            <a:off x="1824832" y="3659155"/>
            <a:ext cx="300989" cy="4902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7C0DD73-A9B3-45C5-82A2-468EF5278D1B}"/>
              </a:ext>
            </a:extLst>
          </p:cNvPr>
          <p:cNvCxnSpPr>
            <a:cxnSpLocks/>
            <a:stCxn id="15" idx="4"/>
            <a:endCxn id="12" idx="0"/>
          </p:cNvCxnSpPr>
          <p:nvPr/>
        </p:nvCxnSpPr>
        <p:spPr>
          <a:xfrm flipH="1">
            <a:off x="2643179" y="2906467"/>
            <a:ext cx="1472693" cy="5155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2F41EFEC-AF65-4D13-8EC5-D4B5EAB70A7B}"/>
              </a:ext>
            </a:extLst>
          </p:cNvPr>
          <p:cNvSpPr/>
          <p:nvPr/>
        </p:nvSpPr>
        <p:spPr>
          <a:xfrm>
            <a:off x="100888" y="2471736"/>
            <a:ext cx="1931069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GivenName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9BB321-AEB7-44AD-9DCF-9F6848974A21}"/>
              </a:ext>
            </a:extLst>
          </p:cNvPr>
          <p:cNvSpPr/>
          <p:nvPr/>
        </p:nvSpPr>
        <p:spPr>
          <a:xfrm>
            <a:off x="1465687" y="2062526"/>
            <a:ext cx="2354983" cy="3749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FamilyName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D96C57-9BBE-49CB-8375-610A78547E50}"/>
              </a:ext>
            </a:extLst>
          </p:cNvPr>
          <p:cNvCxnSpPr>
            <a:cxnSpLocks/>
            <a:stCxn id="19" idx="4"/>
            <a:endCxn id="13" idx="1"/>
          </p:cNvCxnSpPr>
          <p:nvPr/>
        </p:nvCxnSpPr>
        <p:spPr>
          <a:xfrm>
            <a:off x="1066423" y="2846672"/>
            <a:ext cx="226684" cy="1173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398950B-E58D-4EAE-8243-2541578423DB}"/>
              </a:ext>
            </a:extLst>
          </p:cNvPr>
          <p:cNvCxnSpPr>
            <a:cxnSpLocks/>
            <a:stCxn id="20" idx="4"/>
            <a:endCxn id="13" idx="7"/>
          </p:cNvCxnSpPr>
          <p:nvPr/>
        </p:nvCxnSpPr>
        <p:spPr>
          <a:xfrm flipH="1">
            <a:off x="2356558" y="2437462"/>
            <a:ext cx="286621" cy="5265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294B63DE-BA33-447C-9708-DA53ABB8FEE3}"/>
              </a:ext>
            </a:extLst>
          </p:cNvPr>
          <p:cNvSpPr/>
          <p:nvPr/>
        </p:nvSpPr>
        <p:spPr>
          <a:xfrm>
            <a:off x="6379765" y="2394285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ysClr val="windowText" lastClr="000000"/>
                </a:solidFill>
              </a:rPr>
              <a:t>Code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BB2A3AE-369B-4D8B-B6F8-B1F3607DF36F}"/>
              </a:ext>
            </a:extLst>
          </p:cNvPr>
          <p:cNvSpPr/>
          <p:nvPr/>
        </p:nvSpPr>
        <p:spPr>
          <a:xfrm>
            <a:off x="7409628" y="3077513"/>
            <a:ext cx="1120761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3B64869-9132-425C-B865-AE9D21D468C9}"/>
              </a:ext>
            </a:extLst>
          </p:cNvPr>
          <p:cNvSpPr/>
          <p:nvPr/>
        </p:nvSpPr>
        <p:spPr>
          <a:xfrm>
            <a:off x="7011603" y="4122956"/>
            <a:ext cx="1355157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Building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D78E242-4AF3-424C-A170-E19975802540}"/>
              </a:ext>
            </a:extLst>
          </p:cNvPr>
          <p:cNvCxnSpPr>
            <a:cxnSpLocks/>
            <a:stCxn id="5" idx="0"/>
            <a:endCxn id="49" idx="4"/>
          </p:cNvCxnSpPr>
          <p:nvPr/>
        </p:nvCxnSpPr>
        <p:spPr>
          <a:xfrm flipV="1">
            <a:off x="6542773" y="2905050"/>
            <a:ext cx="351924" cy="523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9E4BEBA-C15F-4699-9F38-49632BBD4110}"/>
              </a:ext>
            </a:extLst>
          </p:cNvPr>
          <p:cNvCxnSpPr>
            <a:cxnSpLocks/>
            <a:stCxn id="5" idx="3"/>
            <a:endCxn id="50" idx="2"/>
          </p:cNvCxnSpPr>
          <p:nvPr/>
        </p:nvCxnSpPr>
        <p:spPr>
          <a:xfrm flipV="1">
            <a:off x="7246620" y="3332896"/>
            <a:ext cx="163008" cy="329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5F62A4F-AB91-47C8-BB9D-28B37B2E7426}"/>
              </a:ext>
            </a:extLst>
          </p:cNvPr>
          <p:cNvCxnSpPr>
            <a:cxnSpLocks/>
            <a:stCxn id="5" idx="2"/>
            <a:endCxn id="51" idx="2"/>
          </p:cNvCxnSpPr>
          <p:nvPr/>
        </p:nvCxnSpPr>
        <p:spPr>
          <a:xfrm>
            <a:off x="6542773" y="3896320"/>
            <a:ext cx="468830" cy="4820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823A67B5-AF14-4CA6-B409-85D3277DF6C0}"/>
              </a:ext>
            </a:extLst>
          </p:cNvPr>
          <p:cNvSpPr/>
          <p:nvPr/>
        </p:nvSpPr>
        <p:spPr>
          <a:xfrm>
            <a:off x="3669632" y="4378338"/>
            <a:ext cx="1525008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StartDate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931F972-6F1A-4335-9D99-A128F776122A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V="1">
            <a:off x="4432136" y="3955830"/>
            <a:ext cx="0" cy="4225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24D82D8-AA14-425B-B0CB-50526B010AC5}"/>
              </a:ext>
            </a:extLst>
          </p:cNvPr>
          <p:cNvSpPr txBox="1"/>
          <p:nvPr/>
        </p:nvSpPr>
        <p:spPr>
          <a:xfrm>
            <a:off x="147430" y="5061128"/>
            <a:ext cx="5952581" cy="1282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GivenName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FamilyName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DateOfBirth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Building,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0597036-436B-4D17-A937-4A347486E3FF}"/>
              </a:ext>
            </a:extLst>
          </p:cNvPr>
          <p:cNvSpPr txBox="1"/>
          <p:nvPr/>
        </p:nvSpPr>
        <p:spPr>
          <a:xfrm>
            <a:off x="6112043" y="5279915"/>
            <a:ext cx="2884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You can change the name of Foreign Key attributes to make things more clear</a:t>
            </a:r>
          </a:p>
        </p:txBody>
      </p:sp>
    </p:spTree>
    <p:extLst>
      <p:ext uri="{BB962C8B-B14F-4D97-AF65-F5344CB8AC3E}">
        <p14:creationId xmlns:p14="http://schemas.microsoft.com/office/powerpoint/2010/main" val="747914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3104192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BC694-6209-4B91-A776-7FF2C2E95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 N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B3FC-5FDF-4808-8FD6-8CDEA31B9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rules as 1: 1 Mapping, only the Foreign Key </a:t>
            </a:r>
            <a:r>
              <a:rPr lang="en-US" dirty="0">
                <a:solidFill>
                  <a:schemeClr val="accent2"/>
                </a:solidFill>
              </a:rPr>
              <a:t>always goes on the N side </a:t>
            </a:r>
            <a:r>
              <a:rPr lang="en-US" dirty="0"/>
              <a:t>(even if it is only Partial Participation)</a:t>
            </a:r>
          </a:p>
          <a:p>
            <a:pPr lvl="1"/>
            <a:r>
              <a:rPr lang="en-US" dirty="0"/>
              <a:t>Remember to declare the Foreign Key as well as move any relationship attributes to the N side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No need to redo Identifying Relationships</a:t>
            </a:r>
            <a:r>
              <a:rPr lang="en-US" dirty="0"/>
              <a:t>, their FKs are already added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C14D22-3D55-4064-8B4E-9C656107C53A}"/>
              </a:ext>
            </a:extLst>
          </p:cNvPr>
          <p:cNvSpPr/>
          <p:nvPr/>
        </p:nvSpPr>
        <p:spPr bwMode="auto">
          <a:xfrm>
            <a:off x="1979302" y="4906243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1664B4-0807-44D1-A756-6AF1722B00D8}"/>
              </a:ext>
            </a:extLst>
          </p:cNvPr>
          <p:cNvSpPr/>
          <p:nvPr/>
        </p:nvSpPr>
        <p:spPr bwMode="auto">
          <a:xfrm>
            <a:off x="1571045" y="4151093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BC038D-8924-4436-96CC-7D315D6028EA}"/>
              </a:ext>
            </a:extLst>
          </p:cNvPr>
          <p:cNvSpPr/>
          <p:nvPr/>
        </p:nvSpPr>
        <p:spPr bwMode="auto">
          <a:xfrm>
            <a:off x="2653863" y="4147871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a2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1B3CD92-CAF1-4965-82EA-E5DAC1CA726A}"/>
              </a:ext>
            </a:extLst>
          </p:cNvPr>
          <p:cNvCxnSpPr>
            <a:cxnSpLocks/>
            <a:stCxn id="5" idx="5"/>
            <a:endCxn id="4" idx="0"/>
          </p:cNvCxnSpPr>
          <p:nvPr/>
        </p:nvCxnSpPr>
        <p:spPr bwMode="auto">
          <a:xfrm>
            <a:off x="2217667" y="4557445"/>
            <a:ext cx="224090" cy="34879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38704E8-F347-4DC3-9EC8-426392A47A7E}"/>
              </a:ext>
            </a:extLst>
          </p:cNvPr>
          <p:cNvCxnSpPr>
            <a:cxnSpLocks/>
          </p:cNvCxnSpPr>
          <p:nvPr/>
        </p:nvCxnSpPr>
        <p:spPr bwMode="auto">
          <a:xfrm flipV="1">
            <a:off x="2531945" y="4609221"/>
            <a:ext cx="449000" cy="28999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97489BF5-58C5-4B3B-BEA5-1EA1232032A6}"/>
              </a:ext>
            </a:extLst>
          </p:cNvPr>
          <p:cNvSpPr/>
          <p:nvPr/>
        </p:nvSpPr>
        <p:spPr bwMode="auto">
          <a:xfrm>
            <a:off x="3845752" y="4790935"/>
            <a:ext cx="1156138" cy="611386"/>
          </a:xfrm>
          <a:prstGeom prst="diamond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C0B7E-7C91-4C0F-9CA9-934401BEC8F0}"/>
              </a:ext>
            </a:extLst>
          </p:cNvPr>
          <p:cNvSpPr/>
          <p:nvPr/>
        </p:nvSpPr>
        <p:spPr bwMode="auto">
          <a:xfrm>
            <a:off x="6020032" y="4901247"/>
            <a:ext cx="939534" cy="369332"/>
          </a:xfrm>
          <a:prstGeom prst="rect">
            <a:avLst/>
          </a:prstGeom>
          <a:noFill/>
          <a:ln w="12700" cap="flat" cmpd="dbl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9A73EF-F4BE-4F35-970A-9896E66D8BFC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 bwMode="auto">
          <a:xfrm flipV="1">
            <a:off x="5001890" y="5085913"/>
            <a:ext cx="1018142" cy="1071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1FCCCD-6823-401A-81DA-610E2BE96710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 bwMode="auto">
          <a:xfrm>
            <a:off x="2904212" y="5075520"/>
            <a:ext cx="941540" cy="21108"/>
          </a:xfrm>
          <a:prstGeom prst="line">
            <a:avLst/>
          </a:prstGeom>
          <a:solidFill>
            <a:schemeClr val="accent1"/>
          </a:solidFill>
          <a:ln w="5080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4F2091D9-76A1-4876-B803-1224E17E5E02}"/>
              </a:ext>
            </a:extLst>
          </p:cNvPr>
          <p:cNvSpPr/>
          <p:nvPr/>
        </p:nvSpPr>
        <p:spPr bwMode="auto">
          <a:xfrm>
            <a:off x="5303678" y="414547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2525C71-4671-4F7D-B651-06FFF190A2EF}"/>
              </a:ext>
            </a:extLst>
          </p:cNvPr>
          <p:cNvSpPr/>
          <p:nvPr/>
        </p:nvSpPr>
        <p:spPr bwMode="auto">
          <a:xfrm>
            <a:off x="6534050" y="4151653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b2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4A21173-F5BF-43E2-B79C-8370F0017D8E}"/>
              </a:ext>
            </a:extLst>
          </p:cNvPr>
          <p:cNvCxnSpPr>
            <a:cxnSpLocks/>
            <a:endCxn id="13" idx="5"/>
          </p:cNvCxnSpPr>
          <p:nvPr/>
        </p:nvCxnSpPr>
        <p:spPr bwMode="auto">
          <a:xfrm flipH="1" flipV="1">
            <a:off x="5950300" y="4551827"/>
            <a:ext cx="404713" cy="3621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B4F7B3-50B8-4A1B-974C-B91D1DB84CDD}"/>
              </a:ext>
            </a:extLst>
          </p:cNvPr>
          <p:cNvCxnSpPr>
            <a:cxnSpLocks/>
            <a:stCxn id="10" idx="0"/>
          </p:cNvCxnSpPr>
          <p:nvPr/>
        </p:nvCxnSpPr>
        <p:spPr bwMode="auto">
          <a:xfrm flipV="1">
            <a:off x="6489799" y="4572452"/>
            <a:ext cx="204842" cy="32879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064288A-2FCE-4525-8688-92F20C31B49F}"/>
              </a:ext>
            </a:extLst>
          </p:cNvPr>
          <p:cNvSpPr txBox="1"/>
          <p:nvPr/>
        </p:nvSpPr>
        <p:spPr>
          <a:xfrm>
            <a:off x="3542718" y="4764821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Courier" pitchFamily="2" charset="0"/>
              </a:rPr>
              <a:t>1</a:t>
            </a:r>
            <a:endParaRPr lang="en-US" dirty="0">
              <a:solidFill>
                <a:schemeClr val="tx2"/>
              </a:solidFill>
              <a:latin typeface="Courier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DCE2CD-551B-43A6-B5E6-4EA68468DC93}"/>
              </a:ext>
            </a:extLst>
          </p:cNvPr>
          <p:cNvSpPr txBox="1"/>
          <p:nvPr/>
        </p:nvSpPr>
        <p:spPr>
          <a:xfrm>
            <a:off x="5041051" y="4773407"/>
            <a:ext cx="28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Courier" pitchFamily="2" charset="0"/>
              </a:rPr>
              <a:t>N</a:t>
            </a: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4677CD0B-3B10-46D2-88D9-10E382C68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935" y="5357183"/>
            <a:ext cx="2507044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A(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a2)</a:t>
            </a: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4F93A39B-81FD-46ED-A208-945C34ACA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638" y="5417532"/>
            <a:ext cx="3345403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B(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b2, a1</a:t>
            </a:r>
            <a:r>
              <a:rPr lang="en-US" sz="24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c1)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B(a1) References A(a1)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B49BB20-82D2-4780-9029-44F4E4AE1BBC}"/>
              </a:ext>
            </a:extLst>
          </p:cNvPr>
          <p:cNvSpPr/>
          <p:nvPr/>
        </p:nvSpPr>
        <p:spPr bwMode="auto">
          <a:xfrm>
            <a:off x="4327921" y="4151038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urier" pitchFamily="2" charset="0"/>
              </a:rPr>
              <a:t>c1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17DAF3-668C-481C-84E9-849A765B5436}"/>
              </a:ext>
            </a:extLst>
          </p:cNvPr>
          <p:cNvCxnSpPr>
            <a:cxnSpLocks/>
            <a:endCxn id="21" idx="4"/>
          </p:cNvCxnSpPr>
          <p:nvPr/>
        </p:nvCxnSpPr>
        <p:spPr bwMode="auto">
          <a:xfrm flipV="1">
            <a:off x="4440718" y="4627109"/>
            <a:ext cx="265986" cy="16382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75184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462337" y="498272"/>
            <a:ext cx="3537284" cy="188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99052-7307-434C-9A05-14D723D951B9}"/>
              </a:ext>
            </a:extLst>
          </p:cNvPr>
          <p:cNvSpPr txBox="1"/>
          <p:nvPr/>
        </p:nvSpPr>
        <p:spPr>
          <a:xfrm>
            <a:off x="5462337" y="3254201"/>
            <a:ext cx="2988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Foreign Keys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-&gt; Bank(Code)</a:t>
            </a:r>
          </a:p>
        </p:txBody>
      </p:sp>
    </p:spTree>
    <p:extLst>
      <p:ext uri="{BB962C8B-B14F-4D97-AF65-F5344CB8AC3E}">
        <p14:creationId xmlns:p14="http://schemas.microsoft.com/office/powerpoint/2010/main" val="441229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248116" y="534367"/>
            <a:ext cx="3751505" cy="2258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Type, 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			Branch#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Type, 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Branch#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99052-7307-434C-9A05-14D723D951B9}"/>
              </a:ext>
            </a:extLst>
          </p:cNvPr>
          <p:cNvSpPr txBox="1"/>
          <p:nvPr/>
        </p:nvSpPr>
        <p:spPr>
          <a:xfrm>
            <a:off x="5248116" y="3280557"/>
            <a:ext cx="3895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Foreign Keys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-&gt; Bank(Code)</a:t>
            </a:r>
          </a:p>
          <a:p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Account(Code, Branch#) -&gt; </a:t>
            </a:r>
          </a:p>
          <a:p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Loan(Code, Branch#) -&gt;</a:t>
            </a:r>
          </a:p>
          <a:p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4601BE-8BC3-4584-8508-55754170C62A}"/>
              </a:ext>
            </a:extLst>
          </p:cNvPr>
          <p:cNvSpPr txBox="1"/>
          <p:nvPr/>
        </p:nvSpPr>
        <p:spPr>
          <a:xfrm>
            <a:off x="4247147" y="5014994"/>
            <a:ext cx="4463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Notice how we do not use: </a:t>
            </a:r>
          </a:p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Account (Code) -&gt; 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 (Code)</a:t>
            </a:r>
          </a:p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Account(Branch#) -&gt; 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86602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AEB0D79-4511-4BA6-A38B-B5508E20ADD1}"/>
              </a:ext>
            </a:extLst>
          </p:cNvPr>
          <p:cNvSpPr txBox="1">
            <a:spLocks/>
          </p:cNvSpPr>
          <p:nvPr/>
        </p:nvSpPr>
        <p:spPr>
          <a:xfrm>
            <a:off x="570296" y="293661"/>
            <a:ext cx="7543801" cy="47153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is the correct mapping for: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46C66-1C13-4409-AE56-477CC7F86E7A}"/>
              </a:ext>
            </a:extLst>
          </p:cNvPr>
          <p:cNvSpPr/>
          <p:nvPr/>
        </p:nvSpPr>
        <p:spPr>
          <a:xfrm>
            <a:off x="5742673" y="1571409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Department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D5D8120D-4576-4BD4-94D8-C350C1C6E3C9}"/>
              </a:ext>
            </a:extLst>
          </p:cNvPr>
          <p:cNvSpPr/>
          <p:nvPr/>
        </p:nvSpPr>
        <p:spPr>
          <a:xfrm>
            <a:off x="3573380" y="765192"/>
            <a:ext cx="1525008" cy="586339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Heads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1BC26D-47CB-4217-BD7B-CDFF98918AE3}"/>
              </a:ext>
            </a:extLst>
          </p:cNvPr>
          <p:cNvCxnSpPr>
            <a:cxnSpLocks/>
            <a:stCxn id="10" idx="3"/>
            <a:endCxn id="4" idx="1"/>
          </p:cNvCxnSpPr>
          <p:nvPr/>
        </p:nvCxnSpPr>
        <p:spPr>
          <a:xfrm flipV="1">
            <a:off x="3064285" y="1058362"/>
            <a:ext cx="509095" cy="7432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7BA6E3-0FC3-4E58-AF14-63A672D7C045}"/>
              </a:ext>
            </a:extLst>
          </p:cNvPr>
          <p:cNvCxnSpPr>
            <a:cxnSpLocks/>
          </p:cNvCxnSpPr>
          <p:nvPr/>
        </p:nvCxnSpPr>
        <p:spPr>
          <a:xfrm>
            <a:off x="5044362" y="1109447"/>
            <a:ext cx="698311" cy="7395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E871D17-2359-42A5-8C56-1A4B8FE5DF84}"/>
              </a:ext>
            </a:extLst>
          </p:cNvPr>
          <p:cNvSpPr txBox="1"/>
          <p:nvPr/>
        </p:nvSpPr>
        <p:spPr>
          <a:xfrm>
            <a:off x="2929095" y="1126714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1DD7B8-B598-435C-8335-DD4F072CE481}"/>
              </a:ext>
            </a:extLst>
          </p:cNvPr>
          <p:cNvSpPr txBox="1"/>
          <p:nvPr/>
        </p:nvSpPr>
        <p:spPr>
          <a:xfrm>
            <a:off x="5581529" y="1105973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E26728-5E89-490C-928D-09D4DE6052F0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098388" y="1058362"/>
            <a:ext cx="652302" cy="702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E2EF1F-BF59-471A-A863-0FBD7B21F7A4}"/>
              </a:ext>
            </a:extLst>
          </p:cNvPr>
          <p:cNvSpPr/>
          <p:nvPr/>
        </p:nvSpPr>
        <p:spPr>
          <a:xfrm>
            <a:off x="2029569" y="1564398"/>
            <a:ext cx="1034716" cy="474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1AC097-E5F2-4A12-841B-F0291B217920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7150368" y="1475305"/>
            <a:ext cx="163008" cy="3297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75B80A9D-05BE-4A4D-B305-C0653C8EAF63}"/>
              </a:ext>
            </a:extLst>
          </p:cNvPr>
          <p:cNvSpPr/>
          <p:nvPr/>
        </p:nvSpPr>
        <p:spPr>
          <a:xfrm>
            <a:off x="6798444" y="952273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ysClr val="windowText" lastClr="000000"/>
                </a:solidFill>
              </a:rPr>
              <a:t>Code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1EFB166-74E4-46AF-8AC6-F2D2E701B379}"/>
              </a:ext>
            </a:extLst>
          </p:cNvPr>
          <p:cNvSpPr/>
          <p:nvPr/>
        </p:nvSpPr>
        <p:spPr>
          <a:xfrm>
            <a:off x="324436" y="871331"/>
            <a:ext cx="1691376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StaffID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AF40E2-F27D-4EFE-857A-760BC3340A2F}"/>
              </a:ext>
            </a:extLst>
          </p:cNvPr>
          <p:cNvCxnSpPr>
            <a:cxnSpLocks/>
            <a:stCxn id="10" idx="1"/>
            <a:endCxn id="13" idx="4"/>
          </p:cNvCxnSpPr>
          <p:nvPr/>
        </p:nvCxnSpPr>
        <p:spPr>
          <a:xfrm flipH="1" flipV="1">
            <a:off x="1170124" y="1382096"/>
            <a:ext cx="859445" cy="4194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Diamond 14">
            <a:extLst>
              <a:ext uri="{FF2B5EF4-FFF2-40B4-BE49-F238E27FC236}">
                <a16:creationId xmlns:a16="http://schemas.microsoft.com/office/drawing/2014/main" id="{10E21F83-1589-4DBA-9466-9C8638874529}"/>
              </a:ext>
            </a:extLst>
          </p:cNvPr>
          <p:cNvSpPr/>
          <p:nvPr/>
        </p:nvSpPr>
        <p:spPr>
          <a:xfrm>
            <a:off x="3466556" y="2038378"/>
            <a:ext cx="1755150" cy="586339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WorkIn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55A152-4132-4641-B40F-3F8E1BF0E445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>
            <a:off x="3064285" y="1801564"/>
            <a:ext cx="402271" cy="5299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2DBCB4-EBC7-487A-8A61-8860A2B73F1B}"/>
              </a:ext>
            </a:extLst>
          </p:cNvPr>
          <p:cNvCxnSpPr>
            <a:cxnSpLocks/>
            <a:stCxn id="15" idx="3"/>
            <a:endCxn id="3" idx="1"/>
          </p:cNvCxnSpPr>
          <p:nvPr/>
        </p:nvCxnSpPr>
        <p:spPr>
          <a:xfrm flipV="1">
            <a:off x="5221706" y="1805069"/>
            <a:ext cx="520967" cy="5264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37EFBD7-1369-41C0-8317-2D2642416BC4}"/>
              </a:ext>
            </a:extLst>
          </p:cNvPr>
          <p:cNvSpPr txBox="1"/>
          <p:nvPr/>
        </p:nvSpPr>
        <p:spPr>
          <a:xfrm>
            <a:off x="5036345" y="1869241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908A34-DF79-4F83-AECC-B14538F95122}"/>
              </a:ext>
            </a:extLst>
          </p:cNvPr>
          <p:cNvSpPr txBox="1"/>
          <p:nvPr/>
        </p:nvSpPr>
        <p:spPr>
          <a:xfrm>
            <a:off x="3373346" y="1894090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587602-30E3-478C-8BEC-838821564CB0}"/>
              </a:ext>
            </a:extLst>
          </p:cNvPr>
          <p:cNvSpPr txBox="1"/>
          <p:nvPr/>
        </p:nvSpPr>
        <p:spPr>
          <a:xfrm>
            <a:off x="2217434" y="2637066"/>
            <a:ext cx="5761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 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Staff)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Department(Staff)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643959-1965-455D-BE49-DBC593CE6B59}"/>
              </a:ext>
            </a:extLst>
          </p:cNvPr>
          <p:cNvSpPr txBox="1"/>
          <p:nvPr/>
        </p:nvSpPr>
        <p:spPr>
          <a:xfrm>
            <a:off x="2217433" y="4972798"/>
            <a:ext cx="57619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Department) 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Department1(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Department2(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Department1(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Staff(Department) References Department2(Code)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B37ABE-FFDE-4A68-BF41-8A0895ECA094}"/>
              </a:ext>
            </a:extLst>
          </p:cNvPr>
          <p:cNvSpPr txBox="1"/>
          <p:nvPr/>
        </p:nvSpPr>
        <p:spPr>
          <a:xfrm>
            <a:off x="2218165" y="3804932"/>
            <a:ext cx="5761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Department) 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Staff(Department) References Department(Code)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7D6DB7-933C-4D68-8EC1-36FE994F5E20}"/>
              </a:ext>
            </a:extLst>
          </p:cNvPr>
          <p:cNvSpPr txBox="1"/>
          <p:nvPr/>
        </p:nvSpPr>
        <p:spPr>
          <a:xfrm>
            <a:off x="1698441" y="3098924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99C1E1-0F6C-40DD-AAC3-90F37836D7E0}"/>
              </a:ext>
            </a:extLst>
          </p:cNvPr>
          <p:cNvSpPr txBox="1"/>
          <p:nvPr/>
        </p:nvSpPr>
        <p:spPr>
          <a:xfrm>
            <a:off x="1698441" y="4271516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CB0B81-1D40-459D-8206-BBF8E57B43BE}"/>
              </a:ext>
            </a:extLst>
          </p:cNvPr>
          <p:cNvSpPr txBox="1"/>
          <p:nvPr/>
        </p:nvSpPr>
        <p:spPr>
          <a:xfrm>
            <a:off x="1698441" y="5528827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51774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E03E0F-9866-4D46-8BCF-4EB045903880}"/>
              </a:ext>
            </a:extLst>
          </p:cNvPr>
          <p:cNvSpPr/>
          <p:nvPr/>
        </p:nvSpPr>
        <p:spPr>
          <a:xfrm>
            <a:off x="2298708" y="1257130"/>
            <a:ext cx="1675995" cy="8162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Staff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1118533-A1EA-4457-86F0-1AC8B310F445}"/>
              </a:ext>
            </a:extLst>
          </p:cNvPr>
          <p:cNvSpPr/>
          <p:nvPr/>
        </p:nvSpPr>
        <p:spPr>
          <a:xfrm>
            <a:off x="4979944" y="1372079"/>
            <a:ext cx="2574758" cy="586339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Supervises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642B5F-62BF-4AD4-936A-77789110657D}"/>
              </a:ext>
            </a:extLst>
          </p:cNvPr>
          <p:cNvCxnSpPr>
            <a:cxnSpLocks/>
            <a:endCxn id="3" idx="0"/>
          </p:cNvCxnSpPr>
          <p:nvPr/>
        </p:nvCxnSpPr>
        <p:spPr>
          <a:xfrm flipV="1">
            <a:off x="3974703" y="1372079"/>
            <a:ext cx="2292620" cy="28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DB5A81A-FE8A-48F5-9307-60BAF604272A}"/>
              </a:ext>
            </a:extLst>
          </p:cNvPr>
          <p:cNvSpPr txBox="1"/>
          <p:nvPr/>
        </p:nvSpPr>
        <p:spPr>
          <a:xfrm>
            <a:off x="3915148" y="997051"/>
            <a:ext cx="1300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Supervisor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6CA4C-B642-4236-A032-66A9683CCD7A}"/>
              </a:ext>
            </a:extLst>
          </p:cNvPr>
          <p:cNvSpPr txBox="1"/>
          <p:nvPr/>
        </p:nvSpPr>
        <p:spPr>
          <a:xfrm>
            <a:off x="3963078" y="1941377"/>
            <a:ext cx="130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Supervisee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C4280F-5F46-4122-81EB-7955F61843A5}"/>
              </a:ext>
            </a:extLst>
          </p:cNvPr>
          <p:cNvSpPr/>
          <p:nvPr/>
        </p:nvSpPr>
        <p:spPr>
          <a:xfrm>
            <a:off x="371558" y="897144"/>
            <a:ext cx="1166224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StaffID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A7982E-C521-4618-9DF0-BB1460DA7C8B}"/>
              </a:ext>
            </a:extLst>
          </p:cNvPr>
          <p:cNvSpPr/>
          <p:nvPr/>
        </p:nvSpPr>
        <p:spPr>
          <a:xfrm>
            <a:off x="294487" y="1886289"/>
            <a:ext cx="1166224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Name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6D0CAA2-98EF-4290-868B-33AE4A354659}"/>
              </a:ext>
            </a:extLst>
          </p:cNvPr>
          <p:cNvSpPr/>
          <p:nvPr/>
        </p:nvSpPr>
        <p:spPr>
          <a:xfrm>
            <a:off x="7382656" y="1815573"/>
            <a:ext cx="1555282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StartDate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E0D995-3CB9-4E55-B056-89D8C0C216DF}"/>
              </a:ext>
            </a:extLst>
          </p:cNvPr>
          <p:cNvCxnSpPr>
            <a:cxnSpLocks/>
            <a:stCxn id="8" idx="6"/>
            <a:endCxn id="2" idx="1"/>
          </p:cNvCxnSpPr>
          <p:nvPr/>
        </p:nvCxnSpPr>
        <p:spPr>
          <a:xfrm>
            <a:off x="1537782" y="1152527"/>
            <a:ext cx="760926" cy="5127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613C3E-BB89-40D3-8935-86C5C86B4560}"/>
              </a:ext>
            </a:extLst>
          </p:cNvPr>
          <p:cNvCxnSpPr>
            <a:cxnSpLocks/>
            <a:stCxn id="9" idx="6"/>
            <a:endCxn id="2" idx="1"/>
          </p:cNvCxnSpPr>
          <p:nvPr/>
        </p:nvCxnSpPr>
        <p:spPr>
          <a:xfrm flipV="1">
            <a:off x="1460711" y="1665248"/>
            <a:ext cx="837997" cy="4764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1DEFC9B-CA4C-4CDC-9457-63BB041C3166}"/>
              </a:ext>
            </a:extLst>
          </p:cNvPr>
          <p:cNvSpPr txBox="1"/>
          <p:nvPr/>
        </p:nvSpPr>
        <p:spPr>
          <a:xfrm>
            <a:off x="5672867" y="1952847"/>
            <a:ext cx="32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26DA7C-A984-4BEB-BF47-7002F73B0C11}"/>
              </a:ext>
            </a:extLst>
          </p:cNvPr>
          <p:cNvSpPr txBox="1"/>
          <p:nvPr/>
        </p:nvSpPr>
        <p:spPr>
          <a:xfrm>
            <a:off x="5672866" y="1072464"/>
            <a:ext cx="32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976072D-A31C-4D1C-99D0-72BA9923774F}"/>
              </a:ext>
            </a:extLst>
          </p:cNvPr>
          <p:cNvCxnSpPr>
            <a:cxnSpLocks/>
            <a:endCxn id="3" idx="2"/>
          </p:cNvCxnSpPr>
          <p:nvPr/>
        </p:nvCxnSpPr>
        <p:spPr bwMode="auto">
          <a:xfrm flipV="1">
            <a:off x="3963078" y="1958418"/>
            <a:ext cx="2304245" cy="9474"/>
          </a:xfrm>
          <a:prstGeom prst="line">
            <a:avLst/>
          </a:prstGeom>
          <a:solidFill>
            <a:schemeClr val="accent1"/>
          </a:solidFill>
          <a:ln w="5080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95D4B96-979A-44FA-999E-56469A8C32C0}"/>
              </a:ext>
            </a:extLst>
          </p:cNvPr>
          <p:cNvCxnSpPr>
            <a:cxnSpLocks/>
            <a:stCxn id="3" idx="3"/>
            <a:endCxn id="10" idx="0"/>
          </p:cNvCxnSpPr>
          <p:nvPr/>
        </p:nvCxnSpPr>
        <p:spPr>
          <a:xfrm>
            <a:off x="7554702" y="1665249"/>
            <a:ext cx="605595" cy="1503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C70B52C-523F-4429-88EB-14577EDA463C}"/>
              </a:ext>
            </a:extLst>
          </p:cNvPr>
          <p:cNvSpPr txBox="1"/>
          <p:nvPr/>
        </p:nvSpPr>
        <p:spPr>
          <a:xfrm>
            <a:off x="2217433" y="2893427"/>
            <a:ext cx="57619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 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C4C5EC-08D9-497D-BA88-8FB25B528632}"/>
              </a:ext>
            </a:extLst>
          </p:cNvPr>
          <p:cNvSpPr txBox="1"/>
          <p:nvPr/>
        </p:nvSpPr>
        <p:spPr>
          <a:xfrm>
            <a:off x="2234245" y="3737677"/>
            <a:ext cx="57619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Supervisor(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Name) 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Supervisee(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Supervisee(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Supervisor(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3CF761-00C7-4E71-8B17-54A8FD33B7E9}"/>
              </a:ext>
            </a:extLst>
          </p:cNvPr>
          <p:cNvSpPr txBox="1"/>
          <p:nvPr/>
        </p:nvSpPr>
        <p:spPr>
          <a:xfrm>
            <a:off x="1698441" y="3098924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3866A9-8FFC-40B6-94DD-00C5E300DEDB}"/>
              </a:ext>
            </a:extLst>
          </p:cNvPr>
          <p:cNvSpPr txBox="1"/>
          <p:nvPr/>
        </p:nvSpPr>
        <p:spPr>
          <a:xfrm>
            <a:off x="1698441" y="4129209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235680-6573-4EC8-A713-AA635BDF7EDF}"/>
              </a:ext>
            </a:extLst>
          </p:cNvPr>
          <p:cNvSpPr txBox="1"/>
          <p:nvPr/>
        </p:nvSpPr>
        <p:spPr>
          <a:xfrm>
            <a:off x="2234246" y="4828150"/>
            <a:ext cx="57619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Name) 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Supervisor(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Name)</a:t>
            </a:r>
          </a:p>
          <a:p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Supervisee(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Supervisor(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Supervisee(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Supervisee(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SupervisorID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Supervisor(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E31CD3-2D65-4890-861B-6B98CE837AC3}"/>
              </a:ext>
            </a:extLst>
          </p:cNvPr>
          <p:cNvSpPr txBox="1"/>
          <p:nvPr/>
        </p:nvSpPr>
        <p:spPr>
          <a:xfrm>
            <a:off x="1698441" y="5528827"/>
            <a:ext cx="24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08E32CA9-1D24-4B9A-A992-698C651E4F1C}"/>
              </a:ext>
            </a:extLst>
          </p:cNvPr>
          <p:cNvSpPr txBox="1">
            <a:spLocks/>
          </p:cNvSpPr>
          <p:nvPr/>
        </p:nvSpPr>
        <p:spPr>
          <a:xfrm>
            <a:off x="570296" y="293661"/>
            <a:ext cx="7543801" cy="47153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is the correct mapping for:</a:t>
            </a:r>
          </a:p>
        </p:txBody>
      </p:sp>
    </p:spTree>
    <p:extLst>
      <p:ext uri="{BB962C8B-B14F-4D97-AF65-F5344CB8AC3E}">
        <p14:creationId xmlns:p14="http://schemas.microsoft.com/office/powerpoint/2010/main" val="17050979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793091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0018B-4E27-4303-B0C1-0A87926C5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N: M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69015-CAC7-4450-A7BF-0B785D5C9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N: M requires the </a:t>
            </a:r>
            <a:r>
              <a:rPr lang="en-US" dirty="0">
                <a:solidFill>
                  <a:schemeClr val="accent2"/>
                </a:solidFill>
              </a:rPr>
              <a:t>creation</a:t>
            </a:r>
            <a:r>
              <a:rPr lang="en-US" dirty="0"/>
              <a:t> of a new Relation</a:t>
            </a:r>
          </a:p>
          <a:p>
            <a:r>
              <a:rPr lang="en-US" dirty="0"/>
              <a:t>For each N: M Relationship R, connecting entities A and B:</a:t>
            </a:r>
          </a:p>
          <a:p>
            <a:pPr lvl="1"/>
            <a:r>
              <a:rPr lang="en-US" dirty="0"/>
              <a:t>Create a new Relation R with the Primary Key </a:t>
            </a:r>
            <a:r>
              <a:rPr lang="en-US" dirty="0">
                <a:solidFill>
                  <a:schemeClr val="accent2"/>
                </a:solidFill>
              </a:rPr>
              <a:t>combining the Primary Keys of A and B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/>
              <a:t>There are </a:t>
            </a:r>
            <a:r>
              <a:rPr lang="en-US" dirty="0">
                <a:solidFill>
                  <a:schemeClr val="accent2"/>
                </a:solidFill>
              </a:rPr>
              <a:t>two Foreign Keys</a:t>
            </a:r>
            <a:r>
              <a:rPr lang="en-US" dirty="0"/>
              <a:t>, one that refers to A’s Primary Key and the other refers to B’s Primary Key</a:t>
            </a:r>
          </a:p>
          <a:p>
            <a:pPr lvl="1"/>
            <a:r>
              <a:rPr lang="en-US" dirty="0"/>
              <a:t>Include all relationship attributes in 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44DE1D-07EB-4578-ADC7-B61F423F7D27}"/>
              </a:ext>
            </a:extLst>
          </p:cNvPr>
          <p:cNvSpPr/>
          <p:nvPr/>
        </p:nvSpPr>
        <p:spPr bwMode="auto">
          <a:xfrm>
            <a:off x="1983421" y="5204672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26E4AAA-C119-41A5-902F-11087C4AF2F8}"/>
              </a:ext>
            </a:extLst>
          </p:cNvPr>
          <p:cNvSpPr/>
          <p:nvPr/>
        </p:nvSpPr>
        <p:spPr bwMode="auto">
          <a:xfrm>
            <a:off x="1442108" y="4426882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F3C6F6-DD90-4FEB-B581-5B2082AD53C5}"/>
              </a:ext>
            </a:extLst>
          </p:cNvPr>
          <p:cNvSpPr/>
          <p:nvPr/>
        </p:nvSpPr>
        <p:spPr bwMode="auto">
          <a:xfrm>
            <a:off x="2665823" y="4442129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CAF6EB-7E99-4B9D-A1ED-D90D438CAAA3}"/>
              </a:ext>
            </a:extLst>
          </p:cNvPr>
          <p:cNvCxnSpPr>
            <a:cxnSpLocks/>
            <a:stCxn id="5" idx="5"/>
          </p:cNvCxnSpPr>
          <p:nvPr/>
        </p:nvCxnSpPr>
        <p:spPr bwMode="auto">
          <a:xfrm>
            <a:off x="2088730" y="4833234"/>
            <a:ext cx="357146" cy="3714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22664B1-5401-4B97-B06E-8E175D0A506A}"/>
              </a:ext>
            </a:extLst>
          </p:cNvPr>
          <p:cNvCxnSpPr>
            <a:cxnSpLocks/>
            <a:endCxn id="6" idx="3"/>
          </p:cNvCxnSpPr>
          <p:nvPr/>
        </p:nvCxnSpPr>
        <p:spPr bwMode="auto">
          <a:xfrm flipV="1">
            <a:off x="2501372" y="4848481"/>
            <a:ext cx="275394" cy="35619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166F9736-B263-44A6-90C9-2B00959511BB}"/>
              </a:ext>
            </a:extLst>
          </p:cNvPr>
          <p:cNvSpPr/>
          <p:nvPr/>
        </p:nvSpPr>
        <p:spPr bwMode="auto">
          <a:xfrm>
            <a:off x="3849871" y="5089364"/>
            <a:ext cx="1156138" cy="611386"/>
          </a:xfrm>
          <a:prstGeom prst="diamond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" pitchFamily="2" charset="0"/>
              </a:rPr>
              <a:t>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67FAF9-D59D-4A14-B020-479BAEEF1F63}"/>
              </a:ext>
            </a:extLst>
          </p:cNvPr>
          <p:cNvSpPr/>
          <p:nvPr/>
        </p:nvSpPr>
        <p:spPr bwMode="auto">
          <a:xfrm>
            <a:off x="6024151" y="5215065"/>
            <a:ext cx="939534" cy="338554"/>
          </a:xfrm>
          <a:prstGeom prst="rect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/>
                </a:solidFill>
                <a:latin typeface="Courier" pitchFamily="2" charset="0"/>
              </a:rPr>
              <a:t>B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264666-50D1-4C14-A9F4-4F8CF1EFD338}"/>
              </a:ext>
            </a:extLst>
          </p:cNvPr>
          <p:cNvCxnSpPr>
            <a:cxnSpLocks/>
            <a:stCxn id="4" idx="3"/>
          </p:cNvCxnSpPr>
          <p:nvPr/>
        </p:nvCxnSpPr>
        <p:spPr bwMode="auto">
          <a:xfrm>
            <a:off x="2908331" y="5373949"/>
            <a:ext cx="967824" cy="2677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27CDC3-1916-44FE-826B-FA96369F869F}"/>
              </a:ext>
            </a:extLst>
          </p:cNvPr>
          <p:cNvCxnSpPr/>
          <p:nvPr/>
        </p:nvCxnSpPr>
        <p:spPr bwMode="auto">
          <a:xfrm flipV="1">
            <a:off x="5006009" y="5384342"/>
            <a:ext cx="1018142" cy="1071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2E8D60E0-532B-40E5-AF2D-67AC1890C805}"/>
              </a:ext>
            </a:extLst>
          </p:cNvPr>
          <p:cNvSpPr/>
          <p:nvPr/>
        </p:nvSpPr>
        <p:spPr bwMode="auto">
          <a:xfrm>
            <a:off x="5535512" y="4442129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7A7777-5E48-40C6-9FD9-C436EC67FB08}"/>
              </a:ext>
            </a:extLst>
          </p:cNvPr>
          <p:cNvSpPr/>
          <p:nvPr/>
        </p:nvSpPr>
        <p:spPr bwMode="auto">
          <a:xfrm>
            <a:off x="6660232" y="4473780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31E9E5-76B7-4632-860D-A6C443CD0E28}"/>
              </a:ext>
            </a:extLst>
          </p:cNvPr>
          <p:cNvCxnSpPr>
            <a:cxnSpLocks/>
            <a:endCxn id="13" idx="5"/>
          </p:cNvCxnSpPr>
          <p:nvPr/>
        </p:nvCxnSpPr>
        <p:spPr bwMode="auto">
          <a:xfrm flipH="1" flipV="1">
            <a:off x="6182134" y="4848481"/>
            <a:ext cx="311786" cy="36658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D446FB-C8FB-4CE7-A4CD-AFCD0291E0F0}"/>
              </a:ext>
            </a:extLst>
          </p:cNvPr>
          <p:cNvCxnSpPr>
            <a:cxnSpLocks/>
            <a:stCxn id="10" idx="0"/>
            <a:endCxn id="14" idx="3"/>
          </p:cNvCxnSpPr>
          <p:nvPr/>
        </p:nvCxnSpPr>
        <p:spPr bwMode="auto">
          <a:xfrm flipV="1">
            <a:off x="6493918" y="4880132"/>
            <a:ext cx="277257" cy="33493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2BD98C-A55F-4DEE-A368-3CB9C5B4499D}"/>
              </a:ext>
            </a:extLst>
          </p:cNvPr>
          <p:cNvSpPr txBox="1"/>
          <p:nvPr/>
        </p:nvSpPr>
        <p:spPr>
          <a:xfrm>
            <a:off x="3525817" y="5063250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N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683EDD-6006-433D-B1CB-9D52C36B9EB3}"/>
              </a:ext>
            </a:extLst>
          </p:cNvPr>
          <p:cNvSpPr txBox="1"/>
          <p:nvPr/>
        </p:nvSpPr>
        <p:spPr>
          <a:xfrm>
            <a:off x="5024150" y="5071836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9287E334-E78E-485D-BF29-EFF943C00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648" y="5697524"/>
            <a:ext cx="1828698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A(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a2)</a:t>
            </a:r>
          </a:p>
        </p:txBody>
      </p:sp>
      <p:sp>
        <p:nvSpPr>
          <p:cNvPr id="20" name="Rectangle 46">
            <a:extLst>
              <a:ext uri="{FF2B5EF4-FFF2-40B4-BE49-F238E27FC236}">
                <a16:creationId xmlns:a16="http://schemas.microsoft.com/office/drawing/2014/main" id="{343A6CB3-C387-4A07-B219-8AA6C5386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168" y="5697524"/>
            <a:ext cx="2062201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B(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b2)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7581A30-0716-4A86-B8EF-7E190962F16F}"/>
              </a:ext>
            </a:extLst>
          </p:cNvPr>
          <p:cNvSpPr/>
          <p:nvPr/>
        </p:nvSpPr>
        <p:spPr bwMode="auto">
          <a:xfrm>
            <a:off x="4447057" y="4425294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c1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FD8129-099C-4B11-A82E-39D207851B08}"/>
              </a:ext>
            </a:extLst>
          </p:cNvPr>
          <p:cNvCxnSpPr>
            <a:cxnSpLocks/>
            <a:stCxn id="9" idx="0"/>
            <a:endCxn id="21" idx="3"/>
          </p:cNvCxnSpPr>
          <p:nvPr/>
        </p:nvCxnSpPr>
        <p:spPr bwMode="auto">
          <a:xfrm flipV="1">
            <a:off x="4427940" y="4831646"/>
            <a:ext cx="130060" cy="25771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C709A7F-9641-4D65-9DD4-A991F76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385" y="5700750"/>
            <a:ext cx="2822799" cy="45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R(</a:t>
            </a:r>
            <a:r>
              <a:rPr lang="en-US" sz="24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a1, b1</a:t>
            </a:r>
            <a:r>
              <a:rPr lang="en-US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c1)</a:t>
            </a:r>
          </a:p>
        </p:txBody>
      </p:sp>
      <p:sp>
        <p:nvSpPr>
          <p:cNvPr id="24" name="Freeform 25">
            <a:extLst>
              <a:ext uri="{FF2B5EF4-FFF2-40B4-BE49-F238E27FC236}">
                <a16:creationId xmlns:a16="http://schemas.microsoft.com/office/drawing/2014/main" id="{E70A17E3-A8E6-4AD6-BFB2-E636C95C4364}"/>
              </a:ext>
            </a:extLst>
          </p:cNvPr>
          <p:cNvSpPr/>
          <p:nvPr/>
        </p:nvSpPr>
        <p:spPr>
          <a:xfrm>
            <a:off x="1983421" y="6129572"/>
            <a:ext cx="2016224" cy="144016"/>
          </a:xfrm>
          <a:custGeom>
            <a:avLst/>
            <a:gdLst>
              <a:gd name="connsiteX0" fmla="*/ 3505200 w 3505200"/>
              <a:gd name="connsiteY0" fmla="*/ 38100 h 393862"/>
              <a:gd name="connsiteX1" fmla="*/ 1816100 w 3505200"/>
              <a:gd name="connsiteY1" fmla="*/ 393700 h 393862"/>
              <a:gd name="connsiteX2" fmla="*/ 0 w 3505200"/>
              <a:gd name="connsiteY2" fmla="*/ 0 h 393862"/>
              <a:gd name="connsiteX3" fmla="*/ 0 w 3505200"/>
              <a:gd name="connsiteY3" fmla="*/ 0 h 39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5200" h="393862">
                <a:moveTo>
                  <a:pt x="3505200" y="38100"/>
                </a:moveTo>
                <a:cubicBezTo>
                  <a:pt x="2952750" y="219075"/>
                  <a:pt x="2400300" y="400050"/>
                  <a:pt x="1816100" y="393700"/>
                </a:cubicBezTo>
                <a:cubicBezTo>
                  <a:pt x="1231900" y="38735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952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6">
            <a:extLst>
              <a:ext uri="{FF2B5EF4-FFF2-40B4-BE49-F238E27FC236}">
                <a16:creationId xmlns:a16="http://schemas.microsoft.com/office/drawing/2014/main" id="{8540B1F6-C5AC-4FBF-B364-097B1D133A4A}"/>
              </a:ext>
            </a:extLst>
          </p:cNvPr>
          <p:cNvSpPr/>
          <p:nvPr/>
        </p:nvSpPr>
        <p:spPr>
          <a:xfrm>
            <a:off x="4239491" y="6126812"/>
            <a:ext cx="2347356" cy="146776"/>
          </a:xfrm>
          <a:custGeom>
            <a:avLst/>
            <a:gdLst>
              <a:gd name="connsiteX0" fmla="*/ 3505200 w 3505200"/>
              <a:gd name="connsiteY0" fmla="*/ 38100 h 393862"/>
              <a:gd name="connsiteX1" fmla="*/ 1816100 w 3505200"/>
              <a:gd name="connsiteY1" fmla="*/ 393700 h 393862"/>
              <a:gd name="connsiteX2" fmla="*/ 0 w 3505200"/>
              <a:gd name="connsiteY2" fmla="*/ 0 h 393862"/>
              <a:gd name="connsiteX3" fmla="*/ 0 w 3505200"/>
              <a:gd name="connsiteY3" fmla="*/ 0 h 39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5200" h="393862">
                <a:moveTo>
                  <a:pt x="3505200" y="38100"/>
                </a:moveTo>
                <a:cubicBezTo>
                  <a:pt x="2952750" y="219075"/>
                  <a:pt x="2400300" y="400050"/>
                  <a:pt x="1816100" y="393700"/>
                </a:cubicBezTo>
                <a:cubicBezTo>
                  <a:pt x="1231900" y="38735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952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42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248116" y="534367"/>
            <a:ext cx="3751505" cy="2258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Type, Code, 			Branch#)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Type, Code, Branch#)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99052-7307-434C-9A05-14D723D951B9}"/>
              </a:ext>
            </a:extLst>
          </p:cNvPr>
          <p:cNvSpPr txBox="1"/>
          <p:nvPr/>
        </p:nvSpPr>
        <p:spPr>
          <a:xfrm>
            <a:off x="5248116" y="3280557"/>
            <a:ext cx="3895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Foreign Keys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-&gt; Bank(Code)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Account(Code, Branch#) -&gt; 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Loan(Code, Branch#) -&gt;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7768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99252-0234-4855-815B-732813D4C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99480-1A2F-4C9D-867D-EAE3DAD9F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quick summary of terms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68D5BC-5158-42D7-89C4-2460DB679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675376"/>
              </p:ext>
            </p:extLst>
          </p:nvPr>
        </p:nvGraphicFramePr>
        <p:xfrm>
          <a:off x="822959" y="2316480"/>
          <a:ext cx="779702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6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B30019"/>
                          </a:solidFill>
                          <a:latin typeface="Bahnschrift Light Condensed" panose="020B0502040204020203" pitchFamily="34" charset="0"/>
                        </a:rPr>
                        <a:t>Relational Model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rgbClr val="B30019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B30019"/>
                          </a:solidFill>
                          <a:latin typeface="Bahnschrift Light Condensed" panose="020B0502040204020203" pitchFamily="34" charset="0"/>
                        </a:rPr>
                        <a:t>Representation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B30019"/>
                          </a:solidFill>
                          <a:latin typeface="Bahnschrift Light Condensed" panose="020B0502040204020203" pitchFamily="34" charset="0"/>
                        </a:rPr>
                        <a:t>Notation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Relation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sym typeface="Wingdings"/>
                        </a:rPr>
                        <a:t></a:t>
                      </a:r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table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R(A</a:t>
                      </a:r>
                      <a:r>
                        <a:rPr lang="en-US" b="0" baseline="-250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1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, A</a:t>
                      </a:r>
                      <a:r>
                        <a:rPr lang="en-US" b="0" baseline="-250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2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, …, A</a:t>
                      </a:r>
                      <a:r>
                        <a:rPr lang="en-US" b="0" baseline="-250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n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Attribute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sym typeface="Wingdings"/>
                        </a:rPr>
                        <a:t></a:t>
                      </a:r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column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A</a:t>
                      </a:r>
                      <a:r>
                        <a:rPr lang="en-US" b="0" baseline="-250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Domain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sym typeface="Wingdings"/>
                        </a:rPr>
                        <a:t></a:t>
                      </a:r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type and range of attribute values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dom(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A</a:t>
                      </a:r>
                      <a:r>
                        <a:rPr lang="en-US" b="0" baseline="-2500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i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Tuple / Record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sym typeface="Wingdings"/>
                        </a:rPr>
                        <a:t></a:t>
                      </a:r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row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Attribute value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sym typeface="Wingdings"/>
                        </a:rPr>
                        <a:t></a:t>
                      </a:r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value in table cell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97D21FD-7324-4A46-AF52-90D857454D37}"/>
              </a:ext>
            </a:extLst>
          </p:cNvPr>
          <p:cNvSpPr txBox="1"/>
          <p:nvPr/>
        </p:nvSpPr>
        <p:spPr>
          <a:xfrm>
            <a:off x="777240" y="4649891"/>
            <a:ext cx="2518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C00000"/>
                </a:solidFill>
                <a:latin typeface="Bahnschrift Light SemiCondensed" panose="020B0502040204020203" pitchFamily="34" charset="0"/>
              </a:rPr>
              <a:t>Examples of attribute domains: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1773DF3-607F-4BCD-AD60-BAD904829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320971"/>
              </p:ext>
            </p:extLst>
          </p:nvPr>
        </p:nvGraphicFramePr>
        <p:xfrm>
          <a:off x="3131477" y="4649891"/>
          <a:ext cx="44465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B30019"/>
                          </a:solidFill>
                          <a:latin typeface="Bahnschrift Light Condensed" panose="020B0502040204020203" pitchFamily="34" charset="0"/>
                        </a:rPr>
                        <a:t>Attribute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rgbClr val="B30019"/>
                          </a:solidFill>
                          <a:latin typeface="Bahnschrift Light Condensed" panose="020B0502040204020203" pitchFamily="34" charset="0"/>
                        </a:rPr>
                        <a:t>Domain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age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[0-100]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Up to 100 alphabetic characters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cs typeface="Abadi MT Condensed Light"/>
                        </a:rPr>
                        <a:t>salary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</a:rPr>
                        <a:t>non-negative integer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7028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03_21">
            <a:extLst>
              <a:ext uri="{FF2B5EF4-FFF2-40B4-BE49-F238E27FC236}">
                <a16:creationId xmlns:a16="http://schemas.microsoft.com/office/drawing/2014/main" id="{5BAE944E-E825-4308-9C2F-8C1B337C9B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1"/>
          <a:stretch/>
        </p:blipFill>
        <p:spPr bwMode="auto">
          <a:xfrm>
            <a:off x="144379" y="1258063"/>
            <a:ext cx="5103737" cy="433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180F72-FA1D-4F84-9A7F-F7AEB4CF9FD9}"/>
              </a:ext>
            </a:extLst>
          </p:cNvPr>
          <p:cNvSpPr txBox="1"/>
          <p:nvPr/>
        </p:nvSpPr>
        <p:spPr>
          <a:xfrm>
            <a:off x="5248116" y="534367"/>
            <a:ext cx="3751505" cy="299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Account(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Balance, Type, Code, 			Branch#)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Amount, Type, Code, Branch#)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Customer(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Phone,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sz="16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Code, </a:t>
            </a:r>
            <a:r>
              <a:rPr lang="en-US" sz="16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Addr</a:t>
            </a:r>
            <a:r>
              <a:rPr lang="en-US" sz="16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CusAcc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(</a:t>
            </a:r>
            <a:r>
              <a:rPr lang="en-US" sz="1600" b="1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SSN, Acct#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CusLoa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(</a:t>
            </a:r>
            <a:r>
              <a:rPr lang="en-US" sz="1600" b="1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SSN, Loan#</a:t>
            </a:r>
            <a:r>
              <a:rPr lang="en-US" sz="1600" b="1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99052-7307-434C-9A05-14D723D951B9}"/>
              </a:ext>
            </a:extLst>
          </p:cNvPr>
          <p:cNvSpPr txBox="1"/>
          <p:nvPr/>
        </p:nvSpPr>
        <p:spPr>
          <a:xfrm>
            <a:off x="5248116" y="3531278"/>
            <a:ext cx="38958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Foreign Keys</a:t>
            </a:r>
          </a:p>
          <a:p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Bank_Branch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-&gt; Bank(Code)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Account(Code, Branch#) -&gt; 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Loan(Code, Branch#) -&gt;</a:t>
            </a:r>
          </a:p>
          <a:p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		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BankBranch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(Code, </a:t>
            </a:r>
            <a:r>
              <a:rPr lang="en-US" sz="16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Branch_no</a:t>
            </a:r>
            <a:r>
              <a:rPr lang="en-US" sz="16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CusAcc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(SSN) -&gt; Customer(SSN)</a:t>
            </a:r>
          </a:p>
          <a:p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CusAcc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(Acct#) -&gt; Account(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Acct_no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CusLoa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(SSN) -&gt; Customer(SSN)</a:t>
            </a:r>
          </a:p>
          <a:p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CusLoa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(Loan#) -&gt; Loan(</a:t>
            </a:r>
            <a:r>
              <a:rPr lang="en-US" sz="1600" b="1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Loan_no</a:t>
            </a:r>
            <a:r>
              <a:rPr lang="en-US" sz="1600" b="1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3878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271E3-2FD0-4158-AAAC-4A4A9DD7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N: M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E7649-6E49-40D9-9BA8-9E2E77E02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technically map 1: 1 and 1: N relationships by building a new relation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43E179-4E45-4CFD-BD60-5987231C3D76}"/>
              </a:ext>
            </a:extLst>
          </p:cNvPr>
          <p:cNvSpPr txBox="1"/>
          <p:nvPr/>
        </p:nvSpPr>
        <p:spPr>
          <a:xfrm>
            <a:off x="941514" y="2574883"/>
            <a:ext cx="5952581" cy="1282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GivenName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FamilyName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DateOfBirth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Building,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76A633-1FDA-49E8-9D8D-F0D1670C806A}"/>
              </a:ext>
            </a:extLst>
          </p:cNvPr>
          <p:cNvSpPr txBox="1"/>
          <p:nvPr/>
        </p:nvSpPr>
        <p:spPr>
          <a:xfrm>
            <a:off x="941513" y="4219199"/>
            <a:ext cx="5952581" cy="211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GivenName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FamilyName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DateOfBirth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Department(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Building)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StartDate)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Staff(</a:t>
            </a: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StaffID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DepartmentHead</a:t>
            </a:r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(Code) References Department(Code)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8B1343-2B32-4B9A-9225-C695FA668935}"/>
              </a:ext>
            </a:extLst>
          </p:cNvPr>
          <p:cNvSpPr txBox="1"/>
          <p:nvPr/>
        </p:nvSpPr>
        <p:spPr>
          <a:xfrm>
            <a:off x="3453062" y="3965785"/>
            <a:ext cx="68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C66689-D130-B40C-B578-E2FDA76E375B}"/>
              </a:ext>
            </a:extLst>
          </p:cNvPr>
          <p:cNvSpPr txBox="1"/>
          <p:nvPr/>
        </p:nvSpPr>
        <p:spPr>
          <a:xfrm>
            <a:off x="6384966" y="4454891"/>
            <a:ext cx="23363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This has upsides and downsides, mainly depending on the number of Nulls you are expecting</a:t>
            </a:r>
          </a:p>
        </p:txBody>
      </p:sp>
    </p:spTree>
    <p:extLst>
      <p:ext uri="{BB962C8B-B14F-4D97-AF65-F5344CB8AC3E}">
        <p14:creationId xmlns:p14="http://schemas.microsoft.com/office/powerpoint/2010/main" val="13759324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E0270-2C42-4610-95FD-2B1389C9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 Steps of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5B24A-FA24-4B2A-B07D-9D48DF3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Weak Entity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Multi-Valued Attribute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1: 1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1: N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2">
                    <a:lumMod val="25000"/>
                    <a:lumOff val="75000"/>
                  </a:schemeClr>
                </a:solidFill>
              </a:rPr>
              <a:t>N: M Binary Relationship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accent2"/>
                </a:solidFill>
              </a:rPr>
              <a:t>N-</a:t>
            </a:r>
            <a:r>
              <a:rPr lang="en-US" dirty="0" err="1">
                <a:solidFill>
                  <a:schemeClr val="accent2"/>
                </a:solidFill>
              </a:rPr>
              <a:t>ary</a:t>
            </a:r>
            <a:r>
              <a:rPr lang="en-US" dirty="0">
                <a:solidFill>
                  <a:schemeClr val="accent2"/>
                </a:solidFill>
              </a:rPr>
              <a:t> Relationship Mapping</a:t>
            </a:r>
          </a:p>
        </p:txBody>
      </p:sp>
    </p:spTree>
    <p:extLst>
      <p:ext uri="{BB962C8B-B14F-4D97-AF65-F5344CB8AC3E}">
        <p14:creationId xmlns:p14="http://schemas.microsoft.com/office/powerpoint/2010/main" val="2097497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E2576-3ECC-4B08-89E8-9C336F931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N: M Mapping, for each N-</a:t>
            </a:r>
            <a:r>
              <a:rPr lang="en-US" dirty="0" err="1"/>
              <a:t>ary</a:t>
            </a:r>
            <a:r>
              <a:rPr lang="en-US" dirty="0"/>
              <a:t> Relationship we create a new Relation</a:t>
            </a:r>
          </a:p>
          <a:p>
            <a:r>
              <a:rPr lang="en-US" dirty="0"/>
              <a:t>Ternary Example connecting Entities A, B and C:</a:t>
            </a:r>
          </a:p>
          <a:p>
            <a:pPr lvl="1"/>
            <a:r>
              <a:rPr lang="en-US" dirty="0"/>
              <a:t>Create a new Relation R with the Primary Key </a:t>
            </a:r>
            <a:r>
              <a:rPr lang="en-US" dirty="0">
                <a:solidFill>
                  <a:schemeClr val="accent2"/>
                </a:solidFill>
              </a:rPr>
              <a:t>combining the Primary Keys of A, B and C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/>
              <a:t>There are </a:t>
            </a:r>
            <a:r>
              <a:rPr lang="en-US" dirty="0">
                <a:solidFill>
                  <a:schemeClr val="accent2"/>
                </a:solidFill>
              </a:rPr>
              <a:t>three Foreign Keys</a:t>
            </a:r>
            <a:r>
              <a:rPr lang="en-US" dirty="0"/>
              <a:t>, one referring to each connecting entity</a:t>
            </a:r>
          </a:p>
          <a:p>
            <a:pPr lvl="1"/>
            <a:r>
              <a:rPr lang="en-US" dirty="0"/>
              <a:t>Include all relationship attributes in 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67C75-8362-48CF-BDBA-8741E3C0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Relationship Mapping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597AF2-60F5-4C9B-9F93-364239790088}"/>
              </a:ext>
            </a:extLst>
          </p:cNvPr>
          <p:cNvSpPr/>
          <p:nvPr/>
        </p:nvSpPr>
        <p:spPr bwMode="auto">
          <a:xfrm>
            <a:off x="357677" y="5263191"/>
            <a:ext cx="924910" cy="33855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Courier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97BF15-22ED-4673-88C0-AC647AE316A3}"/>
              </a:ext>
            </a:extLst>
          </p:cNvPr>
          <p:cNvSpPr/>
          <p:nvPr/>
        </p:nvSpPr>
        <p:spPr bwMode="auto">
          <a:xfrm>
            <a:off x="0" y="4490254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ED311B4-EBAA-4FBC-9A6F-FE97F968458D}"/>
              </a:ext>
            </a:extLst>
          </p:cNvPr>
          <p:cNvSpPr/>
          <p:nvPr/>
        </p:nvSpPr>
        <p:spPr bwMode="auto">
          <a:xfrm>
            <a:off x="1307265" y="4513930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a2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62B740-BAEE-41DE-87AB-4A0D61F465F1}"/>
              </a:ext>
            </a:extLst>
          </p:cNvPr>
          <p:cNvCxnSpPr>
            <a:cxnSpLocks/>
            <a:stCxn id="5" idx="5"/>
            <a:endCxn id="4" idx="0"/>
          </p:cNvCxnSpPr>
          <p:nvPr/>
        </p:nvCxnSpPr>
        <p:spPr bwMode="auto">
          <a:xfrm>
            <a:off x="646622" y="4896606"/>
            <a:ext cx="173510" cy="36658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CA494CD-193B-4DFA-B862-A3FBA064BC63}"/>
              </a:ext>
            </a:extLst>
          </p:cNvPr>
          <p:cNvCxnSpPr>
            <a:cxnSpLocks/>
            <a:stCxn id="4" idx="0"/>
            <a:endCxn id="6" idx="3"/>
          </p:cNvCxnSpPr>
          <p:nvPr/>
        </p:nvCxnSpPr>
        <p:spPr bwMode="auto">
          <a:xfrm flipV="1">
            <a:off x="820132" y="4920282"/>
            <a:ext cx="598076" cy="34290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7EDD8432-4985-441E-8DD4-A4B48388241B}"/>
              </a:ext>
            </a:extLst>
          </p:cNvPr>
          <p:cNvSpPr/>
          <p:nvPr/>
        </p:nvSpPr>
        <p:spPr bwMode="auto">
          <a:xfrm>
            <a:off x="1960607" y="5137490"/>
            <a:ext cx="1156138" cy="611386"/>
          </a:xfrm>
          <a:prstGeom prst="diamond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" pitchFamily="2" charset="0"/>
              </a:rPr>
              <a:t>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445547-B61C-4C6B-9CC9-92835BBD23C7}"/>
              </a:ext>
            </a:extLst>
          </p:cNvPr>
          <p:cNvSpPr/>
          <p:nvPr/>
        </p:nvSpPr>
        <p:spPr bwMode="auto">
          <a:xfrm>
            <a:off x="4134887" y="5263191"/>
            <a:ext cx="939534" cy="338554"/>
          </a:xfrm>
          <a:prstGeom prst="rect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tx1"/>
                </a:solidFill>
                <a:latin typeface="Courier" pitchFamily="2" charset="0"/>
              </a:rPr>
              <a:t>B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B57B41-9DFC-4891-BDDA-EF3EEAE80C79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 bwMode="auto">
          <a:xfrm>
            <a:off x="1282587" y="5432468"/>
            <a:ext cx="678020" cy="1071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044E07-A945-462F-AAD8-AC99D185C53B}"/>
              </a:ext>
            </a:extLst>
          </p:cNvPr>
          <p:cNvCxnSpPr/>
          <p:nvPr/>
        </p:nvCxnSpPr>
        <p:spPr bwMode="auto">
          <a:xfrm flipV="1">
            <a:off x="3116745" y="5432468"/>
            <a:ext cx="1018142" cy="1071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61FDB5D1-7977-4D9D-8FEC-5029F48F25D3}"/>
              </a:ext>
            </a:extLst>
          </p:cNvPr>
          <p:cNvSpPr/>
          <p:nvPr/>
        </p:nvSpPr>
        <p:spPr bwMode="auto">
          <a:xfrm>
            <a:off x="3646248" y="449025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763AF1-BB96-46A1-A243-50E6E0A436A5}"/>
              </a:ext>
            </a:extLst>
          </p:cNvPr>
          <p:cNvSpPr/>
          <p:nvPr/>
        </p:nvSpPr>
        <p:spPr bwMode="auto">
          <a:xfrm>
            <a:off x="4770968" y="4521906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b2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46CC821-46C4-49AC-AE6E-CDE7020AB1A8}"/>
              </a:ext>
            </a:extLst>
          </p:cNvPr>
          <p:cNvCxnSpPr>
            <a:cxnSpLocks/>
            <a:endCxn id="13" idx="5"/>
          </p:cNvCxnSpPr>
          <p:nvPr/>
        </p:nvCxnSpPr>
        <p:spPr bwMode="auto">
          <a:xfrm flipH="1" flipV="1">
            <a:off x="4292870" y="4896607"/>
            <a:ext cx="311786" cy="36658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366E935-3EC6-4630-BD1A-748255A34128}"/>
              </a:ext>
            </a:extLst>
          </p:cNvPr>
          <p:cNvCxnSpPr>
            <a:cxnSpLocks/>
            <a:stCxn id="10" idx="0"/>
            <a:endCxn id="14" idx="3"/>
          </p:cNvCxnSpPr>
          <p:nvPr/>
        </p:nvCxnSpPr>
        <p:spPr bwMode="auto">
          <a:xfrm flipV="1">
            <a:off x="4604654" y="4928258"/>
            <a:ext cx="277257" cy="33493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E62C9A7-115E-4339-A9D7-2554435D5E72}"/>
              </a:ext>
            </a:extLst>
          </p:cNvPr>
          <p:cNvSpPr txBox="1"/>
          <p:nvPr/>
        </p:nvSpPr>
        <p:spPr>
          <a:xfrm>
            <a:off x="1636553" y="5111376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N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967E93-C439-493C-8526-339DAF70B74E}"/>
              </a:ext>
            </a:extLst>
          </p:cNvPr>
          <p:cNvSpPr txBox="1"/>
          <p:nvPr/>
        </p:nvSpPr>
        <p:spPr>
          <a:xfrm>
            <a:off x="3134886" y="5119962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3B0E967-9207-4D2B-8BEE-D0D575E793E9}"/>
              </a:ext>
            </a:extLst>
          </p:cNvPr>
          <p:cNvSpPr/>
          <p:nvPr/>
        </p:nvSpPr>
        <p:spPr bwMode="auto">
          <a:xfrm>
            <a:off x="2557793" y="4473420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ourier" pitchFamily="2" charset="0"/>
              </a:rPr>
              <a:t>d</a:t>
            </a:r>
            <a:r>
              <a:rPr kumimoji="0" lang="en-US" sz="1600" b="0" i="0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1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B6D144B-7BBA-4ED9-97AF-0999E562382C}"/>
              </a:ext>
            </a:extLst>
          </p:cNvPr>
          <p:cNvCxnSpPr>
            <a:cxnSpLocks/>
            <a:stCxn id="9" idx="0"/>
            <a:endCxn id="21" idx="3"/>
          </p:cNvCxnSpPr>
          <p:nvPr/>
        </p:nvCxnSpPr>
        <p:spPr bwMode="auto">
          <a:xfrm flipV="1">
            <a:off x="2538676" y="4879772"/>
            <a:ext cx="130060" cy="25771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95CD6D4-99D4-4A6A-9E34-326CA9B697CE}"/>
              </a:ext>
            </a:extLst>
          </p:cNvPr>
          <p:cNvSpPr/>
          <p:nvPr/>
        </p:nvSpPr>
        <p:spPr bwMode="auto">
          <a:xfrm>
            <a:off x="2068909" y="5974042"/>
            <a:ext cx="939534" cy="369332"/>
          </a:xfrm>
          <a:prstGeom prst="rect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" pitchFamily="2" charset="0"/>
              </a:rPr>
              <a:t>C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8A2DB9B-EDE6-48B6-A0AA-5651CF057D7E}"/>
              </a:ext>
            </a:extLst>
          </p:cNvPr>
          <p:cNvCxnSpPr>
            <a:cxnSpLocks/>
            <a:stCxn id="9" idx="2"/>
            <a:endCxn id="25" idx="0"/>
          </p:cNvCxnSpPr>
          <p:nvPr/>
        </p:nvCxnSpPr>
        <p:spPr bwMode="auto">
          <a:xfrm>
            <a:off x="2538676" y="5748876"/>
            <a:ext cx="0" cy="22516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8A4E7617-FB6B-4203-94CC-65DE9AAE691D}"/>
              </a:ext>
            </a:extLst>
          </p:cNvPr>
          <p:cNvSpPr/>
          <p:nvPr/>
        </p:nvSpPr>
        <p:spPr bwMode="auto">
          <a:xfrm>
            <a:off x="3473725" y="5800335"/>
            <a:ext cx="757565" cy="476071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u="sng" dirty="0">
                <a:latin typeface="Courier" pitchFamily="2" charset="0"/>
              </a:rPr>
              <a:t>c</a:t>
            </a:r>
            <a:r>
              <a:rPr kumimoji="0" lang="en-US" sz="1600" b="0" i="0" u="sng" strike="noStrike" cap="none" normalizeH="0" baseline="0" dirty="0">
                <a:ln>
                  <a:noFill/>
                </a:ln>
                <a:effectLst/>
                <a:latin typeface="Courier" pitchFamily="2" charset="0"/>
              </a:rPr>
              <a:t>1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17F79A3-C7E7-428D-A563-44FCEBEE12DC}"/>
              </a:ext>
            </a:extLst>
          </p:cNvPr>
          <p:cNvCxnSpPr>
            <a:cxnSpLocks/>
            <a:stCxn id="35" idx="2"/>
            <a:endCxn id="25" idx="3"/>
          </p:cNvCxnSpPr>
          <p:nvPr/>
        </p:nvCxnSpPr>
        <p:spPr bwMode="auto">
          <a:xfrm flipH="1">
            <a:off x="3008443" y="6038371"/>
            <a:ext cx="465282" cy="12033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6C4CB53-FB85-4D44-B1AE-415C32A1FF8C}"/>
              </a:ext>
            </a:extLst>
          </p:cNvPr>
          <p:cNvSpPr txBox="1"/>
          <p:nvPr/>
        </p:nvSpPr>
        <p:spPr>
          <a:xfrm>
            <a:off x="2554348" y="5730593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" pitchFamily="2" charset="0"/>
              </a:rPr>
              <a:t>P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9246E9-E0B0-4278-BA7A-F586BB257C25}"/>
              </a:ext>
            </a:extLst>
          </p:cNvPr>
          <p:cNvSpPr txBox="1"/>
          <p:nvPr/>
        </p:nvSpPr>
        <p:spPr>
          <a:xfrm>
            <a:off x="5664124" y="4304354"/>
            <a:ext cx="37515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a2)		B(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b1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b2)		C(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c1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ABC(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a1, b1, c1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d1)</a:t>
            </a:r>
          </a:p>
          <a:p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ABC(a1) -&gt; A(a1)</a:t>
            </a:r>
          </a:p>
          <a:p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ABC(b1) -&gt; B(b1)</a:t>
            </a:r>
          </a:p>
          <a:p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ABC(c1) -&gt; C(c1)</a:t>
            </a:r>
          </a:p>
        </p:txBody>
      </p:sp>
    </p:spTree>
    <p:extLst>
      <p:ext uri="{BB962C8B-B14F-4D97-AF65-F5344CB8AC3E}">
        <p14:creationId xmlns:p14="http://schemas.microsoft.com/office/powerpoint/2010/main" val="41862962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EC93-9609-4A44-8AEE-1307D1AB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Harder Example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5E69B-0F73-4C4E-9FEB-20F2477A8730}"/>
              </a:ext>
            </a:extLst>
          </p:cNvPr>
          <p:cNvSpPr/>
          <p:nvPr/>
        </p:nvSpPr>
        <p:spPr>
          <a:xfrm>
            <a:off x="932447" y="3580873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Football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Team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2548D1-EAAC-4B26-B96B-11B6530459EC}"/>
              </a:ext>
            </a:extLst>
          </p:cNvPr>
          <p:cNvSpPr/>
          <p:nvPr/>
        </p:nvSpPr>
        <p:spPr>
          <a:xfrm>
            <a:off x="5947233" y="3290528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Tournament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96EEB463-891F-4B18-A81C-C176F098A044}"/>
              </a:ext>
            </a:extLst>
          </p:cNvPr>
          <p:cNvSpPr/>
          <p:nvPr/>
        </p:nvSpPr>
        <p:spPr>
          <a:xfrm>
            <a:off x="3446131" y="3046510"/>
            <a:ext cx="1726720" cy="1001683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Match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66A3B21-5B6C-49E3-9ECA-E31D9CE39C58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40142" y="3547352"/>
            <a:ext cx="1105989" cy="334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62B01D-8F8F-43BB-A386-5E26DCBEB414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 flipV="1">
            <a:off x="5172851" y="3524188"/>
            <a:ext cx="774382" cy="231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6595C41-B1DD-4816-A36F-AAEE8A30D3DA}"/>
              </a:ext>
            </a:extLst>
          </p:cNvPr>
          <p:cNvSpPr/>
          <p:nvPr/>
        </p:nvSpPr>
        <p:spPr>
          <a:xfrm>
            <a:off x="3605643" y="2057558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Referee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BF66FF5-55F1-4E78-ABE8-95CDCB26787D}"/>
              </a:ext>
            </a:extLst>
          </p:cNvPr>
          <p:cNvCxnSpPr>
            <a:cxnSpLocks/>
            <a:stCxn id="11" idx="2"/>
            <a:endCxn id="8" idx="0"/>
          </p:cNvCxnSpPr>
          <p:nvPr/>
        </p:nvCxnSpPr>
        <p:spPr>
          <a:xfrm>
            <a:off x="4309491" y="2524878"/>
            <a:ext cx="0" cy="521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78DC808-36B1-4D45-97C7-074F6B85D7D9}"/>
              </a:ext>
            </a:extLst>
          </p:cNvPr>
          <p:cNvSpPr txBox="1"/>
          <p:nvPr/>
        </p:nvSpPr>
        <p:spPr>
          <a:xfrm>
            <a:off x="3159269" y="3200723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BE0DDE-E530-4927-BC81-ED9993F59572}"/>
              </a:ext>
            </a:extLst>
          </p:cNvPr>
          <p:cNvSpPr txBox="1"/>
          <p:nvPr/>
        </p:nvSpPr>
        <p:spPr>
          <a:xfrm>
            <a:off x="4949664" y="3211436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27634D-845D-43FD-9A37-F4F0FEAF00D2}"/>
              </a:ext>
            </a:extLst>
          </p:cNvPr>
          <p:cNvSpPr txBox="1"/>
          <p:nvPr/>
        </p:nvSpPr>
        <p:spPr>
          <a:xfrm>
            <a:off x="4250308" y="2619803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5B9B7B-A31D-47D7-A316-34061F98BB3A}"/>
              </a:ext>
            </a:extLst>
          </p:cNvPr>
          <p:cNvSpPr/>
          <p:nvPr/>
        </p:nvSpPr>
        <p:spPr>
          <a:xfrm>
            <a:off x="7794643" y="3247083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ysClr val="windowText" lastClr="000000"/>
                </a:solidFill>
              </a:rPr>
              <a:t>Code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1DDC63-BEC9-45DB-9088-D2F841829EFF}"/>
              </a:ext>
            </a:extLst>
          </p:cNvPr>
          <p:cNvSpPr/>
          <p:nvPr/>
        </p:nvSpPr>
        <p:spPr>
          <a:xfrm>
            <a:off x="5621217" y="2057558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RefID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9F22D6-1B4A-4EAF-9654-110AE07EC5FB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340142" y="4048193"/>
            <a:ext cx="1969349" cy="230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2CD8B56-FE5B-402F-9F45-7B2644816717}"/>
              </a:ext>
            </a:extLst>
          </p:cNvPr>
          <p:cNvSpPr txBox="1"/>
          <p:nvPr/>
        </p:nvSpPr>
        <p:spPr>
          <a:xfrm>
            <a:off x="3863116" y="4013616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869F09-FEDD-45B1-B7DB-80939A16F04F}"/>
              </a:ext>
            </a:extLst>
          </p:cNvPr>
          <p:cNvSpPr/>
          <p:nvPr/>
        </p:nvSpPr>
        <p:spPr>
          <a:xfrm>
            <a:off x="599759" y="2607890"/>
            <a:ext cx="2015034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TeamName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00F669A-A90B-4195-A5D9-3553106855CD}"/>
              </a:ext>
            </a:extLst>
          </p:cNvPr>
          <p:cNvCxnSpPr>
            <a:cxnSpLocks/>
            <a:stCxn id="20" idx="4"/>
            <a:endCxn id="6" idx="0"/>
          </p:cNvCxnSpPr>
          <p:nvPr/>
        </p:nvCxnSpPr>
        <p:spPr bwMode="auto">
          <a:xfrm>
            <a:off x="1607276" y="3118655"/>
            <a:ext cx="29019" cy="46221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32A65C-EC1E-4589-9BC3-0A48B20BF165}"/>
              </a:ext>
            </a:extLst>
          </p:cNvPr>
          <p:cNvCxnSpPr>
            <a:cxnSpLocks/>
            <a:stCxn id="17" idx="2"/>
            <a:endCxn id="11" idx="3"/>
          </p:cNvCxnSpPr>
          <p:nvPr/>
        </p:nvCxnSpPr>
        <p:spPr bwMode="auto">
          <a:xfrm flipH="1" flipV="1">
            <a:off x="5013338" y="2291218"/>
            <a:ext cx="607879" cy="2172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294DD5-17F7-4AC2-A41F-7609D6788167}"/>
              </a:ext>
            </a:extLst>
          </p:cNvPr>
          <p:cNvCxnSpPr>
            <a:cxnSpLocks/>
            <a:endCxn id="16" idx="2"/>
          </p:cNvCxnSpPr>
          <p:nvPr/>
        </p:nvCxnSpPr>
        <p:spPr bwMode="auto">
          <a:xfrm>
            <a:off x="7354928" y="3502466"/>
            <a:ext cx="43971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99428E2-F8E5-4A4B-BBF0-6EF397167C18}"/>
              </a:ext>
            </a:extLst>
          </p:cNvPr>
          <p:cNvSpPr/>
          <p:nvPr/>
        </p:nvSpPr>
        <p:spPr>
          <a:xfrm>
            <a:off x="5172851" y="4382948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Score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68E5C90-DCE3-4543-925F-B6BC0A883831}"/>
              </a:ext>
            </a:extLst>
          </p:cNvPr>
          <p:cNvCxnSpPr>
            <a:cxnSpLocks/>
            <a:endCxn id="24" idx="0"/>
          </p:cNvCxnSpPr>
          <p:nvPr/>
        </p:nvCxnSpPr>
        <p:spPr bwMode="auto">
          <a:xfrm>
            <a:off x="4864044" y="3775487"/>
            <a:ext cx="823739" cy="6074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7A9DEAF-2125-4722-AA61-6A3E0781A274}"/>
              </a:ext>
            </a:extLst>
          </p:cNvPr>
          <p:cNvSpPr txBox="1"/>
          <p:nvPr/>
        </p:nvSpPr>
        <p:spPr>
          <a:xfrm>
            <a:off x="2340142" y="5684428"/>
            <a:ext cx="446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How do you map this?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615209-5F2B-47C5-BD4F-0150198B2F4B}"/>
              </a:ext>
            </a:extLst>
          </p:cNvPr>
          <p:cNvSpPr txBox="1"/>
          <p:nvPr/>
        </p:nvSpPr>
        <p:spPr>
          <a:xfrm>
            <a:off x="2346276" y="3188539"/>
            <a:ext cx="911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203E4-3302-4A9A-A405-B953089D320F}"/>
              </a:ext>
            </a:extLst>
          </p:cNvPr>
          <p:cNvSpPr txBox="1"/>
          <p:nvPr/>
        </p:nvSpPr>
        <p:spPr>
          <a:xfrm>
            <a:off x="2397239" y="4095893"/>
            <a:ext cx="911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Away</a:t>
            </a:r>
          </a:p>
        </p:txBody>
      </p:sp>
    </p:spTree>
    <p:extLst>
      <p:ext uri="{BB962C8B-B14F-4D97-AF65-F5344CB8AC3E}">
        <p14:creationId xmlns:p14="http://schemas.microsoft.com/office/powerpoint/2010/main" val="3311700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EC93-9609-4A44-8AEE-1307D1AB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Harder Example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5E69B-0F73-4C4E-9FEB-20F2477A8730}"/>
              </a:ext>
            </a:extLst>
          </p:cNvPr>
          <p:cNvSpPr/>
          <p:nvPr/>
        </p:nvSpPr>
        <p:spPr>
          <a:xfrm>
            <a:off x="932447" y="3580873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Football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Team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2548D1-EAAC-4B26-B96B-11B6530459EC}"/>
              </a:ext>
            </a:extLst>
          </p:cNvPr>
          <p:cNvSpPr/>
          <p:nvPr/>
        </p:nvSpPr>
        <p:spPr>
          <a:xfrm>
            <a:off x="5947233" y="3290528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Tournament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96EEB463-891F-4B18-A81C-C176F098A044}"/>
              </a:ext>
            </a:extLst>
          </p:cNvPr>
          <p:cNvSpPr/>
          <p:nvPr/>
        </p:nvSpPr>
        <p:spPr>
          <a:xfrm>
            <a:off x="3446131" y="3046510"/>
            <a:ext cx="1726720" cy="1001683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Match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66A3B21-5B6C-49E3-9ECA-E31D9CE39C58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2340142" y="3547352"/>
            <a:ext cx="1105989" cy="334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762B01D-8F8F-43BB-A386-5E26DCBEB414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 flipV="1">
            <a:off x="5172851" y="3524188"/>
            <a:ext cx="774382" cy="231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6595C41-B1DD-4816-A36F-AAEE8A30D3DA}"/>
              </a:ext>
            </a:extLst>
          </p:cNvPr>
          <p:cNvSpPr/>
          <p:nvPr/>
        </p:nvSpPr>
        <p:spPr>
          <a:xfrm>
            <a:off x="3605643" y="2057558"/>
            <a:ext cx="1407695" cy="467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Referee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BF66FF5-55F1-4E78-ABE8-95CDCB26787D}"/>
              </a:ext>
            </a:extLst>
          </p:cNvPr>
          <p:cNvCxnSpPr>
            <a:cxnSpLocks/>
            <a:stCxn id="11" idx="2"/>
            <a:endCxn id="8" idx="0"/>
          </p:cNvCxnSpPr>
          <p:nvPr/>
        </p:nvCxnSpPr>
        <p:spPr>
          <a:xfrm>
            <a:off x="4309491" y="2524878"/>
            <a:ext cx="0" cy="521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78DC808-36B1-4D45-97C7-074F6B85D7D9}"/>
              </a:ext>
            </a:extLst>
          </p:cNvPr>
          <p:cNvSpPr txBox="1"/>
          <p:nvPr/>
        </p:nvSpPr>
        <p:spPr>
          <a:xfrm>
            <a:off x="3159269" y="3200723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BE0DDE-E530-4927-BC81-ED9993F59572}"/>
              </a:ext>
            </a:extLst>
          </p:cNvPr>
          <p:cNvSpPr txBox="1"/>
          <p:nvPr/>
        </p:nvSpPr>
        <p:spPr>
          <a:xfrm>
            <a:off x="4949664" y="3211436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27634D-845D-43FD-9A37-F4F0FEAF00D2}"/>
              </a:ext>
            </a:extLst>
          </p:cNvPr>
          <p:cNvSpPr txBox="1"/>
          <p:nvPr/>
        </p:nvSpPr>
        <p:spPr>
          <a:xfrm>
            <a:off x="4250308" y="2619803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5B9B7B-A31D-47D7-A316-34061F98BB3A}"/>
              </a:ext>
            </a:extLst>
          </p:cNvPr>
          <p:cNvSpPr/>
          <p:nvPr/>
        </p:nvSpPr>
        <p:spPr>
          <a:xfrm>
            <a:off x="7794643" y="3247083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ysClr val="windowText" lastClr="000000"/>
                </a:solidFill>
              </a:rPr>
              <a:t>Code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1DDC63-BEC9-45DB-9088-D2F841829EFF}"/>
              </a:ext>
            </a:extLst>
          </p:cNvPr>
          <p:cNvSpPr/>
          <p:nvPr/>
        </p:nvSpPr>
        <p:spPr>
          <a:xfrm>
            <a:off x="5621217" y="2057558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RefID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9F22D6-1B4A-4EAF-9654-110AE07EC5FB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340142" y="4048193"/>
            <a:ext cx="1969349" cy="230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2CD8B56-FE5B-402F-9F45-7B2644816717}"/>
              </a:ext>
            </a:extLst>
          </p:cNvPr>
          <p:cNvSpPr txBox="1"/>
          <p:nvPr/>
        </p:nvSpPr>
        <p:spPr>
          <a:xfrm>
            <a:off x="3863116" y="4013616"/>
            <a:ext cx="446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869F09-FEDD-45B1-B7DB-80939A16F04F}"/>
              </a:ext>
            </a:extLst>
          </p:cNvPr>
          <p:cNvSpPr/>
          <p:nvPr/>
        </p:nvSpPr>
        <p:spPr>
          <a:xfrm>
            <a:off x="599759" y="2607890"/>
            <a:ext cx="2015034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>
                <a:solidFill>
                  <a:sysClr val="windowText" lastClr="000000"/>
                </a:solidFill>
              </a:rPr>
              <a:t>TeamName</a:t>
            </a:r>
            <a:endParaRPr lang="en-US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00F669A-A90B-4195-A5D9-3553106855CD}"/>
              </a:ext>
            </a:extLst>
          </p:cNvPr>
          <p:cNvCxnSpPr>
            <a:cxnSpLocks/>
            <a:stCxn id="20" idx="4"/>
            <a:endCxn id="6" idx="0"/>
          </p:cNvCxnSpPr>
          <p:nvPr/>
        </p:nvCxnSpPr>
        <p:spPr bwMode="auto">
          <a:xfrm>
            <a:off x="1607276" y="3118655"/>
            <a:ext cx="29019" cy="46221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32A65C-EC1E-4589-9BC3-0A48B20BF165}"/>
              </a:ext>
            </a:extLst>
          </p:cNvPr>
          <p:cNvCxnSpPr>
            <a:cxnSpLocks/>
            <a:stCxn id="17" idx="2"/>
            <a:endCxn id="11" idx="3"/>
          </p:cNvCxnSpPr>
          <p:nvPr/>
        </p:nvCxnSpPr>
        <p:spPr bwMode="auto">
          <a:xfrm flipH="1" flipV="1">
            <a:off x="5013338" y="2291218"/>
            <a:ext cx="607879" cy="2172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294DD5-17F7-4AC2-A41F-7609D6788167}"/>
              </a:ext>
            </a:extLst>
          </p:cNvPr>
          <p:cNvCxnSpPr>
            <a:cxnSpLocks/>
            <a:endCxn id="16" idx="2"/>
          </p:cNvCxnSpPr>
          <p:nvPr/>
        </p:nvCxnSpPr>
        <p:spPr bwMode="auto">
          <a:xfrm>
            <a:off x="7354928" y="3502466"/>
            <a:ext cx="43971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99428E2-F8E5-4A4B-BBF0-6EF397167C18}"/>
              </a:ext>
            </a:extLst>
          </p:cNvPr>
          <p:cNvSpPr/>
          <p:nvPr/>
        </p:nvSpPr>
        <p:spPr>
          <a:xfrm>
            <a:off x="5172851" y="4382948"/>
            <a:ext cx="1029863" cy="5107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Score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68E5C90-DCE3-4543-925F-B6BC0A883831}"/>
              </a:ext>
            </a:extLst>
          </p:cNvPr>
          <p:cNvCxnSpPr>
            <a:cxnSpLocks/>
            <a:endCxn id="24" idx="0"/>
          </p:cNvCxnSpPr>
          <p:nvPr/>
        </p:nvCxnSpPr>
        <p:spPr bwMode="auto">
          <a:xfrm>
            <a:off x="4864044" y="3775487"/>
            <a:ext cx="823739" cy="6074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7A9DEAF-2125-4722-AA61-6A3E0781A274}"/>
              </a:ext>
            </a:extLst>
          </p:cNvPr>
          <p:cNvSpPr txBox="1"/>
          <p:nvPr/>
        </p:nvSpPr>
        <p:spPr>
          <a:xfrm>
            <a:off x="206062" y="4696295"/>
            <a:ext cx="8937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Referee(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RefID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), Tournament(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FootballTeam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TeamName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Match(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HomeTeam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AwayTeam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RefID</a:t>
            </a:r>
            <a:r>
              <a:rPr lang="en-US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TournamentCode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Score)</a:t>
            </a:r>
          </a:p>
          <a:p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Match(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HomeTeam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 -&gt; 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FootballTeam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TeamName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),  Match(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AwayTeam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 -&gt; 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FootballTeam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TeamName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Match(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RefID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 -&gt; Referee(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RefID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),		Match(</a:t>
            </a:r>
            <a:r>
              <a:rPr lang="en-US" dirty="0" err="1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TournamentCode</a:t>
            </a:r>
            <a:r>
              <a:rPr lang="en-US" dirty="0">
                <a:solidFill>
                  <a:schemeClr val="accent3"/>
                </a:solidFill>
                <a:latin typeface="Bahnschrift Light SemiCondensed" panose="020B0502040204020203" pitchFamily="34" charset="0"/>
              </a:rPr>
              <a:t>) -&gt; Tournament(Code)	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615209-5F2B-47C5-BD4F-0150198B2F4B}"/>
              </a:ext>
            </a:extLst>
          </p:cNvPr>
          <p:cNvSpPr txBox="1"/>
          <p:nvPr/>
        </p:nvSpPr>
        <p:spPr>
          <a:xfrm>
            <a:off x="2346276" y="3188539"/>
            <a:ext cx="911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203E4-3302-4A9A-A405-B953089D320F}"/>
              </a:ext>
            </a:extLst>
          </p:cNvPr>
          <p:cNvSpPr txBox="1"/>
          <p:nvPr/>
        </p:nvSpPr>
        <p:spPr>
          <a:xfrm>
            <a:off x="2397239" y="4095893"/>
            <a:ext cx="911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Away</a:t>
            </a:r>
          </a:p>
        </p:txBody>
      </p:sp>
    </p:spTree>
    <p:extLst>
      <p:ext uri="{BB962C8B-B14F-4D97-AF65-F5344CB8AC3E}">
        <p14:creationId xmlns:p14="http://schemas.microsoft.com/office/powerpoint/2010/main" val="20627418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BDD1C-7DC7-A1BE-9C65-6B766F36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79525-2B22-E19D-F6DB-F8B7E7928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K" dirty="0"/>
              <a:t>Understand the Relational Data Model and its notation</a:t>
            </a:r>
          </a:p>
          <a:p>
            <a:r>
              <a:rPr lang="en-HK" dirty="0"/>
              <a:t>Explain what Primary and Foreign Keys are</a:t>
            </a:r>
          </a:p>
          <a:p>
            <a:r>
              <a:rPr lang="en-HK" dirty="0"/>
              <a:t>Create a Relational representation of any ER-Diagram by following the 7 steps of mapping</a:t>
            </a:r>
          </a:p>
        </p:txBody>
      </p:sp>
    </p:spTree>
    <p:extLst>
      <p:ext uri="{BB962C8B-B14F-4D97-AF65-F5344CB8AC3E}">
        <p14:creationId xmlns:p14="http://schemas.microsoft.com/office/powerpoint/2010/main" val="5396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8F3E0-6307-4D90-A05F-963B56F1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Keys Refresher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8E955-7F6D-480A-9C0A-C97DF60CA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Keys are </a:t>
            </a:r>
            <a:r>
              <a:rPr lang="en-US" dirty="0">
                <a:solidFill>
                  <a:schemeClr val="accent2"/>
                </a:solidFill>
              </a:rPr>
              <a:t>distinct</a:t>
            </a:r>
            <a:r>
              <a:rPr lang="en-US" dirty="0"/>
              <a:t> for each Relation</a:t>
            </a:r>
          </a:p>
          <a:p>
            <a:pPr lvl="1"/>
            <a:r>
              <a:rPr lang="en-US" sz="2400" dirty="0"/>
              <a:t>i.e. no two entities can share the same key </a:t>
            </a:r>
          </a:p>
          <a:p>
            <a:r>
              <a:rPr lang="en-US" dirty="0" err="1">
                <a:solidFill>
                  <a:schemeClr val="accent2"/>
                </a:solidFill>
              </a:rPr>
              <a:t>Superkey</a:t>
            </a:r>
            <a:r>
              <a:rPr lang="en-US" dirty="0">
                <a:solidFill>
                  <a:schemeClr val="accent2"/>
                </a:solidFill>
              </a:rPr>
              <a:t>: </a:t>
            </a:r>
            <a:r>
              <a:rPr lang="en-US" dirty="0"/>
              <a:t>A set of attributes which,</a:t>
            </a:r>
            <a:r>
              <a:rPr lang="en-US" dirty="0">
                <a:solidFill>
                  <a:schemeClr val="tx2"/>
                </a:solidFill>
              </a:rPr>
              <a:t> taken together</a:t>
            </a:r>
            <a:r>
              <a:rPr lang="en-US" dirty="0"/>
              <a:t>, uniquely identifies the Relation</a:t>
            </a:r>
          </a:p>
          <a:p>
            <a:r>
              <a:rPr lang="en-US" dirty="0">
                <a:solidFill>
                  <a:schemeClr val="accent2"/>
                </a:solidFill>
              </a:rPr>
              <a:t>Candidate Key: </a:t>
            </a:r>
            <a:r>
              <a:rPr lang="en-US" dirty="0"/>
              <a:t>A minimal set of attributes which, taken together, uniquely identifies the Relation</a:t>
            </a:r>
          </a:p>
          <a:p>
            <a:r>
              <a:rPr lang="en-US" dirty="0">
                <a:solidFill>
                  <a:schemeClr val="accent2"/>
                </a:solidFill>
              </a:rPr>
              <a:t>Primary Key:</a:t>
            </a:r>
            <a:r>
              <a:rPr lang="en-US" dirty="0"/>
              <a:t> A selected Candidate Key (usually the smallest option)</a:t>
            </a:r>
          </a:p>
        </p:txBody>
      </p:sp>
    </p:spTree>
    <p:extLst>
      <p:ext uri="{BB962C8B-B14F-4D97-AF65-F5344CB8AC3E}">
        <p14:creationId xmlns:p14="http://schemas.microsoft.com/office/powerpoint/2010/main" val="6222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11DC3-0DDC-4321-AEE5-C31962B9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3D03D-AA49-452C-8949-A29AC9279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spcBef>
                <a:spcPts val="0"/>
              </a:spcBef>
              <a:spcAft>
                <a:spcPts val="0"/>
              </a:spcAft>
            </a:pPr>
            <a:r>
              <a:rPr lang="en-US" i="0" u="none" strike="noStrike" dirty="0">
                <a:solidFill>
                  <a:schemeClr val="accent2"/>
                </a:solidFill>
                <a:effectLst/>
              </a:rPr>
              <a:t>Ordering of tuples in a relation r(R): 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The tuples are </a:t>
            </a:r>
            <a:r>
              <a:rPr lang="en-US" b="0" i="1" u="none" strike="noStrike" dirty="0">
                <a:solidFill>
                  <a:schemeClr val="tx2"/>
                </a:solidFill>
                <a:effectLst/>
              </a:rPr>
              <a:t>not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  considered to be ordered, even though they appear in order in the table form.</a:t>
            </a:r>
            <a:endParaRPr lang="en-US" b="1" i="0" u="none" strike="noStrike" dirty="0">
              <a:solidFill>
                <a:schemeClr val="tx2"/>
              </a:solidFill>
              <a:effectLst/>
            </a:endParaRPr>
          </a:p>
          <a:p>
            <a:r>
              <a:rPr lang="en-US" i="0" u="none" strike="noStrike" dirty="0">
                <a:solidFill>
                  <a:schemeClr val="accent2"/>
                </a:solidFill>
                <a:effectLst/>
              </a:rPr>
              <a:t>Ordering of attributes in a relation schema </a:t>
            </a:r>
            <a:r>
              <a:rPr lang="en-US" b="1" i="0" u="none" strike="noStrike" dirty="0">
                <a:solidFill>
                  <a:schemeClr val="accent2"/>
                </a:solidFill>
                <a:effectLst/>
              </a:rPr>
              <a:t>R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(and of values within each tuple): We will consider the attributes in R(A1, A2, ..., An) and the values in t=&lt;v1, v2, ...,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vn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&gt; to be </a:t>
            </a:r>
            <a:r>
              <a:rPr lang="en-US" b="0" i="1" u="none" strike="noStrike" dirty="0">
                <a:solidFill>
                  <a:schemeClr val="tx2"/>
                </a:solidFill>
                <a:effectLst/>
              </a:rPr>
              <a:t>ordered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.</a:t>
            </a:r>
          </a:p>
          <a:p>
            <a:r>
              <a:rPr lang="en-US" i="0" u="none" strike="noStrike" dirty="0">
                <a:solidFill>
                  <a:schemeClr val="accent2"/>
                </a:solidFill>
                <a:effectLst/>
              </a:rPr>
              <a:t>Values in a tuple: 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All values are considered </a:t>
            </a:r>
            <a:r>
              <a:rPr lang="en-US" i="1" u="none" strike="noStrike" dirty="0">
                <a:solidFill>
                  <a:schemeClr val="accent2"/>
                </a:solidFill>
                <a:effectLst/>
              </a:rPr>
              <a:t>atomic</a:t>
            </a:r>
            <a:r>
              <a:rPr lang="en-US" b="1" i="0" u="none" strike="noStrike" dirty="0">
                <a:solidFill>
                  <a:schemeClr val="tx2"/>
                </a:solidFill>
                <a:effectLst/>
              </a:rPr>
              <a:t>  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(indivisible). A special </a:t>
            </a:r>
            <a:r>
              <a:rPr lang="en-US" i="0" u="none" strike="noStrike" dirty="0">
                <a:solidFill>
                  <a:schemeClr val="accent2"/>
                </a:solidFill>
                <a:effectLst/>
              </a:rPr>
              <a:t>null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value is used to represent values that are unknown or inapplicable to certain tuples.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29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D3F1-9C19-407C-B087-6FFAB9EB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Null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92BAE-EC0F-467C-81DF-CA77B0FD2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Usually when designing a Relational Model, each attribute or the relation is assessed and determined whether they can be null or not</a:t>
            </a:r>
          </a:p>
          <a:p>
            <a:r>
              <a:rPr lang="en-US" dirty="0"/>
              <a:t>Example: Student</a:t>
            </a:r>
          </a:p>
          <a:p>
            <a:pPr lvl="1"/>
            <a:r>
              <a:rPr lang="en-US" dirty="0"/>
              <a:t>StudentID – NOT NULL</a:t>
            </a:r>
          </a:p>
          <a:p>
            <a:pPr lvl="1"/>
            <a:r>
              <a:rPr lang="en-US" dirty="0"/>
              <a:t>Name – NOT NULL</a:t>
            </a:r>
          </a:p>
          <a:p>
            <a:pPr lvl="1"/>
            <a:r>
              <a:rPr lang="en-US" dirty="0"/>
              <a:t>DateOfBirth – NOT NULL</a:t>
            </a:r>
          </a:p>
          <a:p>
            <a:pPr lvl="1"/>
            <a:r>
              <a:rPr lang="en-US" dirty="0"/>
              <a:t>Phone# - NULL</a:t>
            </a:r>
          </a:p>
          <a:p>
            <a:pPr lvl="1"/>
            <a:r>
              <a:rPr lang="en-US" dirty="0"/>
              <a:t>Address – NULL</a:t>
            </a:r>
          </a:p>
          <a:p>
            <a:r>
              <a:rPr lang="en-US" dirty="0"/>
              <a:t>Null is not the same as 0 or “”, it is the absence of anything yet still takes up memory (How can this be?)</a:t>
            </a:r>
          </a:p>
          <a:p>
            <a:r>
              <a:rPr lang="en-US" dirty="0"/>
              <a:t>The Primary Key can </a:t>
            </a:r>
            <a:r>
              <a:rPr lang="en-US" dirty="0">
                <a:solidFill>
                  <a:schemeClr val="accent2"/>
                </a:solidFill>
              </a:rPr>
              <a:t>never</a:t>
            </a:r>
            <a:r>
              <a:rPr lang="en-US" dirty="0"/>
              <a:t> be Null</a:t>
            </a:r>
          </a:p>
        </p:txBody>
      </p:sp>
    </p:spTree>
    <p:extLst>
      <p:ext uri="{BB962C8B-B14F-4D97-AF65-F5344CB8AC3E}">
        <p14:creationId xmlns:p14="http://schemas.microsoft.com/office/powerpoint/2010/main" val="1121190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80AE6-B8EE-4DF1-83B5-E5BDD2B9C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an ER Diagram into a Relational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D3B98-D636-4311-9974-EA3AD82F1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goal is to transform an ER Diagram into a Relational Schema (or set of tables)</a:t>
            </a:r>
          </a:p>
          <a:p>
            <a:r>
              <a:rPr lang="en-US" dirty="0"/>
              <a:t>From the Relational Schema, we can directly build the real Database</a:t>
            </a:r>
          </a:p>
        </p:txBody>
      </p:sp>
    </p:spTree>
    <p:extLst>
      <p:ext uri="{BB962C8B-B14F-4D97-AF65-F5344CB8AC3E}">
        <p14:creationId xmlns:p14="http://schemas.microsoft.com/office/powerpoint/2010/main" val="981575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A885-14AC-4933-AEBD-083812A78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C7FB6-0DDC-4401-AD4D-8A385558F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 for these slides we will use this written notation: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Relation1(</a:t>
            </a:r>
            <a:r>
              <a:rPr lang="en-US" u="sng" dirty="0">
                <a:solidFill>
                  <a:schemeClr val="accent2"/>
                </a:solidFill>
              </a:rPr>
              <a:t>KeyAttribute1</a:t>
            </a:r>
            <a:r>
              <a:rPr lang="en-US" dirty="0">
                <a:solidFill>
                  <a:schemeClr val="accent2"/>
                </a:solidFill>
              </a:rPr>
              <a:t>, Attribute2, Attribute3)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Relation2(</a:t>
            </a:r>
            <a:r>
              <a:rPr lang="en-US" u="sng" dirty="0">
                <a:solidFill>
                  <a:schemeClr val="accent2"/>
                </a:solidFill>
              </a:rPr>
              <a:t>KeyAttribute2, KeyAttribute3</a:t>
            </a:r>
            <a:r>
              <a:rPr lang="en-US" dirty="0">
                <a:solidFill>
                  <a:schemeClr val="accent2"/>
                </a:solidFill>
              </a:rPr>
              <a:t>, Attribute4, Attribute5)</a:t>
            </a:r>
          </a:p>
          <a:p>
            <a:pPr lvl="1"/>
            <a:r>
              <a:rPr lang="en-US" dirty="0">
                <a:solidFill>
                  <a:schemeClr val="accent3"/>
                </a:solidFill>
              </a:rPr>
              <a:t>Relation2(Attribute5) References Relation1(KeyAttribute1)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This is a Foreign Key, more on these in a second</a:t>
            </a:r>
          </a:p>
        </p:txBody>
      </p:sp>
    </p:spTree>
    <p:extLst>
      <p:ext uri="{BB962C8B-B14F-4D97-AF65-F5344CB8AC3E}">
        <p14:creationId xmlns:p14="http://schemas.microsoft.com/office/powerpoint/2010/main" val="3110517458"/>
      </p:ext>
    </p:extLst>
  </p:cSld>
  <p:clrMapOvr>
    <a:masterClrMapping/>
  </p:clrMapOvr>
</p:sld>
</file>

<file path=ppt/theme/theme1.xml><?xml version="1.0" encoding="utf-8"?>
<a:theme xmlns:a="http://schemas.openxmlformats.org/drawingml/2006/main" name="PolyUTeaching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UTeaching" id="{AF9770FC-1829-40D1-ACCB-E348A52D6FFD}" vid="{DD345F99-E7FA-49F1-8666-4BEA234D6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PolyUTeaching</Template>
  <TotalTime>542</TotalTime>
  <Words>3217</Words>
  <Application>Microsoft Office PowerPoint</Application>
  <PresentationFormat>全屏显示(4:3)</PresentationFormat>
  <Paragraphs>596</Paragraphs>
  <Slides>46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7" baseType="lpstr">
      <vt:lpstr>Courier</vt:lpstr>
      <vt:lpstr>Arial Narrow</vt:lpstr>
      <vt:lpstr>Bahnschrift Light</vt:lpstr>
      <vt:lpstr>Bahnschrift Light Condensed</vt:lpstr>
      <vt:lpstr>Bahnschrift Light SemiCondensed</vt:lpstr>
      <vt:lpstr>Bahnschrift SemiBold Condensed</vt:lpstr>
      <vt:lpstr>Bahnschrift SemiCondensed</vt:lpstr>
      <vt:lpstr>Calibri</vt:lpstr>
      <vt:lpstr>Cambria Math</vt:lpstr>
      <vt:lpstr>Wingdings</vt:lpstr>
      <vt:lpstr>PolyUTeaching</vt:lpstr>
      <vt:lpstr>The Relational Model</vt:lpstr>
      <vt:lpstr>Relational Data Model</vt:lpstr>
      <vt:lpstr>Relational Data Model</vt:lpstr>
      <vt:lpstr>Relational Data Model</vt:lpstr>
      <vt:lpstr>Keys Refresher</vt:lpstr>
      <vt:lpstr>Characteristics of Relations</vt:lpstr>
      <vt:lpstr>Null Attributes</vt:lpstr>
      <vt:lpstr>Mapping an ER Diagram into a Relational Model</vt:lpstr>
      <vt:lpstr>Notation</vt:lpstr>
      <vt:lpstr>Notation</vt:lpstr>
      <vt:lpstr>Which Notation to Use?</vt:lpstr>
      <vt:lpstr>7 Steps of Mapping</vt:lpstr>
      <vt:lpstr>7 Steps of Mapping</vt:lpstr>
      <vt:lpstr>Entity Mapping</vt:lpstr>
      <vt:lpstr>PowerPoint 演示文稿</vt:lpstr>
      <vt:lpstr>PowerPoint 演示文稿</vt:lpstr>
      <vt:lpstr>7 Steps of Mapping</vt:lpstr>
      <vt:lpstr>Weak Entity Mapping</vt:lpstr>
      <vt:lpstr>Foreign Keys</vt:lpstr>
      <vt:lpstr>Foreign Keys</vt:lpstr>
      <vt:lpstr>Foreign Keys</vt:lpstr>
      <vt:lpstr>Weak Entity Mapping</vt:lpstr>
      <vt:lpstr>PowerPoint 演示文稿</vt:lpstr>
      <vt:lpstr>PowerPoint 演示文稿</vt:lpstr>
      <vt:lpstr>7 Steps of Mapping</vt:lpstr>
      <vt:lpstr>Multi-Valued Attribute Mapping</vt:lpstr>
      <vt:lpstr>Multi-Valued Attribute Mapping</vt:lpstr>
      <vt:lpstr>7 Steps of Mapping</vt:lpstr>
      <vt:lpstr>1: 1 Relationship Mapping</vt:lpstr>
      <vt:lpstr>1: 1 Relationship Mapping</vt:lpstr>
      <vt:lpstr>7 Steps of Mapping</vt:lpstr>
      <vt:lpstr>1: N Mapping</vt:lpstr>
      <vt:lpstr>PowerPoint 演示文稿</vt:lpstr>
      <vt:lpstr>PowerPoint 演示文稿</vt:lpstr>
      <vt:lpstr>PowerPoint 演示文稿</vt:lpstr>
      <vt:lpstr>PowerPoint 演示文稿</vt:lpstr>
      <vt:lpstr>7 Steps of Mapping</vt:lpstr>
      <vt:lpstr>N: M Mapping</vt:lpstr>
      <vt:lpstr>PowerPoint 演示文稿</vt:lpstr>
      <vt:lpstr>PowerPoint 演示文稿</vt:lpstr>
      <vt:lpstr>A Note on N: M Mapping</vt:lpstr>
      <vt:lpstr>7 Steps of Mapping</vt:lpstr>
      <vt:lpstr>N-ary Relationship Mapping</vt:lpstr>
      <vt:lpstr>A Harder Example</vt:lpstr>
      <vt:lpstr>A Harder Example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Relational Model</dc:title>
  <dc:creator>ZHOU, Alexander [COMP]</dc:creator>
  <cp:lastModifiedBy>FANG, CHUMING [Student]</cp:lastModifiedBy>
  <cp:revision>97</cp:revision>
  <dcterms:created xsi:type="dcterms:W3CDTF">2024-08-20T02:15:25Z</dcterms:created>
  <dcterms:modified xsi:type="dcterms:W3CDTF">2024-10-06T05:43:02Z</dcterms:modified>
</cp:coreProperties>
</file>