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8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4" r:id="rId14"/>
    <p:sldId id="275" r:id="rId15"/>
    <p:sldId id="276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7" r:id="rId25"/>
    <p:sldId id="281" r:id="rId26"/>
    <p:sldId id="282" r:id="rId27"/>
    <p:sldId id="283" r:id="rId28"/>
    <p:sldId id="284" r:id="rId29"/>
    <p:sldId id="285" r:id="rId30"/>
    <p:sldId id="294" r:id="rId31"/>
    <p:sldId id="286" r:id="rId32"/>
    <p:sldId id="288" r:id="rId33"/>
    <p:sldId id="304" r:id="rId34"/>
    <p:sldId id="306" r:id="rId35"/>
    <p:sldId id="295" r:id="rId36"/>
    <p:sldId id="296" r:id="rId37"/>
    <p:sldId id="297" r:id="rId38"/>
    <p:sldId id="298" r:id="rId39"/>
    <p:sldId id="303" r:id="rId40"/>
    <p:sldId id="299" r:id="rId41"/>
    <p:sldId id="300" r:id="rId42"/>
    <p:sldId id="301" r:id="rId43"/>
    <p:sldId id="302" r:id="rId44"/>
    <p:sldId id="289" r:id="rId45"/>
    <p:sldId id="290" r:id="rId46"/>
    <p:sldId id="291" r:id="rId47"/>
    <p:sldId id="292" r:id="rId48"/>
    <p:sldId id="293" r:id="rId49"/>
    <p:sldId id="278" r:id="rId50"/>
    <p:sldId id="305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99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414781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1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1440" indent="-9144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2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522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8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97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7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16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2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8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6459788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8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7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E5C0E525-438A-4617-AACB-190B12463C04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99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7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6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6459788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B8C2F11-5BFE-444F-B0FA-0ABC6ABC4D6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3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Bahnschrift SemiBold Condensed" panose="020B0502040204020203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Bahnschrift Light SemiCondensed" panose="020B0502040204020203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46349-FB61-46BF-B3AA-1360B1DB1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Integrity Constraints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A3E322-E8D9-4112-9096-96BC817E6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COMP2411</a:t>
            </a:r>
          </a:p>
        </p:txBody>
      </p:sp>
    </p:spTree>
    <p:extLst>
      <p:ext uri="{BB962C8B-B14F-4D97-AF65-F5344CB8AC3E}">
        <p14:creationId xmlns:p14="http://schemas.microsoft.com/office/powerpoint/2010/main" val="4222328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6858-C876-41BF-AA84-E3C232D25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A732-FA63-4537-92F6-EA3D5D413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504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Consider the following sequence of inserts into the table: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Does this sequence cause any Uniqueness Constraint violations?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9F1B3C-52B3-4BB5-AD96-8D27D82C2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349958"/>
              </p:ext>
            </p:extLst>
          </p:nvPr>
        </p:nvGraphicFramePr>
        <p:xfrm>
          <a:off x="822960" y="1845734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1CE56B-5F1A-48C2-94BE-159C2C4F0787}"/>
              </a:ext>
            </a:extLst>
          </p:cNvPr>
          <p:cNvSpPr txBox="1"/>
          <p:nvPr/>
        </p:nvSpPr>
        <p:spPr>
          <a:xfrm>
            <a:off x="1473202" y="4295312"/>
            <a:ext cx="575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“Ellie Elton”,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Employees(15, “Alice Ashley”,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Employees(6, “Frank Smith”, “Human Resources”);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“Paul Greenstone”, “Management”);</a:t>
            </a:r>
          </a:p>
        </p:txBody>
      </p:sp>
    </p:spTree>
    <p:extLst>
      <p:ext uri="{BB962C8B-B14F-4D97-AF65-F5344CB8AC3E}">
        <p14:creationId xmlns:p14="http://schemas.microsoft.com/office/powerpoint/2010/main" val="3682724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A219804C-40D4-4DD2-B079-F16AA3FB90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108032"/>
              </p:ext>
            </p:extLst>
          </p:nvPr>
        </p:nvGraphicFramePr>
        <p:xfrm>
          <a:off x="721360" y="427043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3363780-70D8-4249-B537-09D748625C66}"/>
              </a:ext>
            </a:extLst>
          </p:cNvPr>
          <p:cNvSpPr txBox="1"/>
          <p:nvPr/>
        </p:nvSpPr>
        <p:spPr>
          <a:xfrm>
            <a:off x="1422402" y="2589752"/>
            <a:ext cx="67479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“Ellie Elton”,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Employees(15, “Alice Ashley”,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Employees(6, “Frank Smith”, “Human Resources”);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UPDATE Employees SET ID = 7 WHERE ID = 5;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“Paul Greenstone”, “Management”);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Employees WHERE Name = “Alice Ashley”;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Employees(1, “Mike Bailey”,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Employees(8, “James John Jacobson Jr.”, “Management”);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BBE39-7598-4F99-83A9-954150308F74}"/>
              </a:ext>
            </a:extLst>
          </p:cNvPr>
          <p:cNvSpPr txBox="1"/>
          <p:nvPr/>
        </p:nvSpPr>
        <p:spPr>
          <a:xfrm>
            <a:off x="1733348" y="5515094"/>
            <a:ext cx="5677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A more complex example, does this execute without issues?</a:t>
            </a:r>
          </a:p>
        </p:txBody>
      </p:sp>
    </p:spTree>
    <p:extLst>
      <p:ext uri="{BB962C8B-B14F-4D97-AF65-F5344CB8AC3E}">
        <p14:creationId xmlns:p14="http://schemas.microsoft.com/office/powerpoint/2010/main" val="20758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70AC8-1442-46F4-A27C-EEBF0A5D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42CA0-BF10-4EDC-95B7-6BD444E6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when creating the DB using SQL, we defined a </a:t>
            </a:r>
            <a:r>
              <a:rPr lang="en-US" dirty="0">
                <a:solidFill>
                  <a:schemeClr val="accent2"/>
                </a:solidFill>
              </a:rPr>
              <a:t>domain</a:t>
            </a:r>
            <a:r>
              <a:rPr lang="en-US" dirty="0"/>
              <a:t> for each attribute</a:t>
            </a:r>
          </a:p>
          <a:p>
            <a:r>
              <a:rPr lang="en-US" dirty="0"/>
              <a:t>Any insert must match the domains of each attribute to be allowed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0AE0C8C5-CB4F-47BC-9C2C-52BC9A2F77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364130"/>
              </p:ext>
            </p:extLst>
          </p:nvPr>
        </p:nvGraphicFramePr>
        <p:xfrm>
          <a:off x="777240" y="3551243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  <a:r>
                        <a:rPr lang="en-US" u="none" dirty="0"/>
                        <a:t> (INT)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(VARCHAR)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 (VARCHAR)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5A96751-E97E-4FE3-98FF-E88908956136}"/>
              </a:ext>
            </a:extLst>
          </p:cNvPr>
          <p:cNvSpPr txBox="1"/>
          <p:nvPr/>
        </p:nvSpPr>
        <p:spPr>
          <a:xfrm>
            <a:off x="1388536" y="5608133"/>
            <a:ext cx="575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Employees(5.5, “Ellie Elton”,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“Ellie Elton”, 2024-01-01);</a:t>
            </a:r>
          </a:p>
        </p:txBody>
      </p:sp>
    </p:spTree>
    <p:extLst>
      <p:ext uri="{BB962C8B-B14F-4D97-AF65-F5344CB8AC3E}">
        <p14:creationId xmlns:p14="http://schemas.microsoft.com/office/powerpoint/2010/main" val="4132458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7937F-0E6A-475A-9517-3BB20701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6748F-1DE7-40B0-8E04-CC6CDB22C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Sometimes it makes sense to create your own Domain which is limited to either a set or a range of values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 VALUE to denote the value being checked in the constraint section</a:t>
            </a:r>
          </a:p>
          <a:p>
            <a:r>
              <a:rPr lang="en-US" dirty="0"/>
              <a:t>This is a useful way of enforcing Domain Constraints to help keep your DB </a:t>
            </a:r>
            <a:r>
              <a:rPr lang="en-US" dirty="0">
                <a:solidFill>
                  <a:schemeClr val="accent2"/>
                </a:solidFill>
              </a:rPr>
              <a:t>structured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logical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C5087-3D61-483D-A305-B4093A8E7D26}"/>
              </a:ext>
            </a:extLst>
          </p:cNvPr>
          <p:cNvSpPr txBox="1"/>
          <p:nvPr/>
        </p:nvSpPr>
        <p:spPr>
          <a:xfrm>
            <a:off x="1573110" y="2966982"/>
            <a:ext cx="674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CREATE DOMAIN </a:t>
            </a:r>
            <a:r>
              <a:rPr lang="en-US" dirty="0">
                <a:latin typeface="Bahnschrift Light SemiCondensed" panose="020B0502040204020203" pitchFamily="34" charset="0"/>
              </a:rPr>
              <a:t>&lt;</a:t>
            </a:r>
            <a:r>
              <a:rPr lang="en-US" dirty="0" err="1">
                <a:latin typeface="Bahnschrift Light SemiCondensed" panose="020B0502040204020203" pitchFamily="34" charset="0"/>
              </a:rPr>
              <a:t>domain_name</a:t>
            </a:r>
            <a:r>
              <a:rPr lang="en-US" dirty="0">
                <a:latin typeface="Bahnschrift Light SemiCondensed" panose="020B0502040204020203" pitchFamily="34" charset="0"/>
              </a:rPr>
              <a:t>&gt; 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AS</a:t>
            </a:r>
            <a:r>
              <a:rPr lang="en-US" dirty="0">
                <a:latin typeface="Bahnschrift Light SemiCondensed" panose="020B0502040204020203" pitchFamily="34" charset="0"/>
              </a:rPr>
              <a:t> &lt;type&gt;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CHECK</a:t>
            </a:r>
            <a:r>
              <a:rPr lang="en-US" dirty="0">
                <a:latin typeface="Bahnschrift Light SemiCondensed" panose="020B0502040204020203" pitchFamily="34" charset="0"/>
              </a:rPr>
              <a:t> &lt;constraint&gt;;</a:t>
            </a:r>
          </a:p>
        </p:txBody>
      </p:sp>
    </p:spTree>
    <p:extLst>
      <p:ext uri="{BB962C8B-B14F-4D97-AF65-F5344CB8AC3E}">
        <p14:creationId xmlns:p14="http://schemas.microsoft.com/office/powerpoint/2010/main" val="310419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7937F-0E6A-475A-9517-3BB20701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Domain Examples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C5087-3D61-483D-A305-B4093A8E7D26}"/>
              </a:ext>
            </a:extLst>
          </p:cNvPr>
          <p:cNvSpPr txBox="1"/>
          <p:nvPr/>
        </p:nvSpPr>
        <p:spPr>
          <a:xfrm>
            <a:off x="1220894" y="2225685"/>
            <a:ext cx="674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CREATE DOMAIN </a:t>
            </a:r>
            <a:r>
              <a:rPr lang="en-US" dirty="0">
                <a:latin typeface="Bahnschrift Light SemiCondensed" panose="020B0502040204020203" pitchFamily="34" charset="0"/>
              </a:rPr>
              <a:t>COMPANY_SALARY 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AS</a:t>
            </a:r>
            <a:r>
              <a:rPr lang="en-US" dirty="0">
                <a:latin typeface="Bahnschrift Light SemiCondensed" panose="020B0502040204020203" pitchFamily="34" charset="0"/>
              </a:rPr>
              <a:t> INTEGER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CHECK</a:t>
            </a:r>
            <a:r>
              <a:rPr lang="en-US" dirty="0">
                <a:latin typeface="Bahnschrift Light SemiCondensed" panose="020B0502040204020203" pitchFamily="34" charset="0"/>
              </a:rPr>
              <a:t> (300000 &lt;= VALUE AND VALUE &lt;= 2000000);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2C387-D857-4004-9B14-688FDBAB8100}"/>
              </a:ext>
            </a:extLst>
          </p:cNvPr>
          <p:cNvSpPr txBox="1"/>
          <p:nvPr/>
        </p:nvSpPr>
        <p:spPr>
          <a:xfrm>
            <a:off x="1220894" y="4632315"/>
            <a:ext cx="674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CREATE DOMAIN </a:t>
            </a:r>
            <a:r>
              <a:rPr lang="en-US" dirty="0">
                <a:latin typeface="Bahnschrift Light SemiCondensed" panose="020B0502040204020203" pitchFamily="34" charset="0"/>
              </a:rPr>
              <a:t>WEEKDAY 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AS</a:t>
            </a:r>
            <a:r>
              <a:rPr lang="en-US" dirty="0">
                <a:latin typeface="Bahnschrift Light SemiCondensed" panose="020B0502040204020203" pitchFamily="34" charset="0"/>
              </a:rPr>
              <a:t> CHAR(3)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CHECK</a:t>
            </a:r>
            <a:r>
              <a:rPr lang="en-US" dirty="0">
                <a:latin typeface="Bahnschrift Light SemiCondensed" panose="020B0502040204020203" pitchFamily="34" charset="0"/>
              </a:rPr>
              <a:t> (UPPER(VALUE) IN (‘MON’, ‘TUE’, ‘WED’, ‘THU’, ‘FRI’));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8BB04-9EA2-407C-A027-9721623927E1}"/>
              </a:ext>
            </a:extLst>
          </p:cNvPr>
          <p:cNvSpPr txBox="1"/>
          <p:nvPr/>
        </p:nvSpPr>
        <p:spPr>
          <a:xfrm>
            <a:off x="1220894" y="3429000"/>
            <a:ext cx="6747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CREATE DOMAIN </a:t>
            </a:r>
            <a:r>
              <a:rPr lang="en-US" dirty="0">
                <a:latin typeface="Bahnschrift Light SemiCondensed" panose="020B0502040204020203" pitchFamily="34" charset="0"/>
              </a:rPr>
              <a:t>GPA 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AS</a:t>
            </a:r>
            <a:r>
              <a:rPr lang="en-US" dirty="0">
                <a:latin typeface="Bahnschrift Light SemiCondensed" panose="020B0502040204020203" pitchFamily="34" charset="0"/>
              </a:rPr>
              <a:t> DOUBLE(1, 2)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CHECK</a:t>
            </a:r>
            <a:r>
              <a:rPr lang="en-US" dirty="0">
                <a:latin typeface="Bahnschrift Light SemiCondensed" panose="020B0502040204020203" pitchFamily="34" charset="0"/>
              </a:rPr>
              <a:t> (0.0 &lt;= VALUE AND VALUE &lt;= 4.3);</a:t>
            </a:r>
          </a:p>
        </p:txBody>
      </p:sp>
    </p:spTree>
    <p:extLst>
      <p:ext uri="{BB962C8B-B14F-4D97-AF65-F5344CB8AC3E}">
        <p14:creationId xmlns:p14="http://schemas.microsoft.com/office/powerpoint/2010/main" val="815686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0651E-A710-4FC3-AD91-E43AFD76E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Domains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3EED3-747C-45EA-A8FE-613EBED58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030133"/>
          </a:xfrm>
        </p:spPr>
        <p:txBody>
          <a:bodyPr/>
          <a:lstStyle/>
          <a:p>
            <a:r>
              <a:rPr lang="en-US" dirty="0"/>
              <a:t>The decision to use custom domains requires extreme foresight of your system</a:t>
            </a:r>
          </a:p>
          <a:p>
            <a:r>
              <a:rPr lang="en-US" dirty="0"/>
              <a:t>Using a custom domain may require upkeep from the DBA</a:t>
            </a:r>
          </a:p>
          <a:p>
            <a:r>
              <a:rPr lang="en-US" dirty="0"/>
              <a:t>Fixed Custom Domains [Fixed for the foreseeable future]</a:t>
            </a:r>
          </a:p>
          <a:p>
            <a:pPr lvl="1"/>
            <a:r>
              <a:rPr lang="en-US" dirty="0"/>
              <a:t>Days of the Week</a:t>
            </a:r>
          </a:p>
          <a:p>
            <a:pPr lvl="1"/>
            <a:r>
              <a:rPr lang="en-US" dirty="0"/>
              <a:t>GPA</a:t>
            </a:r>
          </a:p>
          <a:p>
            <a:r>
              <a:rPr lang="en-US" dirty="0"/>
              <a:t>Variable Custom Domains [Will likely change]</a:t>
            </a:r>
          </a:p>
          <a:p>
            <a:pPr lvl="1"/>
            <a:r>
              <a:rPr lang="en-US" dirty="0"/>
              <a:t>Money (Inflation/Exchange Rate causes issues)</a:t>
            </a:r>
          </a:p>
        </p:txBody>
      </p:sp>
    </p:spTree>
    <p:extLst>
      <p:ext uri="{BB962C8B-B14F-4D97-AF65-F5344CB8AC3E}">
        <p14:creationId xmlns:p14="http://schemas.microsoft.com/office/powerpoint/2010/main" val="3431612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6BDDF-8D0B-4E31-9FE8-3DCD0C125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Non-Null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50C1D-522E-4E92-8A7D-60EC17CEE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Similarly, when we created our tables we defined which attributes were NOT NULL</a:t>
            </a:r>
          </a:p>
          <a:p>
            <a:r>
              <a:rPr lang="en-US" dirty="0"/>
              <a:t>Any insert must have a value for a NOT NULL attribute</a:t>
            </a:r>
          </a:p>
          <a:p>
            <a:endParaRPr lang="en-US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D53D8892-AC5C-4887-AB44-78A2D62FE6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842620"/>
              </p:ext>
            </p:extLst>
          </p:nvPr>
        </p:nvGraphicFramePr>
        <p:xfrm>
          <a:off x="709506" y="3266438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  <a:r>
                        <a:rPr lang="en-US" u="none" dirty="0"/>
                        <a:t> (NOT NULL)</a:t>
                      </a:r>
                      <a:endParaRPr lang="en-US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 (NOT NULL)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226921-46D9-42F4-A165-4210A9E92358}"/>
              </a:ext>
            </a:extLst>
          </p:cNvPr>
          <p:cNvSpPr txBox="1"/>
          <p:nvPr/>
        </p:nvSpPr>
        <p:spPr>
          <a:xfrm>
            <a:off x="1397003" y="5331134"/>
            <a:ext cx="575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“Ellie Elton”, NULL);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Employees(6, NULL, “Sales”);</a:t>
            </a:r>
          </a:p>
        </p:txBody>
      </p:sp>
    </p:spTree>
    <p:extLst>
      <p:ext uri="{BB962C8B-B14F-4D97-AF65-F5344CB8AC3E}">
        <p14:creationId xmlns:p14="http://schemas.microsoft.com/office/powerpoint/2010/main" val="1863714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9D6E7-D325-4CCA-8B8B-33CC5F7D7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Entity Integrity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7AB6E-C618-4BFF-9AFD-2F58B8DDC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Non-Null Constraint is a generalized version of the </a:t>
            </a:r>
            <a:r>
              <a:rPr lang="en-US" dirty="0">
                <a:solidFill>
                  <a:schemeClr val="accent2"/>
                </a:solidFill>
              </a:rPr>
              <a:t>Entity Integrity Constraint</a:t>
            </a:r>
          </a:p>
          <a:p>
            <a:r>
              <a:rPr lang="en-US" dirty="0"/>
              <a:t>The Entity Integrity Constraint requires that </a:t>
            </a:r>
            <a:r>
              <a:rPr lang="en-US" dirty="0">
                <a:solidFill>
                  <a:schemeClr val="accent2"/>
                </a:solidFill>
              </a:rPr>
              <a:t>the Primary Key being inserted can never be NULL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903E8775-9E6E-4660-9CE1-7632318B16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507782"/>
              </p:ext>
            </p:extLst>
          </p:nvPr>
        </p:nvGraphicFramePr>
        <p:xfrm>
          <a:off x="822960" y="35173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0F1C17E-D730-4255-A7A4-55EE57ACAABD}"/>
              </a:ext>
            </a:extLst>
          </p:cNvPr>
          <p:cNvSpPr txBox="1"/>
          <p:nvPr/>
        </p:nvSpPr>
        <p:spPr>
          <a:xfrm>
            <a:off x="1388536" y="5608133"/>
            <a:ext cx="575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Employees(5, “Ellie Elton”, “Sales”);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Employees(NULL, “Ellie Elton”, 2024-01-01);</a:t>
            </a:r>
          </a:p>
        </p:txBody>
      </p:sp>
    </p:spTree>
    <p:extLst>
      <p:ext uri="{BB962C8B-B14F-4D97-AF65-F5344CB8AC3E}">
        <p14:creationId xmlns:p14="http://schemas.microsoft.com/office/powerpoint/2010/main" val="3607849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Exam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859691"/>
              </p:ext>
            </p:extLst>
          </p:nvPr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Cars(25, “Tesla”, 125000, TRUE, 2023-12-12);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18475924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/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Cars(NULL, “Tesla”, 125000, TRUE, 2023-12-12);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2826853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58675-327B-48A9-9C57-F18396904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Integrity Constraints?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8D870-45D7-4898-80E9-20D584AF6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Integrity Constraints are how we ensure that the DB is </a:t>
            </a:r>
            <a:r>
              <a:rPr lang="en-US" dirty="0">
                <a:solidFill>
                  <a:schemeClr val="accent2"/>
                </a:solidFill>
              </a:rPr>
              <a:t>‘doing what it is supposed to’ </a:t>
            </a:r>
            <a:r>
              <a:rPr lang="en-US" dirty="0"/>
              <a:t>at any given time.</a:t>
            </a:r>
          </a:p>
          <a:p>
            <a:pPr lvl="1"/>
            <a:r>
              <a:rPr lang="en-US" dirty="0"/>
              <a:t>More specifically, it ensures a Relational DB is always following the rules of the Relational DB</a:t>
            </a:r>
          </a:p>
          <a:p>
            <a:r>
              <a:rPr lang="en-US" dirty="0"/>
              <a:t>A well designed and implemented DB should mean that Integrity Constraints can never be violated</a:t>
            </a:r>
          </a:p>
          <a:p>
            <a:pPr lvl="1"/>
            <a:r>
              <a:rPr lang="en-US" dirty="0"/>
              <a:t>No matter how hard people try</a:t>
            </a:r>
          </a:p>
          <a:p>
            <a:pPr lvl="1"/>
            <a:r>
              <a:rPr lang="en-US" dirty="0"/>
              <a:t>People will try, whether they know they’re doing it or not</a:t>
            </a:r>
          </a:p>
          <a:p>
            <a:pPr lvl="1"/>
            <a:r>
              <a:rPr lang="en-US" dirty="0"/>
              <a:t>Trust me</a:t>
            </a:r>
          </a:p>
        </p:txBody>
      </p:sp>
    </p:spTree>
    <p:extLst>
      <p:ext uri="{BB962C8B-B14F-4D97-AF65-F5344CB8AC3E}">
        <p14:creationId xmlns:p14="http://schemas.microsoft.com/office/powerpoint/2010/main" val="1736711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/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Cars(5, “Tesla”, “125000”, TRUE, 2023-12-12);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2607479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/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Cars(5, “Tesla”, 125000, “Yes”, 2023-12-12);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691216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/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Cars(5, NULL, NULL, NULL, NULL);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4175689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BE3DD-0329-4685-AAFF-08E9D2615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Question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199F1160-E96C-422B-ACB1-2E6A7053F8B5}"/>
              </a:ext>
            </a:extLst>
          </p:cNvPr>
          <p:cNvGraphicFramePr>
            <a:graphicFrameLocks/>
          </p:cNvGraphicFramePr>
          <p:nvPr/>
        </p:nvGraphicFramePr>
        <p:xfrm>
          <a:off x="800100" y="2094977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746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1565487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  <a:gridCol w="1456267">
                  <a:extLst>
                    <a:ext uri="{9D8B030D-6E8A-4147-A177-3AD203B41FA5}">
                      <a16:colId xmlns:a16="http://schemas.microsoft.com/office/drawing/2014/main" val="43447177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1028373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Manufacturer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Price (HKD)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Second-Hand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Purchase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Subaru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2020-04-02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Tesla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FALSE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2023-12-05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Toyota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2021-03-22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AE6585C-32F5-4BF2-999B-6B95902BF337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DD176-499D-45B5-B6DD-BB14302D72D0}"/>
              </a:ext>
            </a:extLst>
          </p:cNvPr>
          <p:cNvSpPr txBox="1"/>
          <p:nvPr/>
        </p:nvSpPr>
        <p:spPr>
          <a:xfrm>
            <a:off x="1716193" y="4134933"/>
            <a:ext cx="5757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UPDATE Cars SET ID = 1 WHERE Second-Hand = FALSE;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If yes, what kind of violation?</a:t>
            </a:r>
          </a:p>
        </p:txBody>
      </p:sp>
    </p:spTree>
    <p:extLst>
      <p:ext uri="{BB962C8B-B14F-4D97-AF65-F5344CB8AC3E}">
        <p14:creationId xmlns:p14="http://schemas.microsoft.com/office/powerpoint/2010/main" val="1039821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262B8-4053-4D76-9B05-83AF2B01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09229-1F83-4752-9D8D-1D26837F6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Referential Integrity (sometimes referred to as a Foreign Key) Constraint requires that a Foreign Key will always be referencing an attribute that exists</a:t>
            </a:r>
          </a:p>
          <a:p>
            <a:pPr marL="0" indent="0">
              <a:buNone/>
            </a:pPr>
            <a:r>
              <a:rPr lang="en-US" dirty="0"/>
              <a:t>For example: FOREIGN KEY B.x1 References A.x1</a:t>
            </a:r>
          </a:p>
          <a:p>
            <a:r>
              <a:rPr lang="en-US" dirty="0"/>
              <a:t>All values of x1 in Table B must be either:</a:t>
            </a:r>
          </a:p>
          <a:p>
            <a:pPr lvl="1"/>
            <a:r>
              <a:rPr lang="en-US" dirty="0"/>
              <a:t>A value that exists in the column x1 in Table A</a:t>
            </a:r>
          </a:p>
          <a:p>
            <a:pPr lvl="1"/>
            <a:r>
              <a:rPr lang="en-US" dirty="0"/>
              <a:t>NULL (assuming it does not violate a Not Null Constraint)</a:t>
            </a:r>
          </a:p>
        </p:txBody>
      </p:sp>
    </p:spTree>
    <p:extLst>
      <p:ext uri="{BB962C8B-B14F-4D97-AF65-F5344CB8AC3E}">
        <p14:creationId xmlns:p14="http://schemas.microsoft.com/office/powerpoint/2010/main" val="36377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D4660-C8EE-40AA-B762-119264BF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929E37-E30A-4FAF-BE10-4BF6C6732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980672"/>
              </p:ext>
            </p:extLst>
          </p:nvPr>
        </p:nvGraphicFramePr>
        <p:xfrm>
          <a:off x="822960" y="2191361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1555A2-7A5B-4D35-A78D-E1BA0C4F1A43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8E2B1FC-B55F-4046-A474-7547A100EE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426030"/>
              </p:ext>
            </p:extLst>
          </p:nvPr>
        </p:nvGraphicFramePr>
        <p:xfrm>
          <a:off x="5378027" y="2191361"/>
          <a:ext cx="341037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78F932-D820-4ECC-B9B6-0415F5239FD6}"/>
              </a:ext>
            </a:extLst>
          </p:cNvPr>
          <p:cNvSpPr txBox="1"/>
          <p:nvPr/>
        </p:nvSpPr>
        <p:spPr>
          <a:xfrm>
            <a:off x="5306907" y="1812057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051D7-385C-46F2-8A41-20E7085FDECD}"/>
              </a:ext>
            </a:extLst>
          </p:cNvPr>
          <p:cNvSpPr txBox="1"/>
          <p:nvPr/>
        </p:nvSpPr>
        <p:spPr>
          <a:xfrm>
            <a:off x="1716193" y="4676612"/>
            <a:ext cx="575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 (4, “Danielle Drinkwater”, “HR”);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latin typeface="Bahnschrift Light SemiCondensed" panose="020B0502040204020203" pitchFamily="34" charset="0"/>
              </a:rPr>
              <a:t>This would cause a Referential Integrity Constraint Violation as no “HR” exists in the Departments Table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B8CA-6B32-49F8-A45D-78FA27FEF323}"/>
              </a:ext>
            </a:extLst>
          </p:cNvPr>
          <p:cNvSpPr txBox="1"/>
          <p:nvPr/>
        </p:nvSpPr>
        <p:spPr>
          <a:xfrm>
            <a:off x="1760219" y="3735676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Employees(Department) References Departments(Code)</a:t>
            </a:r>
          </a:p>
        </p:txBody>
      </p:sp>
    </p:spTree>
    <p:extLst>
      <p:ext uri="{BB962C8B-B14F-4D97-AF65-F5344CB8AC3E}">
        <p14:creationId xmlns:p14="http://schemas.microsoft.com/office/powerpoint/2010/main" val="2185565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D4660-C8EE-40AA-B762-119264BF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929E37-E30A-4FAF-BE10-4BF6C673271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22960" y="2191361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1555A2-7A5B-4D35-A78D-E1BA0C4F1A43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8E2B1FC-B55F-4046-A474-7547A100EE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4601331"/>
              </p:ext>
            </p:extLst>
          </p:nvPr>
        </p:nvGraphicFramePr>
        <p:xfrm>
          <a:off x="5378027" y="2191361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78F932-D820-4ECC-B9B6-0415F5239FD6}"/>
              </a:ext>
            </a:extLst>
          </p:cNvPr>
          <p:cNvSpPr txBox="1"/>
          <p:nvPr/>
        </p:nvSpPr>
        <p:spPr>
          <a:xfrm>
            <a:off x="5306907" y="1812057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051D7-385C-46F2-8A41-20E7085FDECD}"/>
              </a:ext>
            </a:extLst>
          </p:cNvPr>
          <p:cNvSpPr txBox="1"/>
          <p:nvPr/>
        </p:nvSpPr>
        <p:spPr>
          <a:xfrm>
            <a:off x="1716193" y="4676612"/>
            <a:ext cx="6090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To fix this, we first insert “HR”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Departments (”HR”, “Human Resources”, “Central”);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B8CA-6B32-49F8-A45D-78FA27FEF323}"/>
              </a:ext>
            </a:extLst>
          </p:cNvPr>
          <p:cNvSpPr txBox="1"/>
          <p:nvPr/>
        </p:nvSpPr>
        <p:spPr>
          <a:xfrm>
            <a:off x="1882563" y="4158161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Employees(Department) References Departments(Code)</a:t>
            </a:r>
          </a:p>
        </p:txBody>
      </p:sp>
    </p:spTree>
    <p:extLst>
      <p:ext uri="{BB962C8B-B14F-4D97-AF65-F5344CB8AC3E}">
        <p14:creationId xmlns:p14="http://schemas.microsoft.com/office/powerpoint/2010/main" val="446799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D4660-C8EE-40AA-B762-119264BF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929E37-E30A-4FAF-BE10-4BF6C6732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149800"/>
              </p:ext>
            </p:extLst>
          </p:nvPr>
        </p:nvGraphicFramePr>
        <p:xfrm>
          <a:off x="822960" y="2191361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1555A2-7A5B-4D35-A78D-E1BA0C4F1A43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8E2B1FC-B55F-4046-A474-7547A100EE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758929"/>
              </p:ext>
            </p:extLst>
          </p:nvPr>
        </p:nvGraphicFramePr>
        <p:xfrm>
          <a:off x="5378027" y="2191361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78F932-D820-4ECC-B9B6-0415F5239FD6}"/>
              </a:ext>
            </a:extLst>
          </p:cNvPr>
          <p:cNvSpPr txBox="1"/>
          <p:nvPr/>
        </p:nvSpPr>
        <p:spPr>
          <a:xfrm>
            <a:off x="5306907" y="1812057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051D7-385C-46F2-8A41-20E7085FDECD}"/>
              </a:ext>
            </a:extLst>
          </p:cNvPr>
          <p:cNvSpPr txBox="1"/>
          <p:nvPr/>
        </p:nvSpPr>
        <p:spPr>
          <a:xfrm>
            <a:off x="1716193" y="4676612"/>
            <a:ext cx="6090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Now we add Danielle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Employees (4, “Danielle Drinkwater”, “HR”);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B8CA-6B32-49F8-A45D-78FA27FEF323}"/>
              </a:ext>
            </a:extLst>
          </p:cNvPr>
          <p:cNvSpPr txBox="1"/>
          <p:nvPr/>
        </p:nvSpPr>
        <p:spPr>
          <a:xfrm>
            <a:off x="1882563" y="4158161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Employees(Department) References Departments(Code)</a:t>
            </a:r>
          </a:p>
        </p:txBody>
      </p:sp>
    </p:spTree>
    <p:extLst>
      <p:ext uri="{BB962C8B-B14F-4D97-AF65-F5344CB8AC3E}">
        <p14:creationId xmlns:p14="http://schemas.microsoft.com/office/powerpoint/2010/main" val="33831046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6B83-E1A1-44AB-A8C7-E277BDFF0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4A853-470D-4884-86BB-67DF7D108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The order of data population matters</a:t>
            </a:r>
          </a:p>
          <a:p>
            <a:r>
              <a:rPr lang="en-US" dirty="0"/>
              <a:t>When inserting the initial data into the DB, you need to order the insertions such that you always do </a:t>
            </a:r>
            <a:r>
              <a:rPr lang="en-US" dirty="0">
                <a:solidFill>
                  <a:schemeClr val="accent2"/>
                </a:solidFill>
              </a:rPr>
              <a:t>Foreign Keys after the attribute they are referencing</a:t>
            </a:r>
          </a:p>
          <a:p>
            <a:r>
              <a:rPr lang="en-US" dirty="0"/>
              <a:t>In the last example, populate Departments before Employees</a:t>
            </a:r>
          </a:p>
        </p:txBody>
      </p:sp>
    </p:spTree>
    <p:extLst>
      <p:ext uri="{BB962C8B-B14F-4D97-AF65-F5344CB8AC3E}">
        <p14:creationId xmlns:p14="http://schemas.microsoft.com/office/powerpoint/2010/main" val="3732917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092F3-CB4B-4418-8549-9BCD04E08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FAA10-EC67-44D1-9009-2AE9248AC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also just insert all data before adding Foreign Key Constraints (via an ALTER TABLE command)</a:t>
            </a:r>
          </a:p>
          <a:p>
            <a:r>
              <a:rPr lang="en-US" dirty="0"/>
              <a:t>In the last example, populate data then execute</a:t>
            </a:r>
          </a:p>
          <a:p>
            <a:pPr lvl="1"/>
            <a:r>
              <a:rPr lang="en-US" dirty="0"/>
              <a:t>ALTER TABLE Employees ADD CONSTRAINT Department REFERENCES Departments(Code);</a:t>
            </a:r>
          </a:p>
          <a:p>
            <a:r>
              <a:rPr lang="en-US" dirty="0"/>
              <a:t>This command will only execute if the data is </a:t>
            </a:r>
            <a:r>
              <a:rPr lang="en-US" dirty="0">
                <a:solidFill>
                  <a:schemeClr val="accent2"/>
                </a:solidFill>
              </a:rPr>
              <a:t>free of Referential Integrity Constraint Violations</a:t>
            </a:r>
          </a:p>
          <a:p>
            <a:pPr lvl="1"/>
            <a:r>
              <a:rPr lang="en-US" dirty="0"/>
              <a:t>If there are violations, you need to troubleshoot tuple-by-tuple which is annoying and sometimes impossible</a:t>
            </a:r>
          </a:p>
        </p:txBody>
      </p:sp>
    </p:spTree>
    <p:extLst>
      <p:ext uri="{BB962C8B-B14F-4D97-AF65-F5344CB8AC3E}">
        <p14:creationId xmlns:p14="http://schemas.microsoft.com/office/powerpoint/2010/main" val="1187217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D7CFE-C21D-43C1-BF69-EA552D994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can Constraint Violations Occur?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F3B20-1B32-4EB2-A7C6-99AC5F1A3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284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Integrity Constraint violations can occur whenever the Database undergoes change</a:t>
            </a:r>
          </a:p>
          <a:p>
            <a:r>
              <a:rPr lang="en-US" dirty="0">
                <a:solidFill>
                  <a:schemeClr val="accent2"/>
                </a:solidFill>
              </a:rPr>
              <a:t>Insertion</a:t>
            </a:r>
            <a:r>
              <a:rPr lang="en-US" dirty="0"/>
              <a:t>: When an insertion of a tuple is attempted but would cause a violation</a:t>
            </a:r>
          </a:p>
          <a:p>
            <a:r>
              <a:rPr lang="en-US" dirty="0">
                <a:solidFill>
                  <a:schemeClr val="accent2"/>
                </a:solidFill>
              </a:rPr>
              <a:t>Update</a:t>
            </a:r>
            <a:r>
              <a:rPr lang="en-US" dirty="0"/>
              <a:t>: When a tuple is updated but would cause a violation</a:t>
            </a:r>
          </a:p>
          <a:p>
            <a:r>
              <a:rPr lang="en-US" dirty="0">
                <a:solidFill>
                  <a:schemeClr val="accent2"/>
                </a:solidFill>
              </a:rPr>
              <a:t>Deletion</a:t>
            </a:r>
            <a:r>
              <a:rPr lang="en-US" dirty="0"/>
              <a:t>: When a tuple is being deleted but would cause a violation of the remaining data</a:t>
            </a:r>
          </a:p>
          <a:p>
            <a:r>
              <a:rPr lang="en-US" dirty="0">
                <a:solidFill>
                  <a:schemeClr val="accent2"/>
                </a:solidFill>
              </a:rPr>
              <a:t>Modification of Schema</a:t>
            </a:r>
            <a:r>
              <a:rPr lang="en-US" dirty="0"/>
              <a:t>: Changing the schema or Primary/Foreign Keys may cause the existing data to become invalid</a:t>
            </a:r>
          </a:p>
        </p:txBody>
      </p:sp>
    </p:spTree>
    <p:extLst>
      <p:ext uri="{BB962C8B-B14F-4D97-AF65-F5344CB8AC3E}">
        <p14:creationId xmlns:p14="http://schemas.microsoft.com/office/powerpoint/2010/main" val="3182809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FC82B-3632-4CD2-8691-54DD29E7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FFFAD-FDED-4599-938E-C476330ED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we have the schema: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order do we populate the tables?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D3277C-7F76-445A-9F87-D5E4E8E17893}"/>
              </a:ext>
            </a:extLst>
          </p:cNvPr>
          <p:cNvSpPr txBox="1"/>
          <p:nvPr/>
        </p:nvSpPr>
        <p:spPr>
          <a:xfrm>
            <a:off x="1603853" y="2386263"/>
            <a:ext cx="599894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Students(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ID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degree,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Courses(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department)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Departments(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code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name, </a:t>
            </a:r>
            <a:r>
              <a:rPr lang="en-US" sz="2000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officelocation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StudentCourse(</a:t>
            </a:r>
            <a:r>
              <a:rPr lang="en-US" sz="20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studentID</a:t>
            </a:r>
            <a:r>
              <a:rPr lang="en-US" sz="2000" u="sng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</a:t>
            </a:r>
            <a:r>
              <a:rPr lang="en-US" sz="2000" u="sng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courseCode</a:t>
            </a:r>
            <a:r>
              <a:rPr lang="en-US" sz="2000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, grade)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Students(department) References Departments(code)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Courses(department) References Departments(code)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StudentCourse(</a:t>
            </a:r>
            <a:r>
              <a:rPr lang="en-US" sz="20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studentID</a:t>
            </a: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Students(ID)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StudentCourse(</a:t>
            </a:r>
            <a:r>
              <a:rPr lang="en-US" sz="2000" dirty="0" err="1">
                <a:solidFill>
                  <a:srgbClr val="0070C0"/>
                </a:solidFill>
                <a:latin typeface="Bahnschrift Light SemiCondensed" panose="020B0502040204020203" pitchFamily="34" charset="0"/>
              </a:rPr>
              <a:t>courseCode</a:t>
            </a:r>
            <a:r>
              <a:rPr lang="en-US" sz="2000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) References Courses(code)</a:t>
            </a:r>
            <a:endParaRPr lang="en-US" sz="2000" dirty="0">
              <a:latin typeface="Bahnschrift Light SemiCondensed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635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D4660-C8EE-40AA-B762-119264BF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929E37-E30A-4FAF-BE10-4BF6C6732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05138"/>
              </p:ext>
            </p:extLst>
          </p:nvPr>
        </p:nvGraphicFramePr>
        <p:xfrm>
          <a:off x="822960" y="2191361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1555A2-7A5B-4D35-A78D-E1BA0C4F1A43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8E2B1FC-B55F-4046-A474-7547A100EE28}"/>
              </a:ext>
            </a:extLst>
          </p:cNvPr>
          <p:cNvGraphicFramePr>
            <a:graphicFrameLocks/>
          </p:cNvGraphicFramePr>
          <p:nvPr/>
        </p:nvGraphicFramePr>
        <p:xfrm>
          <a:off x="5378027" y="2191361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78F932-D820-4ECC-B9B6-0415F5239FD6}"/>
              </a:ext>
            </a:extLst>
          </p:cNvPr>
          <p:cNvSpPr txBox="1"/>
          <p:nvPr/>
        </p:nvSpPr>
        <p:spPr>
          <a:xfrm>
            <a:off x="5306907" y="1812057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051D7-385C-46F2-8A41-20E7085FDECD}"/>
              </a:ext>
            </a:extLst>
          </p:cNvPr>
          <p:cNvSpPr txBox="1"/>
          <p:nvPr/>
        </p:nvSpPr>
        <p:spPr>
          <a:xfrm>
            <a:off x="1716193" y="4676612"/>
            <a:ext cx="6090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Referential Integrity also needs to be checked when deleting data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Departments WHERE Code = “SALE”;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B8CA-6B32-49F8-A45D-78FA27FEF323}"/>
              </a:ext>
            </a:extLst>
          </p:cNvPr>
          <p:cNvSpPr txBox="1"/>
          <p:nvPr/>
        </p:nvSpPr>
        <p:spPr>
          <a:xfrm>
            <a:off x="1882563" y="4158161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Employees(Department) References Departments(Code)</a:t>
            </a:r>
          </a:p>
        </p:txBody>
      </p:sp>
    </p:spTree>
    <p:extLst>
      <p:ext uri="{BB962C8B-B14F-4D97-AF65-F5344CB8AC3E}">
        <p14:creationId xmlns:p14="http://schemas.microsoft.com/office/powerpoint/2010/main" val="3127259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D4660-C8EE-40AA-B762-119264BFB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Referential Integrity Example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929E37-E30A-4FAF-BE10-4BF6C67327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06428"/>
              </p:ext>
            </p:extLst>
          </p:nvPr>
        </p:nvGraphicFramePr>
        <p:xfrm>
          <a:off x="822960" y="2191361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1555A2-7A5B-4D35-A78D-E1BA0C4F1A43}"/>
              </a:ext>
            </a:extLst>
          </p:cNvPr>
          <p:cNvSpPr txBox="1"/>
          <p:nvPr/>
        </p:nvSpPr>
        <p:spPr>
          <a:xfrm>
            <a:off x="822960" y="1779696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8E2B1FC-B55F-4046-A474-7547A100EE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505725"/>
              </p:ext>
            </p:extLst>
          </p:nvPr>
        </p:nvGraphicFramePr>
        <p:xfrm>
          <a:off x="5378027" y="2191361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78F932-D820-4ECC-B9B6-0415F5239FD6}"/>
              </a:ext>
            </a:extLst>
          </p:cNvPr>
          <p:cNvSpPr txBox="1"/>
          <p:nvPr/>
        </p:nvSpPr>
        <p:spPr>
          <a:xfrm>
            <a:off x="5306907" y="1812057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051D7-385C-46F2-8A41-20E7085FDECD}"/>
              </a:ext>
            </a:extLst>
          </p:cNvPr>
          <p:cNvSpPr txBox="1"/>
          <p:nvPr/>
        </p:nvSpPr>
        <p:spPr>
          <a:xfrm>
            <a:off x="1716193" y="4676612"/>
            <a:ext cx="6090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We first need to re-assign Alice and Charlie to new departments or set their Department to NULL</a:t>
            </a:r>
          </a:p>
          <a:p>
            <a:endParaRPr lang="en-US" dirty="0">
              <a:solidFill>
                <a:schemeClr val="accent2"/>
              </a:solidFill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Departments WHERE Code = “SALE”;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AEB8CA-6B32-49F8-A45D-78FA27FEF323}"/>
              </a:ext>
            </a:extLst>
          </p:cNvPr>
          <p:cNvSpPr txBox="1"/>
          <p:nvPr/>
        </p:nvSpPr>
        <p:spPr>
          <a:xfrm>
            <a:off x="1882563" y="4158161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Employees(Department) References Departments(Code)</a:t>
            </a:r>
          </a:p>
        </p:txBody>
      </p:sp>
    </p:spTree>
    <p:extLst>
      <p:ext uri="{BB962C8B-B14F-4D97-AF65-F5344CB8AC3E}">
        <p14:creationId xmlns:p14="http://schemas.microsoft.com/office/powerpoint/2010/main" val="837474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7875E-429C-4547-8378-42F94DA03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Integrity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D4008-9A2A-4B7D-A63D-21D5B8DA5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changing the DB, be on the look out for violations of:</a:t>
            </a:r>
          </a:p>
          <a:p>
            <a:r>
              <a:rPr lang="en-US" dirty="0"/>
              <a:t>Key Constraint</a:t>
            </a:r>
          </a:p>
          <a:p>
            <a:r>
              <a:rPr lang="en-US" dirty="0"/>
              <a:t>Not Null Constraint</a:t>
            </a:r>
          </a:p>
          <a:p>
            <a:r>
              <a:rPr lang="en-US" dirty="0"/>
              <a:t>Domain Constraint</a:t>
            </a:r>
          </a:p>
          <a:p>
            <a:r>
              <a:rPr lang="en-US" dirty="0"/>
              <a:t>Entity Integrity Constraint</a:t>
            </a:r>
          </a:p>
          <a:p>
            <a:r>
              <a:rPr lang="en-US" dirty="0"/>
              <a:t>Referential Integrity Constraint</a:t>
            </a:r>
          </a:p>
        </p:txBody>
      </p:sp>
    </p:spTree>
    <p:extLst>
      <p:ext uri="{BB962C8B-B14F-4D97-AF65-F5344CB8AC3E}">
        <p14:creationId xmlns:p14="http://schemas.microsoft.com/office/powerpoint/2010/main" val="21915174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C9EB1-60C0-4EBC-8CE8-6AE1BBFC6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Integrity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BEBBC-73ED-4600-B690-F2ACBC729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879601"/>
            <a:ext cx="8161867" cy="40233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Certain constraints are added during CREATE TABLE (or ALTER TABLE)</a:t>
            </a:r>
          </a:p>
          <a:p>
            <a:endParaRPr lang="en-US" dirty="0"/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CREATE TABLE student (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 err="1"/>
              <a:t>studentID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CHAR(9)</a:t>
            </a:r>
            <a:r>
              <a:rPr lang="en-US" dirty="0"/>
              <a:t> NOT NULL,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name VARCHAR(100) </a:t>
            </a:r>
            <a:r>
              <a:rPr lang="en-US" dirty="0">
                <a:solidFill>
                  <a:srgbClr val="0070C0"/>
                </a:solidFill>
              </a:rPr>
              <a:t>NOT NULL</a:t>
            </a:r>
            <a:r>
              <a:rPr lang="en-US" dirty="0"/>
              <a:t>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phone# VARCHAR(12),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department VARCHAR(4) NOT NULL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</a:rPr>
              <a:t>PRIMARY KEY (</a:t>
            </a:r>
            <a:r>
              <a:rPr lang="en-US" dirty="0" err="1">
                <a:solidFill>
                  <a:schemeClr val="accent2"/>
                </a:solidFill>
              </a:rPr>
              <a:t>studentID</a:t>
            </a:r>
            <a:r>
              <a:rPr lang="en-US" dirty="0">
                <a:solidFill>
                  <a:schemeClr val="accent2"/>
                </a:solidFill>
              </a:rPr>
              <a:t>)</a:t>
            </a:r>
            <a:r>
              <a:rPr lang="en-US" dirty="0"/>
              <a:t>,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	</a:t>
            </a:r>
            <a:r>
              <a:rPr lang="en-US" dirty="0">
                <a:solidFill>
                  <a:schemeClr val="accent2"/>
                </a:solidFill>
              </a:rPr>
              <a:t>FOREIGN KEY (department) REFERENCES Department(code)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dirty="0"/>
              <a:t>);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717440-0A76-44D1-BF4C-25A2116B41DB}"/>
              </a:ext>
            </a:extLst>
          </p:cNvPr>
          <p:cNvSpPr txBox="1"/>
          <p:nvPr/>
        </p:nvSpPr>
        <p:spPr>
          <a:xfrm>
            <a:off x="5098416" y="2563615"/>
            <a:ext cx="1029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Domain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88CEEC-D783-4C42-8446-6E227AF2D518}"/>
              </a:ext>
            </a:extLst>
          </p:cNvPr>
          <p:cNvCxnSpPr>
            <a:cxnSpLocks/>
          </p:cNvCxnSpPr>
          <p:nvPr/>
        </p:nvCxnSpPr>
        <p:spPr>
          <a:xfrm flipH="1">
            <a:off x="3615267" y="2819400"/>
            <a:ext cx="1549400" cy="541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2801E86-D7FE-4D9B-BF3A-565D717A591C}"/>
              </a:ext>
            </a:extLst>
          </p:cNvPr>
          <p:cNvSpPr txBox="1"/>
          <p:nvPr/>
        </p:nvSpPr>
        <p:spPr>
          <a:xfrm>
            <a:off x="6232949" y="3429000"/>
            <a:ext cx="1029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Bahnschrift Light SemiCondensed" panose="020B0502040204020203" pitchFamily="34" charset="0"/>
              </a:rPr>
              <a:t>Not Null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5F550A9-3078-4327-BE6A-A445892611E6}"/>
              </a:ext>
            </a:extLst>
          </p:cNvPr>
          <p:cNvCxnSpPr>
            <a:stCxn id="8" idx="1"/>
          </p:cNvCxnSpPr>
          <p:nvPr/>
        </p:nvCxnSpPr>
        <p:spPr>
          <a:xfrm flipH="1">
            <a:off x="5164667" y="3613666"/>
            <a:ext cx="1068282" cy="277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265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732972"/>
              </p:ext>
            </p:extLst>
          </p:nvPr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417638"/>
              </p:ext>
            </p:extLst>
          </p:nvPr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9852528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Student(01, “John”, “COMP”);</a:t>
            </a:r>
          </a:p>
        </p:txBody>
      </p:sp>
    </p:spTree>
    <p:extLst>
      <p:ext uri="{BB962C8B-B14F-4D97-AF65-F5344CB8AC3E}">
        <p14:creationId xmlns:p14="http://schemas.microsoft.com/office/powerpoint/2010/main" val="2929179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132230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Code(NULL, “Blockchain Technology”);</a:t>
            </a:r>
          </a:p>
        </p:txBody>
      </p:sp>
    </p:spTree>
    <p:extLst>
      <p:ext uri="{BB962C8B-B14F-4D97-AF65-F5344CB8AC3E}">
        <p14:creationId xmlns:p14="http://schemas.microsoft.com/office/powerpoint/2010/main" val="1050797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854093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StudentCourse(3, 1411, “B+”);</a:t>
            </a:r>
          </a:p>
        </p:txBody>
      </p:sp>
    </p:spTree>
    <p:extLst>
      <p:ext uri="{BB962C8B-B14F-4D97-AF65-F5344CB8AC3E}">
        <p14:creationId xmlns:p14="http://schemas.microsoft.com/office/powerpoint/2010/main" val="3550141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849588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StudentCourse(1, 1511, “B+”);</a:t>
            </a:r>
          </a:p>
        </p:txBody>
      </p:sp>
    </p:spTree>
    <p:extLst>
      <p:ext uri="{BB962C8B-B14F-4D97-AF65-F5344CB8AC3E}">
        <p14:creationId xmlns:p14="http://schemas.microsoft.com/office/powerpoint/2010/main" val="1818734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7453404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INSERT INTO StudentCourse(1, 1411, “B+”);</a:t>
            </a:r>
          </a:p>
        </p:txBody>
      </p:sp>
    </p:spTree>
    <p:extLst>
      <p:ext uri="{BB962C8B-B14F-4D97-AF65-F5344CB8AC3E}">
        <p14:creationId xmlns:p14="http://schemas.microsoft.com/office/powerpoint/2010/main" val="2071067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1C154-EE24-49CC-B1E9-F07153FB1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when a Constraint Violation occurs?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84C8C-7916-4D8D-8DBF-13D8D9CFC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a modification to the DB would cause a Constraint Violation to occur, the proposed change will be </a:t>
            </a:r>
            <a:r>
              <a:rPr lang="en-US" dirty="0">
                <a:solidFill>
                  <a:schemeClr val="accent2"/>
                </a:solidFill>
              </a:rPr>
              <a:t>rejected</a:t>
            </a:r>
          </a:p>
          <a:p>
            <a:r>
              <a:rPr lang="en-US" dirty="0"/>
              <a:t>There is no ‘I will fix this later’ in most Relational Database systems, the integrity of the DB must be enforced at all times</a:t>
            </a:r>
          </a:p>
        </p:txBody>
      </p:sp>
    </p:spTree>
    <p:extLst>
      <p:ext uri="{BB962C8B-B14F-4D97-AF65-F5344CB8AC3E}">
        <p14:creationId xmlns:p14="http://schemas.microsoft.com/office/powerpoint/2010/main" val="4047346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827330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StudentCourse WHERE ID=1;</a:t>
            </a:r>
          </a:p>
        </p:txBody>
      </p:sp>
    </p:spTree>
    <p:extLst>
      <p:ext uri="{BB962C8B-B14F-4D97-AF65-F5344CB8AC3E}">
        <p14:creationId xmlns:p14="http://schemas.microsoft.com/office/powerpoint/2010/main" val="34370959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9392448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Student WHERE ID=1;</a:t>
            </a:r>
          </a:p>
        </p:txBody>
      </p:sp>
    </p:spTree>
    <p:extLst>
      <p:ext uri="{BB962C8B-B14F-4D97-AF65-F5344CB8AC3E}">
        <p14:creationId xmlns:p14="http://schemas.microsoft.com/office/powerpoint/2010/main" val="34345665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684688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UPDATE Student SET ID = 4 WHERE Name = “John”;</a:t>
            </a:r>
          </a:p>
        </p:txBody>
      </p:sp>
    </p:spTree>
    <p:extLst>
      <p:ext uri="{BB962C8B-B14F-4D97-AF65-F5344CB8AC3E}">
        <p14:creationId xmlns:p14="http://schemas.microsoft.com/office/powerpoint/2010/main" val="10251711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C71A-312C-42AC-A358-05C4DCA9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CB4621-4F5E-4610-8172-CBAF3973F977}"/>
              </a:ext>
            </a:extLst>
          </p:cNvPr>
          <p:cNvGraphicFramePr>
            <a:graphicFrameLocks/>
          </p:cNvGraphicFramePr>
          <p:nvPr/>
        </p:nvGraphicFramePr>
        <p:xfrm>
          <a:off x="822960" y="2149028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ED2045A-F788-4286-AAB8-99473DDF27B7}"/>
              </a:ext>
            </a:extLst>
          </p:cNvPr>
          <p:cNvSpPr txBox="1"/>
          <p:nvPr/>
        </p:nvSpPr>
        <p:spPr>
          <a:xfrm>
            <a:off x="822960" y="1737363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1B8BD49-7CC7-45BF-84B4-E46128063D87}"/>
              </a:ext>
            </a:extLst>
          </p:cNvPr>
          <p:cNvGraphicFramePr>
            <a:graphicFrameLocks/>
          </p:cNvGraphicFramePr>
          <p:nvPr/>
        </p:nvGraphicFramePr>
        <p:xfrm>
          <a:off x="5378027" y="2149028"/>
          <a:ext cx="357124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173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Database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Computer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Software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DA8EC85-1BCF-40EB-B1BA-E639FF5ECD16}"/>
              </a:ext>
            </a:extLst>
          </p:cNvPr>
          <p:cNvSpPr txBox="1"/>
          <p:nvPr/>
        </p:nvSpPr>
        <p:spPr>
          <a:xfrm>
            <a:off x="5306907" y="176972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Course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99AC3E-D39E-4116-A3D4-6BF8B8DBEE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128373"/>
              </p:ext>
            </p:extLst>
          </p:nvPr>
        </p:nvGraphicFramePr>
        <p:xfrm>
          <a:off x="2567622" y="3977265"/>
          <a:ext cx="405447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311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491297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0789521-1960-406B-ABB9-C30D5E494EDD}"/>
              </a:ext>
            </a:extLst>
          </p:cNvPr>
          <p:cNvSpPr txBox="1"/>
          <p:nvPr/>
        </p:nvSpPr>
        <p:spPr>
          <a:xfrm>
            <a:off x="822959" y="3944904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StudentCourse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43E7FB-F0D8-472D-95F0-D002B182B662}"/>
              </a:ext>
            </a:extLst>
          </p:cNvPr>
          <p:cNvSpPr txBox="1"/>
          <p:nvPr/>
        </p:nvSpPr>
        <p:spPr>
          <a:xfrm>
            <a:off x="2370665" y="5413781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Light SemiCondensed" panose="020B0502040204020203" pitchFamily="34" charset="0"/>
              </a:rPr>
              <a:t>Would the following cause any integrity constraint violations?</a:t>
            </a:r>
          </a:p>
          <a:p>
            <a:endParaRPr lang="en-US" dirty="0">
              <a:latin typeface="Bahnschrift Light SemiCondensed" panose="020B0502040204020203" pitchFamily="34" charset="0"/>
            </a:endParaRP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UPDATE Student SET ID = 4 WHERE Name = “Lara”;</a:t>
            </a:r>
          </a:p>
        </p:txBody>
      </p:sp>
    </p:spTree>
    <p:extLst>
      <p:ext uri="{BB962C8B-B14F-4D97-AF65-F5344CB8AC3E}">
        <p14:creationId xmlns:p14="http://schemas.microsoft.com/office/powerpoint/2010/main" val="172036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2B53C-B8C2-4C23-95FA-A281642F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UPDATE and ON 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C90CE-8F86-4219-AA8D-656A760CE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creating a Foreign Key constraint in SQL it is possible to define the behavior that will happen should a violation occur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 DELETE: When a delete command would cause a violation</a:t>
            </a:r>
          </a:p>
          <a:p>
            <a:r>
              <a:rPr lang="en-US" dirty="0"/>
              <a:t>ON UPDATE: When an update command would cause a violation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84B68F-4A10-4CCA-B3FF-EB297F881C54}"/>
              </a:ext>
            </a:extLst>
          </p:cNvPr>
          <p:cNvSpPr txBox="1"/>
          <p:nvPr/>
        </p:nvSpPr>
        <p:spPr>
          <a:xfrm>
            <a:off x="1628563" y="2744228"/>
            <a:ext cx="575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FOREIGN KEY Employees(Departments)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REFERENCES Departments(Code) ON DELETE &lt;effect&gt;;</a:t>
            </a:r>
          </a:p>
        </p:txBody>
      </p:sp>
    </p:spTree>
    <p:extLst>
      <p:ext uri="{BB962C8B-B14F-4D97-AF65-F5344CB8AC3E}">
        <p14:creationId xmlns:p14="http://schemas.microsoft.com/office/powerpoint/2010/main" val="21175234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72D3A-EDD4-406B-B14D-30C1E00C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RESTRICT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6BBBA-7A7D-4E4B-B571-9AE95161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RESTRICT</a:t>
            </a:r>
            <a:r>
              <a:rPr lang="en-US" dirty="0"/>
              <a:t> is the default operation which will simply prevent the command from executing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D6D5E-4BCE-4B4B-990A-BE457084B2F6}"/>
              </a:ext>
            </a:extLst>
          </p:cNvPr>
          <p:cNvSpPr txBox="1"/>
          <p:nvPr/>
        </p:nvSpPr>
        <p:spPr>
          <a:xfrm>
            <a:off x="2453640" y="2568016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FOREIGN KEY Employees(Departments)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REFERENCES Departments(Code)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ON DELETE RESTRICT ON UPDATE RESTRICT;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4059F5-C6B2-4E81-8A82-AA0E1E674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0618436"/>
              </p:ext>
            </p:extLst>
          </p:nvPr>
        </p:nvGraphicFramePr>
        <p:xfrm>
          <a:off x="777240" y="3924835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ED0921-1E82-41EE-A112-8376BE1BFBEF}"/>
              </a:ext>
            </a:extLst>
          </p:cNvPr>
          <p:cNvSpPr txBox="1"/>
          <p:nvPr/>
        </p:nvSpPr>
        <p:spPr>
          <a:xfrm>
            <a:off x="777240" y="3513170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B13E96D-2CD9-4748-AE99-ECD952EBA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521427"/>
              </p:ext>
            </p:extLst>
          </p:nvPr>
        </p:nvGraphicFramePr>
        <p:xfrm>
          <a:off x="5332307" y="3924835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C01E34D-F656-433A-B941-7794458283BD}"/>
              </a:ext>
            </a:extLst>
          </p:cNvPr>
          <p:cNvSpPr txBox="1"/>
          <p:nvPr/>
        </p:nvSpPr>
        <p:spPr>
          <a:xfrm>
            <a:off x="5261187" y="3545531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B4750-2C2A-4593-9920-8BC48DADE201}"/>
              </a:ext>
            </a:extLst>
          </p:cNvPr>
          <p:cNvSpPr txBox="1"/>
          <p:nvPr/>
        </p:nvSpPr>
        <p:spPr>
          <a:xfrm>
            <a:off x="1670473" y="5961427"/>
            <a:ext cx="609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Departments WHERE Code = “SALE”;</a:t>
            </a:r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8968C7B2-A910-41BA-9DF9-788F9F2A03A8}"/>
              </a:ext>
            </a:extLst>
          </p:cNvPr>
          <p:cNvSpPr/>
          <p:nvPr/>
        </p:nvSpPr>
        <p:spPr>
          <a:xfrm>
            <a:off x="6290734" y="5879066"/>
            <a:ext cx="609600" cy="599439"/>
          </a:xfrm>
          <a:prstGeom prst="mathMultiply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576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72D3A-EDD4-406B-B14D-30C1E00C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NULL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6BBBA-7A7D-4E4B-B571-9AE95161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SET NULL </a:t>
            </a:r>
            <a:r>
              <a:rPr lang="en-US" dirty="0"/>
              <a:t>changes the value of any effected Foreign Key to NULL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D6D5E-4BCE-4B4B-990A-BE457084B2F6}"/>
              </a:ext>
            </a:extLst>
          </p:cNvPr>
          <p:cNvSpPr txBox="1"/>
          <p:nvPr/>
        </p:nvSpPr>
        <p:spPr>
          <a:xfrm>
            <a:off x="2453640" y="2568016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FOREIGN KEY Employees(Departments)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REFERENCES Departments(Code)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ON DELETE SET NULL ON UPDATE SET NULL;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4059F5-C6B2-4E81-8A82-AA0E1E674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6749416"/>
              </p:ext>
            </p:extLst>
          </p:nvPr>
        </p:nvGraphicFramePr>
        <p:xfrm>
          <a:off x="777240" y="3924835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ED0921-1E82-41EE-A112-8376BE1BFBEF}"/>
              </a:ext>
            </a:extLst>
          </p:cNvPr>
          <p:cNvSpPr txBox="1"/>
          <p:nvPr/>
        </p:nvSpPr>
        <p:spPr>
          <a:xfrm>
            <a:off x="777240" y="3513170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B13E96D-2CD9-4748-AE99-ECD952EBA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163454"/>
              </p:ext>
            </p:extLst>
          </p:nvPr>
        </p:nvGraphicFramePr>
        <p:xfrm>
          <a:off x="5332307" y="3924835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C01E34D-F656-433A-B941-7794458283BD}"/>
              </a:ext>
            </a:extLst>
          </p:cNvPr>
          <p:cNvSpPr txBox="1"/>
          <p:nvPr/>
        </p:nvSpPr>
        <p:spPr>
          <a:xfrm>
            <a:off x="5261187" y="3545531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B4750-2C2A-4593-9920-8BC48DADE201}"/>
              </a:ext>
            </a:extLst>
          </p:cNvPr>
          <p:cNvSpPr txBox="1"/>
          <p:nvPr/>
        </p:nvSpPr>
        <p:spPr>
          <a:xfrm>
            <a:off x="1670473" y="5961427"/>
            <a:ext cx="609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Departments WHERE Code = “SALE”;</a:t>
            </a:r>
          </a:p>
        </p:txBody>
      </p:sp>
    </p:spTree>
    <p:extLst>
      <p:ext uri="{BB962C8B-B14F-4D97-AF65-F5344CB8AC3E}">
        <p14:creationId xmlns:p14="http://schemas.microsoft.com/office/powerpoint/2010/main" val="27832833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72D3A-EDD4-406B-B14D-30C1E00C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6BBBA-7A7D-4E4B-B571-9AE951619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CASCADE</a:t>
            </a:r>
            <a:r>
              <a:rPr lang="en-US" dirty="0"/>
              <a:t> deletes the tuple of any effected Foreign Key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D6D5E-4BCE-4B4B-990A-BE457084B2F6}"/>
              </a:ext>
            </a:extLst>
          </p:cNvPr>
          <p:cNvSpPr txBox="1"/>
          <p:nvPr/>
        </p:nvSpPr>
        <p:spPr>
          <a:xfrm>
            <a:off x="2453640" y="2568016"/>
            <a:ext cx="5757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FOREIGN KEY Employees(Departments)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REFERENCES Departments(Code) </a:t>
            </a:r>
          </a:p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ON DELETE SET NULL ON UPDATE SET NULL;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4059F5-C6B2-4E81-8A82-AA0E1E674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789685"/>
              </p:ext>
            </p:extLst>
          </p:nvPr>
        </p:nvGraphicFramePr>
        <p:xfrm>
          <a:off x="777240" y="3924835"/>
          <a:ext cx="405447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475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2125133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430868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59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94112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DED0921-1E82-41EE-A112-8376BE1BFBEF}"/>
              </a:ext>
            </a:extLst>
          </p:cNvPr>
          <p:cNvSpPr txBox="1"/>
          <p:nvPr/>
        </p:nvSpPr>
        <p:spPr>
          <a:xfrm>
            <a:off x="777240" y="3513170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Employees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B13E96D-2CD9-4748-AE99-ECD952EBA8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3219115"/>
              </p:ext>
            </p:extLst>
          </p:nvPr>
        </p:nvGraphicFramePr>
        <p:xfrm>
          <a:off x="5332307" y="3924835"/>
          <a:ext cx="341037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640">
                  <a:extLst>
                    <a:ext uri="{9D8B030D-6E8A-4147-A177-3AD203B41FA5}">
                      <a16:colId xmlns:a16="http://schemas.microsoft.com/office/drawing/2014/main" val="19270232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14272787"/>
                    </a:ext>
                  </a:extLst>
                </a:gridCol>
                <a:gridCol w="1388533">
                  <a:extLst>
                    <a:ext uri="{9D8B030D-6E8A-4147-A177-3AD203B41FA5}">
                      <a16:colId xmlns:a16="http://schemas.microsoft.com/office/drawing/2014/main" val="19125575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061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Wan Chai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104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48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Central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0209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C01E34D-F656-433A-B941-7794458283BD}"/>
              </a:ext>
            </a:extLst>
          </p:cNvPr>
          <p:cNvSpPr txBox="1"/>
          <p:nvPr/>
        </p:nvSpPr>
        <p:spPr>
          <a:xfrm>
            <a:off x="5261187" y="3545531"/>
            <a:ext cx="3014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Departments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DB4750-2C2A-4593-9920-8BC48DADE201}"/>
              </a:ext>
            </a:extLst>
          </p:cNvPr>
          <p:cNvSpPr txBox="1"/>
          <p:nvPr/>
        </p:nvSpPr>
        <p:spPr>
          <a:xfrm>
            <a:off x="1670473" y="5961427"/>
            <a:ext cx="609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DELETE FROM Departments WHERE Code = “SALE”;</a:t>
            </a:r>
          </a:p>
        </p:txBody>
      </p:sp>
    </p:spTree>
    <p:extLst>
      <p:ext uri="{BB962C8B-B14F-4D97-AF65-F5344CB8AC3E}">
        <p14:creationId xmlns:p14="http://schemas.microsoft.com/office/powerpoint/2010/main" val="1993812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066D-5954-42BE-8D6A-C399F010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UPDATE and ON DELETE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D8C35-9BB1-4D56-89F3-56BEE50FD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general, it is advisable to use the default (RESTRICT) unless you are very sure of the behavior of your system</a:t>
            </a:r>
          </a:p>
          <a:p>
            <a:pPr lvl="1"/>
            <a:r>
              <a:rPr lang="en-US" dirty="0"/>
              <a:t>In exams, assume the default is RESTRICT</a:t>
            </a:r>
          </a:p>
          <a:p>
            <a:r>
              <a:rPr lang="en-US" dirty="0">
                <a:solidFill>
                  <a:schemeClr val="accent2"/>
                </a:solidFill>
              </a:rPr>
              <a:t>CASCADE is extremely dangerous</a:t>
            </a:r>
            <a:r>
              <a:rPr lang="en-US" dirty="0"/>
              <a:t>, especially if it causes a chain of deletions across multiple tables </a:t>
            </a:r>
          </a:p>
          <a:p>
            <a:pPr lvl="1"/>
            <a:r>
              <a:rPr lang="en-US" dirty="0"/>
              <a:t>In the previous example, imagine deleting all employees that currently work in the Sales department and all their references on projects, office space, history, etc.</a:t>
            </a:r>
          </a:p>
          <a:p>
            <a:r>
              <a:rPr lang="en-US" dirty="0"/>
              <a:t>You can also select different behaviors for UPDATE and DELETE</a:t>
            </a:r>
          </a:p>
          <a:p>
            <a:pPr lvl="1"/>
            <a:r>
              <a:rPr lang="en-US" dirty="0"/>
              <a:t>ON UPDATE SET NULL ON DELETE RESTRICT;</a:t>
            </a:r>
          </a:p>
        </p:txBody>
      </p:sp>
    </p:spTree>
    <p:extLst>
      <p:ext uri="{BB962C8B-B14F-4D97-AF65-F5344CB8AC3E}">
        <p14:creationId xmlns:p14="http://schemas.microsoft.com/office/powerpoint/2010/main" val="17214527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CE1A2-D69D-4A38-8C50-FF9FB306A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Specific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E53D6-7E82-4A41-8FAF-56FDF1461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61933"/>
          </a:xfrm>
        </p:spPr>
        <p:txBody>
          <a:bodyPr/>
          <a:lstStyle/>
          <a:p>
            <a:r>
              <a:rPr lang="en-US" dirty="0"/>
              <a:t>Sometimes you will have additional constraints you wish to enforce on a system which is specific to your application</a:t>
            </a:r>
          </a:p>
          <a:p>
            <a:r>
              <a:rPr lang="en-US" dirty="0">
                <a:solidFill>
                  <a:schemeClr val="accent2"/>
                </a:solidFill>
              </a:rPr>
              <a:t>Semantic Constraints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“The CEO should always be the top earner of the company”</a:t>
            </a:r>
          </a:p>
          <a:p>
            <a:pPr lvl="1"/>
            <a:r>
              <a:rPr lang="en-US" dirty="0"/>
              <a:t>“Part-time staff can only work up to 20 hours a week”</a:t>
            </a:r>
          </a:p>
          <a:p>
            <a:pPr lvl="1"/>
            <a:r>
              <a:rPr lang="en-US" dirty="0"/>
              <a:t>“Students can’t be enrolled for more than 10 years”</a:t>
            </a:r>
          </a:p>
          <a:p>
            <a:r>
              <a:rPr lang="en-US" dirty="0">
                <a:solidFill>
                  <a:schemeClr val="accent2"/>
                </a:solidFill>
              </a:rPr>
              <a:t>Transition Constraints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“An employees salary can only increase”</a:t>
            </a:r>
          </a:p>
          <a:p>
            <a:pPr lvl="1"/>
            <a:r>
              <a:rPr lang="en-US" dirty="0"/>
              <a:t>“A citizen can only be ‘Divorced’ after they are ‘Married’”</a:t>
            </a:r>
          </a:p>
          <a:p>
            <a:r>
              <a:rPr lang="en-US" dirty="0"/>
              <a:t>We enforce these constraints with </a:t>
            </a:r>
            <a:r>
              <a:rPr lang="en-US" dirty="0">
                <a:solidFill>
                  <a:schemeClr val="accent2"/>
                </a:solidFill>
              </a:rPr>
              <a:t>TRIGGER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ASSERTION</a:t>
            </a:r>
          </a:p>
          <a:p>
            <a:pPr lvl="1"/>
            <a:r>
              <a:rPr lang="en-US" dirty="0"/>
              <a:t>We don’t cover this in this course</a:t>
            </a:r>
          </a:p>
        </p:txBody>
      </p:sp>
    </p:spTree>
    <p:extLst>
      <p:ext uri="{BB962C8B-B14F-4D97-AF65-F5344CB8AC3E}">
        <p14:creationId xmlns:p14="http://schemas.microsoft.com/office/powerpoint/2010/main" val="249172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C1100-79A0-4698-AAFE-20AB5400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F8B35-BB75-453F-86E7-27C9F498B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basic constraint of databases is that each value for an attribute must be </a:t>
            </a:r>
            <a:r>
              <a:rPr lang="en-US" dirty="0">
                <a:solidFill>
                  <a:schemeClr val="accent2"/>
                </a:solidFill>
              </a:rPr>
              <a:t>atomic</a:t>
            </a:r>
          </a:p>
          <a:p>
            <a:r>
              <a:rPr lang="en-US" dirty="0"/>
              <a:t>Atomicity means the value </a:t>
            </a:r>
            <a:r>
              <a:rPr lang="en-US" dirty="0">
                <a:solidFill>
                  <a:schemeClr val="accent2"/>
                </a:solidFill>
              </a:rPr>
              <a:t>cannot be broken down</a:t>
            </a:r>
            <a:r>
              <a:rPr lang="en-US" dirty="0"/>
              <a:t> into other attributes of the same type</a:t>
            </a:r>
          </a:p>
          <a:p>
            <a:pPr lvl="1"/>
            <a:r>
              <a:rPr lang="en-US" dirty="0"/>
              <a:t>This mainly means that an </a:t>
            </a:r>
            <a:r>
              <a:rPr lang="en-US" dirty="0">
                <a:solidFill>
                  <a:schemeClr val="accent2"/>
                </a:solidFill>
              </a:rPr>
              <a:t>attribute is not a list or set of attributes</a:t>
            </a:r>
          </a:p>
          <a:p>
            <a:r>
              <a:rPr lang="en-US" dirty="0"/>
              <a:t>This is why we create a separate relation for multi-valued attributes when we map the ER Diagram</a:t>
            </a:r>
          </a:p>
        </p:txBody>
      </p:sp>
    </p:spTree>
    <p:extLst>
      <p:ext uri="{BB962C8B-B14F-4D97-AF65-F5344CB8AC3E}">
        <p14:creationId xmlns:p14="http://schemas.microsoft.com/office/powerpoint/2010/main" val="1401044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8C4F-1AED-428E-B8E6-D9960BBFA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451C9-1DE6-44E7-A652-D044021FA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1845734"/>
            <a:ext cx="7543801" cy="4023360"/>
          </a:xfrm>
        </p:spPr>
        <p:txBody>
          <a:bodyPr/>
          <a:lstStyle/>
          <a:p>
            <a:r>
              <a:rPr lang="en-US" dirty="0"/>
              <a:t>Understand what are Integrity Constraints of a Relational Database</a:t>
            </a:r>
          </a:p>
          <a:p>
            <a:r>
              <a:rPr lang="en-US" dirty="0"/>
              <a:t>Identify when an Integrity Violation will occur given a proposed modification to the Database</a:t>
            </a:r>
          </a:p>
          <a:p>
            <a:r>
              <a:rPr lang="en-US" dirty="0"/>
              <a:t>Predict the effects of a deletion or update of a tuple based on whether the table is set to RESTRICT, SET NULL or CASCADE</a:t>
            </a:r>
          </a:p>
        </p:txBody>
      </p:sp>
    </p:spTree>
    <p:extLst>
      <p:ext uri="{BB962C8B-B14F-4D97-AF65-F5344CB8AC3E}">
        <p14:creationId xmlns:p14="http://schemas.microsoft.com/office/powerpoint/2010/main" val="2773382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0F4B-F4A9-40A4-B6A5-792079896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Values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3ED8059-8E68-4632-A0AE-C142A09BC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491730"/>
              </p:ext>
            </p:extLst>
          </p:nvPr>
        </p:nvGraphicFramePr>
        <p:xfrm>
          <a:off x="822960" y="2371196"/>
          <a:ext cx="75438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Movie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Steven Spielberg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Thriller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Jurassic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Steven Spielberg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Thriller, Dinosaurs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Guardians of the Galaxy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James Gunn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Action, Comedy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Avengers: Endgame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Anthony Russo, Joe Russo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1532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8609A2-CF02-48CA-B086-A0BB6085674C}"/>
              </a:ext>
            </a:extLst>
          </p:cNvPr>
          <p:cNvSpPr txBox="1"/>
          <p:nvPr/>
        </p:nvSpPr>
        <p:spPr>
          <a:xfrm>
            <a:off x="1976564" y="5218761"/>
            <a:ext cx="523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Which tuples violate the atomic value constraint?</a:t>
            </a:r>
          </a:p>
        </p:txBody>
      </p:sp>
    </p:spTree>
    <p:extLst>
      <p:ext uri="{BB962C8B-B14F-4D97-AF65-F5344CB8AC3E}">
        <p14:creationId xmlns:p14="http://schemas.microsoft.com/office/powerpoint/2010/main" val="1972775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0F4B-F4A9-40A4-B6A5-792079896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Values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3ED8059-8E68-4632-A0AE-C142A09BC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46920"/>
              </p:ext>
            </p:extLst>
          </p:nvPr>
        </p:nvGraphicFramePr>
        <p:xfrm>
          <a:off x="384830" y="2026390"/>
          <a:ext cx="4517370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825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996545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</a:tblGrid>
              <a:tr h="256179">
                <a:tc>
                  <a:txBody>
                    <a:bodyPr/>
                    <a:lstStyle/>
                    <a:p>
                      <a:r>
                        <a:rPr lang="en-US" u="sng" dirty="0"/>
                        <a:t>Movie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Director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Steven Spielberg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Jurassic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Steven Spielberg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Guardians of the Galaxy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James Gunn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Avengers: Endgame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Anthony Russo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15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Avengers: Endgame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Joe Russo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705285"/>
                  </a:ext>
                </a:extLst>
              </a:tr>
            </a:tbl>
          </a:graphicData>
        </a:graphic>
      </p:graphicFrame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FFEF8B63-BA17-4FB0-8A6C-017BA6577B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097509"/>
              </p:ext>
            </p:extLst>
          </p:nvPr>
        </p:nvGraphicFramePr>
        <p:xfrm>
          <a:off x="4986867" y="2026390"/>
          <a:ext cx="3772303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733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129157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Movie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/>
                        <a:t>Tag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Jaws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Thriller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Jurassic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Thriller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Jurassic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Dinosaurs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12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Guardians of the Galaxy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Guardians of the Galaxy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Comedy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6302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Avengers: Endgame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1532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BFAF34D-2269-411E-8E34-3D239FB42CAD}"/>
              </a:ext>
            </a:extLst>
          </p:cNvPr>
          <p:cNvSpPr txBox="1"/>
          <p:nvPr/>
        </p:nvSpPr>
        <p:spPr>
          <a:xfrm>
            <a:off x="237067" y="5633627"/>
            <a:ext cx="877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Would INSERT INTO </a:t>
            </a:r>
            <a:r>
              <a:rPr lang="en-US" dirty="0" err="1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MovieDirector</a:t>
            </a:r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 (“The Good, The Bad and the Ugly”, “Clint Eastwood”) violate the Atomic Value rule?</a:t>
            </a:r>
          </a:p>
        </p:txBody>
      </p:sp>
    </p:spTree>
    <p:extLst>
      <p:ext uri="{BB962C8B-B14F-4D97-AF65-F5344CB8AC3E}">
        <p14:creationId xmlns:p14="http://schemas.microsoft.com/office/powerpoint/2010/main" val="360238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6F471-155B-493F-9248-79BCD6EB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Uniqueness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E4264-FB30-43F0-9F35-0541E77B2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tuples in a relation must be unique</a:t>
            </a:r>
          </a:p>
          <a:p>
            <a:pPr lvl="1"/>
            <a:r>
              <a:rPr lang="en-US" dirty="0"/>
              <a:t>What is wrong with having the same exact tuple twice?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00C7319F-7D33-4D53-AC37-6DB1BCBD65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794619"/>
              </p:ext>
            </p:extLst>
          </p:nvPr>
        </p:nvGraphicFramePr>
        <p:xfrm>
          <a:off x="822960" y="2946930"/>
          <a:ext cx="75438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015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959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6858-C876-41BF-AA84-E3C232D25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Constraint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8A732-FA63-4537-92F6-EA3D5D413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Uniqueness Constraint is really a byproduct of the Key Constraint</a:t>
            </a:r>
          </a:p>
          <a:p>
            <a:pPr lvl="1"/>
            <a:r>
              <a:rPr lang="en-US" dirty="0"/>
              <a:t>Each Primary Key for a Relation must be unique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9F1B3C-52B3-4BB5-AD96-8D27D82C20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187265"/>
              </p:ext>
            </p:extLst>
          </p:nvPr>
        </p:nvGraphicFramePr>
        <p:xfrm>
          <a:off x="800100" y="3234796"/>
          <a:ext cx="7543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95793347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566333624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42188663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sng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Department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54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Alice Ashley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43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Bob Brown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091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Charlie Cosgrove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89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Danielle Drinkwater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Human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8332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71CE56B-5F1A-48C2-94BE-159C2C4F0787}"/>
              </a:ext>
            </a:extLst>
          </p:cNvPr>
          <p:cNvSpPr txBox="1"/>
          <p:nvPr/>
        </p:nvSpPr>
        <p:spPr>
          <a:xfrm>
            <a:off x="1557868" y="5362112"/>
            <a:ext cx="575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Bahnschrift Light SemiCondensed" panose="020B0502040204020203" pitchFamily="34" charset="0"/>
              </a:rPr>
              <a:t>Would INSERT INTO Employees(3, “Ellie Elton”, “Sales”) work?</a:t>
            </a:r>
          </a:p>
        </p:txBody>
      </p:sp>
    </p:spTree>
    <p:extLst>
      <p:ext uri="{BB962C8B-B14F-4D97-AF65-F5344CB8AC3E}">
        <p14:creationId xmlns:p14="http://schemas.microsoft.com/office/powerpoint/2010/main" val="2181501099"/>
      </p:ext>
    </p:extLst>
  </p:cSld>
  <p:clrMapOvr>
    <a:masterClrMapping/>
  </p:clrMapOvr>
</p:sld>
</file>

<file path=ppt/theme/theme1.xml><?xml version="1.0" encoding="utf-8"?>
<a:theme xmlns:a="http://schemas.openxmlformats.org/drawingml/2006/main" name="PolyUTeaching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UTeaching" id="{AF9770FC-1829-40D1-ACCB-E348A52D6FFD}" vid="{DD345F99-E7FA-49F1-8666-4BEA234D6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PolyUTeaching</Template>
  <TotalTime>4478</TotalTime>
  <Words>3367</Words>
  <Application>Microsoft Office PowerPoint</Application>
  <PresentationFormat>全屏显示(4:3)</PresentationFormat>
  <Paragraphs>1139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56" baseType="lpstr">
      <vt:lpstr>Bahnschrift Light SemiCondensed</vt:lpstr>
      <vt:lpstr>Bahnschrift SemiBold Condensed</vt:lpstr>
      <vt:lpstr>Bahnschrift SemiCondensed</vt:lpstr>
      <vt:lpstr>Calibri</vt:lpstr>
      <vt:lpstr>Wingdings</vt:lpstr>
      <vt:lpstr>PolyUTeaching</vt:lpstr>
      <vt:lpstr>Integrity Constraints</vt:lpstr>
      <vt:lpstr>What are Integrity Constraints?</vt:lpstr>
      <vt:lpstr>When can Constraint Violations Occur?</vt:lpstr>
      <vt:lpstr>What happens when a Constraint Violation occurs?</vt:lpstr>
      <vt:lpstr>Atomic Values</vt:lpstr>
      <vt:lpstr>Atomic Values</vt:lpstr>
      <vt:lpstr>Atomic Values</vt:lpstr>
      <vt:lpstr>Uniqueness Constraint</vt:lpstr>
      <vt:lpstr>Key Constraint</vt:lpstr>
      <vt:lpstr>Key Constraint</vt:lpstr>
      <vt:lpstr>PowerPoint 演示文稿</vt:lpstr>
      <vt:lpstr>Domain Constraint</vt:lpstr>
      <vt:lpstr>Custom Domains</vt:lpstr>
      <vt:lpstr>Custom Domain Examples</vt:lpstr>
      <vt:lpstr>Custom Domains</vt:lpstr>
      <vt:lpstr>Non-Null Constraint</vt:lpstr>
      <vt:lpstr>Entity Integrity Constraint</vt:lpstr>
      <vt:lpstr>An Example Exam Question</vt:lpstr>
      <vt:lpstr>An Example Question</vt:lpstr>
      <vt:lpstr>An Example Question</vt:lpstr>
      <vt:lpstr>An Example Question</vt:lpstr>
      <vt:lpstr>An Example Question</vt:lpstr>
      <vt:lpstr>An Example Question</vt:lpstr>
      <vt:lpstr>Referential Integrity Constraint</vt:lpstr>
      <vt:lpstr>Referential Integrity Example</vt:lpstr>
      <vt:lpstr>Referential Integrity Example</vt:lpstr>
      <vt:lpstr>Referential Integrity Example</vt:lpstr>
      <vt:lpstr>Referential Integrity Constraints</vt:lpstr>
      <vt:lpstr>Referential Integrity Constraints</vt:lpstr>
      <vt:lpstr>Question</vt:lpstr>
      <vt:lpstr>Referential Integrity Example</vt:lpstr>
      <vt:lpstr>Referential Integrity Example</vt:lpstr>
      <vt:lpstr>Integrity Constraints</vt:lpstr>
      <vt:lpstr>Setting Integrity Constraints</vt:lpstr>
      <vt:lpstr>Let’s Try</vt:lpstr>
      <vt:lpstr>Let’s Try</vt:lpstr>
      <vt:lpstr>Let’s Try</vt:lpstr>
      <vt:lpstr>Let’s Try</vt:lpstr>
      <vt:lpstr>Let’s Try</vt:lpstr>
      <vt:lpstr>Let’s Try</vt:lpstr>
      <vt:lpstr>Let’s Try</vt:lpstr>
      <vt:lpstr>Let’s Try</vt:lpstr>
      <vt:lpstr>Let’s Try</vt:lpstr>
      <vt:lpstr>ON UPDATE and ON DELETE</vt:lpstr>
      <vt:lpstr>RESTRICT</vt:lpstr>
      <vt:lpstr>SET NULL</vt:lpstr>
      <vt:lpstr>CASCADE</vt:lpstr>
      <vt:lpstr>ON UPDATE and ON DELETE</vt:lpstr>
      <vt:lpstr>Application Specific Constraints</vt:lpstr>
      <vt:lpstr>Objectives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Integrity Constraints</dc:title>
  <dc:creator>ZHOU, Alexander [COMP]</dc:creator>
  <cp:lastModifiedBy>FANG, CHUMING [Student]</cp:lastModifiedBy>
  <cp:revision>120</cp:revision>
  <dcterms:created xsi:type="dcterms:W3CDTF">2024-09-11T01:52:13Z</dcterms:created>
  <dcterms:modified xsi:type="dcterms:W3CDTF">2024-10-06T05:40:54Z</dcterms:modified>
</cp:coreProperties>
</file>