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60" r:id="rId5"/>
    <p:sldId id="261" r:id="rId6"/>
    <p:sldId id="262" r:id="rId7"/>
    <p:sldId id="263" r:id="rId8"/>
    <p:sldId id="264" r:id="rId9"/>
    <p:sldId id="266" r:id="rId10"/>
    <p:sldId id="267" r:id="rId11"/>
    <p:sldId id="268" r:id="rId12"/>
    <p:sldId id="269" r:id="rId13"/>
    <p:sldId id="271" r:id="rId14"/>
    <p:sldId id="272" r:id="rId15"/>
    <p:sldId id="273" r:id="rId16"/>
    <p:sldId id="274" r:id="rId17"/>
    <p:sldId id="275" r:id="rId18"/>
    <p:sldId id="276" r:id="rId19"/>
    <p:sldId id="277" r:id="rId20"/>
    <p:sldId id="278" r:id="rId21"/>
    <p:sldId id="279" r:id="rId22"/>
    <p:sldId id="300" r:id="rId23"/>
    <p:sldId id="280" r:id="rId24"/>
    <p:sldId id="281" r:id="rId25"/>
    <p:sldId id="293" r:id="rId26"/>
    <p:sldId id="294" r:id="rId27"/>
    <p:sldId id="295" r:id="rId28"/>
    <p:sldId id="308" r:id="rId29"/>
    <p:sldId id="282" r:id="rId30"/>
    <p:sldId id="283" r:id="rId31"/>
    <p:sldId id="284" r:id="rId32"/>
    <p:sldId id="305" r:id="rId33"/>
    <p:sldId id="285" r:id="rId34"/>
    <p:sldId id="309" r:id="rId35"/>
    <p:sldId id="307" r:id="rId36"/>
    <p:sldId id="286" r:id="rId37"/>
    <p:sldId id="290" r:id="rId38"/>
    <p:sldId id="291" r:id="rId39"/>
    <p:sldId id="287" r:id="rId40"/>
    <p:sldId id="288" r:id="rId41"/>
    <p:sldId id="289" r:id="rId42"/>
    <p:sldId id="292" r:id="rId43"/>
    <p:sldId id="303" r:id="rId44"/>
    <p:sldId id="304" r:id="rId45"/>
    <p:sldId id="296" r:id="rId46"/>
    <p:sldId id="297" r:id="rId47"/>
    <p:sldId id="298" r:id="rId48"/>
    <p:sldId id="299" r:id="rId49"/>
    <p:sldId id="306" r:id="rId50"/>
    <p:sldId id="310"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4660"/>
  </p:normalViewPr>
  <p:slideViewPr>
    <p:cSldViewPr snapToGrid="0">
      <p:cViewPr varScale="1">
        <p:scale>
          <a:sx n="82" d="100"/>
          <a:sy n="82" d="100"/>
        </p:scale>
        <p:origin x="14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Bahnschrift SemiCondensed" panose="020B0502040204020203"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4BAB44C-0464-4E79-84BC-F389D983842E}"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27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922454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1339474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91440" indent="-91440">
              <a:buFont typeface="Wingdings" panose="05000000000000000000" pitchFamily="2" charset="2"/>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771965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4BAB44C-0464-4E79-84BC-F389D983842E}"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226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6" name="Footer Placeholder 5"/>
          <p:cNvSpPr>
            <a:spLocks noGrp="1"/>
          </p:cNvSpPr>
          <p:nvPr>
            <p:ph type="ftr" sz="quarter" idx="11"/>
          </p:nvPr>
        </p:nvSpPr>
        <p:spPr>
          <a:xfrm>
            <a:off x="2764639" y="6459786"/>
            <a:ext cx="3617103"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3544986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8" name="Footer Placeholder 7"/>
          <p:cNvSpPr>
            <a:spLocks noGrp="1"/>
          </p:cNvSpPr>
          <p:nvPr>
            <p:ph type="ftr" sz="quarter" idx="11"/>
          </p:nvPr>
        </p:nvSpPr>
        <p:spPr>
          <a:xfrm>
            <a:off x="2764639" y="6459786"/>
            <a:ext cx="3617103"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16856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4" name="Footer Placeholder 3"/>
          <p:cNvSpPr>
            <a:spLocks noGrp="1"/>
          </p:cNvSpPr>
          <p:nvPr>
            <p:ph type="ftr" sz="quarter" idx="11"/>
          </p:nvPr>
        </p:nvSpPr>
        <p:spPr>
          <a:xfrm>
            <a:off x="2764639" y="6459786"/>
            <a:ext cx="3617103"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526875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8" name="Footer Placeholder 7"/>
          <p:cNvSpPr>
            <a:spLocks noGrp="1"/>
          </p:cNvSpPr>
          <p:nvPr>
            <p:ph type="ftr" sz="quarter" idx="11"/>
          </p:nvPr>
        </p:nvSpPr>
        <p:spPr>
          <a:xfrm>
            <a:off x="2764639" y="6459786"/>
            <a:ext cx="3617103" cy="365125"/>
          </a:xfrm>
          <a:prstGeom prst="rect">
            <a:avLst/>
          </a:prstGeom>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1133551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a:prstGeom prst="rect">
            <a:avLst/>
          </a:prstGeom>
        </p:spPr>
        <p:txBody>
          <a:bodyPr/>
          <a:lstStyle>
            <a:lvl1pPr algn="l">
              <a:defRPr/>
            </a:lvl1pPr>
          </a:lstStyle>
          <a:p>
            <a:fld id="{122957BC-16A1-4A48-B54A-C318CE47B951}" type="datetimeFigureOut">
              <a:rPr lang="en-US" smtClean="0"/>
              <a:t>10/6/2024</a:t>
            </a:fld>
            <a:endParaRPr lang="en-US"/>
          </a:p>
        </p:txBody>
      </p:sp>
      <p:sp>
        <p:nvSpPr>
          <p:cNvPr id="6" name="Footer Placeholder 5"/>
          <p:cNvSpPr>
            <a:spLocks noGrp="1"/>
          </p:cNvSpPr>
          <p:nvPr>
            <p:ph type="ftr" sz="quarter" idx="11"/>
          </p:nvPr>
        </p:nvSpPr>
        <p:spPr>
          <a:xfrm>
            <a:off x="3600450" y="6459786"/>
            <a:ext cx="3486150" cy="365125"/>
          </a:xfrm>
          <a:prstGeom prst="rect">
            <a:avLst/>
          </a:prstGeo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4BAB44C-0464-4E79-84BC-F389D983842E}" type="slidenum">
              <a:rPr lang="en-US" smtClean="0"/>
              <a:t>‹#›</a:t>
            </a:fld>
            <a:endParaRPr lang="en-US"/>
          </a:p>
        </p:txBody>
      </p:sp>
    </p:spTree>
    <p:extLst>
      <p:ext uri="{BB962C8B-B14F-4D97-AF65-F5344CB8AC3E}">
        <p14:creationId xmlns:p14="http://schemas.microsoft.com/office/powerpoint/2010/main" val="2083107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22961" y="6459786"/>
            <a:ext cx="1854203" cy="365125"/>
          </a:xfrm>
          <a:prstGeom prst="rect">
            <a:avLst/>
          </a:prstGeom>
        </p:spPr>
        <p:txBody>
          <a:bodyPr/>
          <a:lstStyle/>
          <a:p>
            <a:fld id="{122957BC-16A1-4A48-B54A-C318CE47B951}" type="datetimeFigureOut">
              <a:rPr lang="en-US" smtClean="0"/>
              <a:t>10/6/2024</a:t>
            </a:fld>
            <a:endParaRPr lang="en-US"/>
          </a:p>
        </p:txBody>
      </p:sp>
      <p:sp>
        <p:nvSpPr>
          <p:cNvPr id="6" name="Footer Placeholder 5"/>
          <p:cNvSpPr>
            <a:spLocks noGrp="1"/>
          </p:cNvSpPr>
          <p:nvPr>
            <p:ph type="ftr" sz="quarter" idx="11"/>
          </p:nvPr>
        </p:nvSpPr>
        <p:spPr>
          <a:xfrm>
            <a:off x="2764639" y="6459786"/>
            <a:ext cx="3617103"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4BAB44C-0464-4E79-84BC-F389D983842E}" type="slidenum">
              <a:rPr lang="en-US" smtClean="0"/>
              <a:t>‹#›</a:t>
            </a:fld>
            <a:endParaRPr lang="en-US"/>
          </a:p>
        </p:txBody>
      </p:sp>
    </p:spTree>
    <p:extLst>
      <p:ext uri="{BB962C8B-B14F-4D97-AF65-F5344CB8AC3E}">
        <p14:creationId xmlns:p14="http://schemas.microsoft.com/office/powerpoint/2010/main" val="75761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F4BAB44C-0464-4E79-84BC-F389D983842E}"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2595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Bahnschrift SemiBold Condensed" panose="020B0502040204020203" pitchFamily="34" charset="0"/>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Bahnschrift Light SemiCondensed" panose="020B05020402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Bahnschrift Light SemiCondensed" panose="020B05020402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Bahnschrift Light SemiCondensed" panose="020B05020402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Bahnschrift Light SemiCondensed" panose="020B05020402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Bahnschrift Light SemiCondensed" panose="020B05020402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4CFFC-F89D-4F06-B254-7CC61BD1E023}"/>
              </a:ext>
            </a:extLst>
          </p:cNvPr>
          <p:cNvSpPr>
            <a:spLocks noGrp="1"/>
          </p:cNvSpPr>
          <p:nvPr>
            <p:ph type="ctrTitle"/>
          </p:nvPr>
        </p:nvSpPr>
        <p:spPr/>
        <p:txBody>
          <a:bodyPr/>
          <a:lstStyle/>
          <a:p>
            <a:r>
              <a:rPr lang="en-US" dirty="0"/>
              <a:t>DBMS and the Entity-Relationship Model</a:t>
            </a:r>
          </a:p>
        </p:txBody>
      </p:sp>
      <p:sp>
        <p:nvSpPr>
          <p:cNvPr id="3" name="Subtitle 2">
            <a:extLst>
              <a:ext uri="{FF2B5EF4-FFF2-40B4-BE49-F238E27FC236}">
                <a16:creationId xmlns:a16="http://schemas.microsoft.com/office/drawing/2014/main" id="{F7B06602-1DEB-47D8-92E6-50AF09DFD0C2}"/>
              </a:ext>
            </a:extLst>
          </p:cNvPr>
          <p:cNvSpPr>
            <a:spLocks noGrp="1"/>
          </p:cNvSpPr>
          <p:nvPr>
            <p:ph type="subTitle" idx="1"/>
          </p:nvPr>
        </p:nvSpPr>
        <p:spPr/>
        <p:txBody>
          <a:bodyPr/>
          <a:lstStyle/>
          <a:p>
            <a:r>
              <a:rPr lang="en-US" dirty="0"/>
              <a:t>COMP2411</a:t>
            </a:r>
          </a:p>
        </p:txBody>
      </p:sp>
    </p:spTree>
    <p:extLst>
      <p:ext uri="{BB962C8B-B14F-4D97-AF65-F5344CB8AC3E}">
        <p14:creationId xmlns:p14="http://schemas.microsoft.com/office/powerpoint/2010/main" val="2411015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3AA63-F2FF-48D7-89CF-AFEBDCE96F35}"/>
              </a:ext>
            </a:extLst>
          </p:cNvPr>
          <p:cNvSpPr>
            <a:spLocks noGrp="1"/>
          </p:cNvSpPr>
          <p:nvPr>
            <p:ph type="title"/>
          </p:nvPr>
        </p:nvSpPr>
        <p:spPr/>
        <p:txBody>
          <a:bodyPr/>
          <a:lstStyle/>
          <a:p>
            <a:r>
              <a:rPr lang="en-US" dirty="0"/>
              <a:t>The Language of Databases</a:t>
            </a:r>
          </a:p>
        </p:txBody>
      </p:sp>
      <p:sp>
        <p:nvSpPr>
          <p:cNvPr id="3" name="Content Placeholder 2">
            <a:extLst>
              <a:ext uri="{FF2B5EF4-FFF2-40B4-BE49-F238E27FC236}">
                <a16:creationId xmlns:a16="http://schemas.microsoft.com/office/drawing/2014/main" id="{F99661AB-7C64-4EF9-81E8-D6F5EF17C5D5}"/>
              </a:ext>
            </a:extLst>
          </p:cNvPr>
          <p:cNvSpPr>
            <a:spLocks noGrp="1"/>
          </p:cNvSpPr>
          <p:nvPr>
            <p:ph idx="1"/>
          </p:nvPr>
        </p:nvSpPr>
        <p:spPr>
          <a:xfrm>
            <a:off x="822959" y="1845734"/>
            <a:ext cx="7707430" cy="4023360"/>
          </a:xfrm>
        </p:spPr>
        <p:txBody>
          <a:bodyPr>
            <a:normAutofit/>
          </a:bodyPr>
          <a:lstStyle/>
          <a:p>
            <a:r>
              <a:rPr lang="en-US" dirty="0"/>
              <a:t>Data Definition Language (DDL)</a:t>
            </a:r>
          </a:p>
          <a:p>
            <a:pPr lvl="1"/>
            <a:r>
              <a:rPr lang="en-US" dirty="0"/>
              <a:t>A language for defining the DB Schema</a:t>
            </a:r>
          </a:p>
          <a:p>
            <a:pPr lvl="1"/>
            <a:r>
              <a:rPr lang="en-US" dirty="0"/>
              <a:t>DDL statements compile to a data dictionary which if a file containing </a:t>
            </a:r>
            <a:r>
              <a:rPr lang="en-US" dirty="0">
                <a:solidFill>
                  <a:schemeClr val="accent2"/>
                </a:solidFill>
              </a:rPr>
              <a:t>metadata</a:t>
            </a:r>
            <a:r>
              <a:rPr lang="en-US" dirty="0"/>
              <a:t>, e.g. descriptions about the tables</a:t>
            </a:r>
          </a:p>
          <a:p>
            <a:pPr lvl="1"/>
            <a:endParaRPr lang="en-US" dirty="0"/>
          </a:p>
          <a:p>
            <a:r>
              <a:rPr lang="en-US" dirty="0"/>
              <a:t>Data Manipulation Language (DML)</a:t>
            </a:r>
          </a:p>
          <a:p>
            <a:pPr lvl="1"/>
            <a:r>
              <a:rPr lang="en-US" dirty="0"/>
              <a:t>A language that enables users to manipulate data</a:t>
            </a:r>
          </a:p>
          <a:p>
            <a:pPr lvl="1"/>
            <a:r>
              <a:rPr lang="en-US" dirty="0"/>
              <a:t>An important subset for retrieving data is called a </a:t>
            </a:r>
            <a:r>
              <a:rPr lang="en-US" dirty="0">
                <a:solidFill>
                  <a:schemeClr val="accent2"/>
                </a:solidFill>
              </a:rPr>
              <a:t>Query Language</a:t>
            </a:r>
          </a:p>
          <a:p>
            <a:pPr lvl="1"/>
            <a:r>
              <a:rPr lang="en-US" dirty="0"/>
              <a:t>Two types of DML:</a:t>
            </a:r>
          </a:p>
          <a:p>
            <a:pPr lvl="2"/>
            <a:r>
              <a:rPr lang="en-US" dirty="0">
                <a:solidFill>
                  <a:schemeClr val="accent2"/>
                </a:solidFill>
              </a:rPr>
              <a:t>Procedural: </a:t>
            </a:r>
            <a:r>
              <a:rPr lang="en-US" dirty="0"/>
              <a:t>User specifies what data is required and how to get it</a:t>
            </a:r>
          </a:p>
          <a:p>
            <a:pPr lvl="2"/>
            <a:r>
              <a:rPr lang="en-US" dirty="0">
                <a:solidFill>
                  <a:schemeClr val="accent2"/>
                </a:solidFill>
              </a:rPr>
              <a:t>Declarative: </a:t>
            </a:r>
            <a:r>
              <a:rPr lang="en-US" dirty="0"/>
              <a:t>User only species what data is required and not where it is</a:t>
            </a:r>
          </a:p>
        </p:txBody>
      </p:sp>
    </p:spTree>
    <p:extLst>
      <p:ext uri="{BB962C8B-B14F-4D97-AF65-F5344CB8AC3E}">
        <p14:creationId xmlns:p14="http://schemas.microsoft.com/office/powerpoint/2010/main" val="3304774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DE04C-A525-49DC-8333-B101B9CC6C9B}"/>
              </a:ext>
            </a:extLst>
          </p:cNvPr>
          <p:cNvSpPr>
            <a:spLocks noGrp="1"/>
          </p:cNvSpPr>
          <p:nvPr>
            <p:ph type="title"/>
          </p:nvPr>
        </p:nvSpPr>
        <p:spPr/>
        <p:txBody>
          <a:bodyPr/>
          <a:lstStyle/>
          <a:p>
            <a:r>
              <a:rPr lang="en-US" dirty="0"/>
              <a:t>Who Uses Databases?</a:t>
            </a:r>
          </a:p>
        </p:txBody>
      </p:sp>
      <p:sp>
        <p:nvSpPr>
          <p:cNvPr id="3" name="Content Placeholder 2">
            <a:extLst>
              <a:ext uri="{FF2B5EF4-FFF2-40B4-BE49-F238E27FC236}">
                <a16:creationId xmlns:a16="http://schemas.microsoft.com/office/drawing/2014/main" id="{5E792AEF-4C83-499E-986F-EA138BA4A458}"/>
              </a:ext>
            </a:extLst>
          </p:cNvPr>
          <p:cNvSpPr>
            <a:spLocks noGrp="1"/>
          </p:cNvSpPr>
          <p:nvPr>
            <p:ph idx="1"/>
          </p:nvPr>
        </p:nvSpPr>
        <p:spPr/>
        <p:txBody>
          <a:bodyPr/>
          <a:lstStyle/>
          <a:p>
            <a:r>
              <a:rPr lang="en-US" dirty="0"/>
              <a:t>Database/End Users:</a:t>
            </a:r>
          </a:p>
          <a:p>
            <a:pPr lvl="1"/>
            <a:r>
              <a:rPr lang="en-US" dirty="0">
                <a:solidFill>
                  <a:schemeClr val="accent2"/>
                </a:solidFill>
              </a:rPr>
              <a:t>Naïve Users</a:t>
            </a:r>
          </a:p>
          <a:p>
            <a:pPr lvl="2"/>
            <a:r>
              <a:rPr lang="en-US" dirty="0"/>
              <a:t>Interact with the database via application programs</a:t>
            </a:r>
          </a:p>
          <a:p>
            <a:pPr lvl="2"/>
            <a:r>
              <a:rPr lang="en-US" dirty="0"/>
              <a:t>Interact with the database via a Graphical User Interface (GUI)</a:t>
            </a:r>
          </a:p>
          <a:p>
            <a:pPr lvl="1"/>
            <a:r>
              <a:rPr lang="en-US" dirty="0">
                <a:solidFill>
                  <a:schemeClr val="accent2"/>
                </a:solidFill>
              </a:rPr>
              <a:t>Application Programmers</a:t>
            </a:r>
          </a:p>
          <a:p>
            <a:pPr lvl="2"/>
            <a:r>
              <a:rPr lang="en-US" dirty="0"/>
              <a:t>Develop applications that interact with the DBMS via DML</a:t>
            </a:r>
          </a:p>
          <a:p>
            <a:pPr lvl="1"/>
            <a:r>
              <a:rPr lang="en-US" dirty="0">
                <a:solidFill>
                  <a:schemeClr val="accent2"/>
                </a:solidFill>
              </a:rPr>
              <a:t>Sophisticated/Interactive Users</a:t>
            </a:r>
          </a:p>
          <a:p>
            <a:pPr lvl="2"/>
            <a:r>
              <a:rPr lang="en-US" dirty="0"/>
              <a:t>Issues queries either directly via a Query Language (such as SQL) or via tools such as analysis software</a:t>
            </a:r>
          </a:p>
        </p:txBody>
      </p:sp>
    </p:spTree>
    <p:extLst>
      <p:ext uri="{BB962C8B-B14F-4D97-AF65-F5344CB8AC3E}">
        <p14:creationId xmlns:p14="http://schemas.microsoft.com/office/powerpoint/2010/main" val="619923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D2087-15A1-4BC1-B6A7-07301CB44EF6}"/>
              </a:ext>
            </a:extLst>
          </p:cNvPr>
          <p:cNvSpPr>
            <a:spLocks noGrp="1"/>
          </p:cNvSpPr>
          <p:nvPr>
            <p:ph type="title"/>
          </p:nvPr>
        </p:nvSpPr>
        <p:spPr/>
        <p:txBody>
          <a:bodyPr/>
          <a:lstStyle/>
          <a:p>
            <a:r>
              <a:rPr lang="en-US" dirty="0"/>
              <a:t>Who Uses Databases?</a:t>
            </a:r>
          </a:p>
        </p:txBody>
      </p:sp>
      <p:sp>
        <p:nvSpPr>
          <p:cNvPr id="3" name="Content Placeholder 2">
            <a:extLst>
              <a:ext uri="{FF2B5EF4-FFF2-40B4-BE49-F238E27FC236}">
                <a16:creationId xmlns:a16="http://schemas.microsoft.com/office/drawing/2014/main" id="{B2C1734C-08D2-4E7B-A395-A46EE295F16D}"/>
              </a:ext>
            </a:extLst>
          </p:cNvPr>
          <p:cNvSpPr>
            <a:spLocks noGrp="1"/>
          </p:cNvSpPr>
          <p:nvPr>
            <p:ph idx="1"/>
          </p:nvPr>
        </p:nvSpPr>
        <p:spPr/>
        <p:txBody>
          <a:bodyPr/>
          <a:lstStyle/>
          <a:p>
            <a:r>
              <a:rPr lang="en-US" dirty="0"/>
              <a:t>Database Administrator (DBA)</a:t>
            </a:r>
          </a:p>
          <a:p>
            <a:pPr lvl="1"/>
            <a:r>
              <a:rPr lang="en-US" dirty="0"/>
              <a:t>The DBA are the people who </a:t>
            </a:r>
            <a:r>
              <a:rPr lang="en-US" dirty="0">
                <a:solidFill>
                  <a:schemeClr val="accent2"/>
                </a:solidFill>
              </a:rPr>
              <a:t>holds central control </a:t>
            </a:r>
            <a:r>
              <a:rPr lang="en-US" dirty="0"/>
              <a:t>over the DB and </a:t>
            </a:r>
            <a:r>
              <a:rPr lang="en-US" dirty="0">
                <a:solidFill>
                  <a:schemeClr val="accent2"/>
                </a:solidFill>
              </a:rPr>
              <a:t>coordinates</a:t>
            </a:r>
            <a:r>
              <a:rPr lang="en-US" dirty="0"/>
              <a:t> its activities</a:t>
            </a:r>
          </a:p>
          <a:p>
            <a:pPr lvl="1"/>
            <a:r>
              <a:rPr lang="en-US" dirty="0"/>
              <a:t>Functions of the DBA</a:t>
            </a:r>
          </a:p>
          <a:p>
            <a:pPr lvl="2"/>
            <a:r>
              <a:rPr lang="en-US" dirty="0"/>
              <a:t>Define and Maintain the schemas</a:t>
            </a:r>
          </a:p>
          <a:p>
            <a:pPr lvl="2"/>
            <a:r>
              <a:rPr lang="en-US" dirty="0"/>
              <a:t>Define and Maintain the physical storage organization</a:t>
            </a:r>
          </a:p>
          <a:p>
            <a:pPr lvl="2"/>
            <a:r>
              <a:rPr lang="en-US" dirty="0"/>
              <a:t>Monitors and Optimizes DB performance</a:t>
            </a:r>
          </a:p>
          <a:p>
            <a:pPr lvl="2"/>
            <a:r>
              <a:rPr lang="en-US" dirty="0"/>
              <a:t>Monitors and Grants authorization for data access</a:t>
            </a:r>
          </a:p>
          <a:p>
            <a:pPr lvl="2"/>
            <a:r>
              <a:rPr lang="en-US" dirty="0"/>
              <a:t>Maintains the integrity of the DB</a:t>
            </a:r>
          </a:p>
        </p:txBody>
      </p:sp>
    </p:spTree>
    <p:extLst>
      <p:ext uri="{BB962C8B-B14F-4D97-AF65-F5344CB8AC3E}">
        <p14:creationId xmlns:p14="http://schemas.microsoft.com/office/powerpoint/2010/main" val="1734302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2;p17">
            <a:extLst>
              <a:ext uri="{FF2B5EF4-FFF2-40B4-BE49-F238E27FC236}">
                <a16:creationId xmlns:a16="http://schemas.microsoft.com/office/drawing/2014/main" id="{3698FA8E-1B77-45AB-BBD3-AC74FDBF7D1E}"/>
              </a:ext>
            </a:extLst>
          </p:cNvPr>
          <p:cNvSpPr txBox="1">
            <a:spLocks/>
          </p:cNvSpPr>
          <p:nvPr/>
        </p:nvSpPr>
        <p:spPr>
          <a:xfrm>
            <a:off x="495300" y="1121569"/>
            <a:ext cx="8153400" cy="4614862"/>
          </a:xfrm>
          <a:prstGeom prst="rect">
            <a:avLst/>
          </a:prstGeom>
          <a:noFill/>
          <a:ln>
            <a:noFill/>
          </a:ln>
        </p:spPr>
        <p:txBody>
          <a:bodyPr spcFirstLastPara="1" wrap="square" lIns="90475" tIns="44450" rIns="90475" bIns="44450" anchor="t" anchorCtr="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Bahnschrift Light SemiCondensed" panose="020B05020402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Bahnschrift Light SemiCondensed" panose="020B05020402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Bahnschrift Light SemiCondensed" panose="020B05020402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Bahnschrift Light SemiCondensed" panose="020B05020402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Bahnschrift Light SemiCondensed" panose="020B05020402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lnSpc>
                <a:spcPct val="100000"/>
              </a:lnSpc>
              <a:spcBef>
                <a:spcPts val="0"/>
              </a:spcBef>
              <a:spcAft>
                <a:spcPts val="0"/>
              </a:spcAft>
              <a:buSzPts val="1800"/>
              <a:buFont typeface="Calibri" panose="020F0502020204030204" pitchFamily="34" charset="0"/>
              <a:buNone/>
            </a:pPr>
            <a:r>
              <a:rPr lang="en-US">
                <a:solidFill>
                  <a:schemeClr val="accent2"/>
                </a:solidFill>
                <a:latin typeface="Helvetica Neue"/>
                <a:ea typeface="Helvetica Neue"/>
                <a:cs typeface="Helvetica Neue"/>
                <a:sym typeface="Helvetica Neue"/>
              </a:rPr>
              <a:t> </a:t>
            </a:r>
            <a:endParaRPr lang="en-US"/>
          </a:p>
        </p:txBody>
      </p:sp>
      <p:sp>
        <p:nvSpPr>
          <p:cNvPr id="3" name="Google Shape;173;p17">
            <a:extLst>
              <a:ext uri="{FF2B5EF4-FFF2-40B4-BE49-F238E27FC236}">
                <a16:creationId xmlns:a16="http://schemas.microsoft.com/office/drawing/2014/main" id="{9AB2DD7C-25CC-4E53-94D1-1A1A592340D3}"/>
              </a:ext>
            </a:extLst>
          </p:cNvPr>
          <p:cNvSpPr txBox="1"/>
          <p:nvPr/>
        </p:nvSpPr>
        <p:spPr>
          <a:xfrm>
            <a:off x="1230313" y="2231232"/>
            <a:ext cx="7239000" cy="220980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4" name="Google Shape;174;p17">
            <a:extLst>
              <a:ext uri="{FF2B5EF4-FFF2-40B4-BE49-F238E27FC236}">
                <a16:creationId xmlns:a16="http://schemas.microsoft.com/office/drawing/2014/main" id="{DB69D827-4A46-4646-8FC5-033307C4DBB0}"/>
              </a:ext>
            </a:extLst>
          </p:cNvPr>
          <p:cNvSpPr txBox="1"/>
          <p:nvPr/>
        </p:nvSpPr>
        <p:spPr>
          <a:xfrm>
            <a:off x="1306513" y="1362869"/>
            <a:ext cx="1447800" cy="715962"/>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Application</a:t>
            </a:r>
            <a:endParaRPr/>
          </a:p>
          <a:p>
            <a:pPr marL="0" marR="0" lvl="0" indent="0" algn="l" rtl="0">
              <a:lnSpc>
                <a:spcPct val="100000"/>
              </a:lnSpc>
              <a:spcBef>
                <a:spcPts val="80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interfaces</a:t>
            </a:r>
            <a:endParaRPr/>
          </a:p>
        </p:txBody>
      </p:sp>
      <p:sp>
        <p:nvSpPr>
          <p:cNvPr id="5" name="Google Shape;175;p17">
            <a:extLst>
              <a:ext uri="{FF2B5EF4-FFF2-40B4-BE49-F238E27FC236}">
                <a16:creationId xmlns:a16="http://schemas.microsoft.com/office/drawing/2014/main" id="{00321557-7D82-4925-A1AB-9C49A3467400}"/>
              </a:ext>
            </a:extLst>
          </p:cNvPr>
          <p:cNvSpPr txBox="1"/>
          <p:nvPr/>
        </p:nvSpPr>
        <p:spPr>
          <a:xfrm>
            <a:off x="3211513" y="1393032"/>
            <a:ext cx="1447800" cy="715962"/>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Application</a:t>
            </a:r>
            <a:endParaRPr/>
          </a:p>
          <a:p>
            <a:pPr marL="0" marR="0" lvl="0" indent="0" algn="l" rtl="0">
              <a:lnSpc>
                <a:spcPct val="100000"/>
              </a:lnSpc>
              <a:spcBef>
                <a:spcPts val="80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programs</a:t>
            </a:r>
            <a:endParaRPr/>
          </a:p>
        </p:txBody>
      </p:sp>
      <p:sp>
        <p:nvSpPr>
          <p:cNvPr id="6" name="Google Shape;176;p17">
            <a:extLst>
              <a:ext uri="{FF2B5EF4-FFF2-40B4-BE49-F238E27FC236}">
                <a16:creationId xmlns:a16="http://schemas.microsoft.com/office/drawing/2014/main" id="{6459919C-3CA5-4460-BE75-ED8A3A7581D4}"/>
              </a:ext>
            </a:extLst>
          </p:cNvPr>
          <p:cNvSpPr txBox="1"/>
          <p:nvPr/>
        </p:nvSpPr>
        <p:spPr>
          <a:xfrm>
            <a:off x="5116513" y="157718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(SQL) query</a:t>
            </a:r>
            <a:endParaRPr/>
          </a:p>
        </p:txBody>
      </p:sp>
      <p:sp>
        <p:nvSpPr>
          <p:cNvPr id="7" name="Google Shape;177;p17">
            <a:extLst>
              <a:ext uri="{FF2B5EF4-FFF2-40B4-BE49-F238E27FC236}">
                <a16:creationId xmlns:a16="http://schemas.microsoft.com/office/drawing/2014/main" id="{366AD9FF-13EE-49F9-9111-DABC945D133E}"/>
              </a:ext>
            </a:extLst>
          </p:cNvPr>
          <p:cNvSpPr txBox="1"/>
          <p:nvPr/>
        </p:nvSpPr>
        <p:spPr>
          <a:xfrm>
            <a:off x="7021513" y="157718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DB schema</a:t>
            </a:r>
            <a:endParaRPr/>
          </a:p>
        </p:txBody>
      </p:sp>
      <p:sp>
        <p:nvSpPr>
          <p:cNvPr id="8" name="Google Shape;178;p17">
            <a:extLst>
              <a:ext uri="{FF2B5EF4-FFF2-40B4-BE49-F238E27FC236}">
                <a16:creationId xmlns:a16="http://schemas.microsoft.com/office/drawing/2014/main" id="{053203E7-1B81-45F6-ABCF-040C8DD71C07}"/>
              </a:ext>
            </a:extLst>
          </p:cNvPr>
          <p:cNvSpPr txBox="1"/>
          <p:nvPr/>
        </p:nvSpPr>
        <p:spPr>
          <a:xfrm>
            <a:off x="1535113" y="3526632"/>
            <a:ext cx="1447800" cy="83820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dirty="0">
                <a:solidFill>
                  <a:srgbClr val="FD020F"/>
                </a:solidFill>
                <a:latin typeface="Arial Narrow"/>
                <a:ea typeface="Arial Narrow"/>
                <a:cs typeface="Arial Narrow"/>
                <a:sym typeface="Arial Narrow"/>
              </a:rPr>
              <a:t>Application programs object code</a:t>
            </a:r>
            <a:endParaRPr dirty="0"/>
          </a:p>
        </p:txBody>
      </p:sp>
      <p:sp>
        <p:nvSpPr>
          <p:cNvPr id="9" name="Google Shape;179;p17">
            <a:extLst>
              <a:ext uri="{FF2B5EF4-FFF2-40B4-BE49-F238E27FC236}">
                <a16:creationId xmlns:a16="http://schemas.microsoft.com/office/drawing/2014/main" id="{5B1236DE-3BC1-49B2-AD1F-0B8AE97CDCB4}"/>
              </a:ext>
            </a:extLst>
          </p:cNvPr>
          <p:cNvSpPr txBox="1"/>
          <p:nvPr/>
        </p:nvSpPr>
        <p:spPr>
          <a:xfrm>
            <a:off x="3211513" y="264398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DML compiler</a:t>
            </a:r>
            <a:endParaRPr/>
          </a:p>
        </p:txBody>
      </p:sp>
      <p:sp>
        <p:nvSpPr>
          <p:cNvPr id="10" name="Google Shape;180;p17">
            <a:extLst>
              <a:ext uri="{FF2B5EF4-FFF2-40B4-BE49-F238E27FC236}">
                <a16:creationId xmlns:a16="http://schemas.microsoft.com/office/drawing/2014/main" id="{AD6D9BBE-7EE1-4501-A234-4AA8A55FAE13}"/>
              </a:ext>
            </a:extLst>
          </p:cNvPr>
          <p:cNvSpPr txBox="1"/>
          <p:nvPr/>
        </p:nvSpPr>
        <p:spPr>
          <a:xfrm>
            <a:off x="5116513" y="2688432"/>
            <a:ext cx="1143000" cy="593725"/>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Query processor</a:t>
            </a:r>
            <a:endParaRPr/>
          </a:p>
        </p:txBody>
      </p:sp>
      <p:sp>
        <p:nvSpPr>
          <p:cNvPr id="11" name="Google Shape;181;p17">
            <a:extLst>
              <a:ext uri="{FF2B5EF4-FFF2-40B4-BE49-F238E27FC236}">
                <a16:creationId xmlns:a16="http://schemas.microsoft.com/office/drawing/2014/main" id="{2D0A2B6B-0B1B-4768-B04B-9AA27311104B}"/>
              </a:ext>
            </a:extLst>
          </p:cNvPr>
          <p:cNvSpPr txBox="1"/>
          <p:nvPr/>
        </p:nvSpPr>
        <p:spPr>
          <a:xfrm>
            <a:off x="6716713" y="261223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DDL compiler</a:t>
            </a:r>
            <a:endParaRPr/>
          </a:p>
        </p:txBody>
      </p:sp>
      <p:sp>
        <p:nvSpPr>
          <p:cNvPr id="12" name="Google Shape;182;p17">
            <a:extLst>
              <a:ext uri="{FF2B5EF4-FFF2-40B4-BE49-F238E27FC236}">
                <a16:creationId xmlns:a16="http://schemas.microsoft.com/office/drawing/2014/main" id="{AE72EA03-ED6A-4C19-BEF8-01DFAF48C5A5}"/>
              </a:ext>
            </a:extLst>
          </p:cNvPr>
          <p:cNvSpPr txBox="1"/>
          <p:nvPr/>
        </p:nvSpPr>
        <p:spPr>
          <a:xfrm>
            <a:off x="3973513" y="3526632"/>
            <a:ext cx="1295400" cy="593725"/>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Database manager</a:t>
            </a:r>
            <a:endParaRPr/>
          </a:p>
        </p:txBody>
      </p:sp>
      <p:sp>
        <p:nvSpPr>
          <p:cNvPr id="13" name="Google Shape;183;p17">
            <a:extLst>
              <a:ext uri="{FF2B5EF4-FFF2-40B4-BE49-F238E27FC236}">
                <a16:creationId xmlns:a16="http://schemas.microsoft.com/office/drawing/2014/main" id="{B9F45B78-2860-4B13-9AB8-2D46320F2FB3}"/>
              </a:ext>
            </a:extLst>
          </p:cNvPr>
          <p:cNvSpPr txBox="1"/>
          <p:nvPr/>
        </p:nvSpPr>
        <p:spPr>
          <a:xfrm>
            <a:off x="7250113" y="3983832"/>
            <a:ext cx="1066800"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Narrow"/>
              <a:buNone/>
            </a:pPr>
            <a:r>
              <a:rPr lang="en-US" sz="1600" b="1" i="0" u="none">
                <a:solidFill>
                  <a:schemeClr val="dk1"/>
                </a:solidFill>
                <a:latin typeface="Arial Narrow"/>
                <a:ea typeface="Arial Narrow"/>
                <a:cs typeface="Arial Narrow"/>
                <a:sym typeface="Arial Narrow"/>
              </a:rPr>
              <a:t>DBMS</a:t>
            </a:r>
            <a:endParaRPr/>
          </a:p>
        </p:txBody>
      </p:sp>
      <p:sp>
        <p:nvSpPr>
          <p:cNvPr id="14" name="Google Shape;184;p17">
            <a:extLst>
              <a:ext uri="{FF2B5EF4-FFF2-40B4-BE49-F238E27FC236}">
                <a16:creationId xmlns:a16="http://schemas.microsoft.com/office/drawing/2014/main" id="{DF3E481C-CF3C-4B88-BCE1-07EB2521258E}"/>
              </a:ext>
            </a:extLst>
          </p:cNvPr>
          <p:cNvSpPr txBox="1"/>
          <p:nvPr/>
        </p:nvSpPr>
        <p:spPr>
          <a:xfrm>
            <a:off x="3440113" y="4593432"/>
            <a:ext cx="12954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File manager</a:t>
            </a:r>
            <a:endParaRPr/>
          </a:p>
        </p:txBody>
      </p:sp>
      <p:sp>
        <p:nvSpPr>
          <p:cNvPr id="15" name="Google Shape;185;p17">
            <a:extLst>
              <a:ext uri="{FF2B5EF4-FFF2-40B4-BE49-F238E27FC236}">
                <a16:creationId xmlns:a16="http://schemas.microsoft.com/office/drawing/2014/main" id="{92792C7A-D4D9-4C5D-9624-403B22010441}"/>
              </a:ext>
            </a:extLst>
          </p:cNvPr>
          <p:cNvSpPr txBox="1"/>
          <p:nvPr/>
        </p:nvSpPr>
        <p:spPr>
          <a:xfrm>
            <a:off x="7250113" y="5279232"/>
            <a:ext cx="685800"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2000"/>
              <a:buFont typeface="Helvetica Neue"/>
              <a:buNone/>
            </a:pPr>
            <a:r>
              <a:rPr lang="en-US" sz="2000" b="1" i="0" u="none">
                <a:solidFill>
                  <a:srgbClr val="FD020F"/>
                </a:solidFill>
                <a:latin typeface="Helvetica Neue"/>
                <a:ea typeface="Helvetica Neue"/>
                <a:cs typeface="Helvetica Neue"/>
                <a:sym typeface="Helvetica Neue"/>
              </a:rPr>
              <a:t>DB</a:t>
            </a:r>
            <a:endParaRPr/>
          </a:p>
        </p:txBody>
      </p:sp>
      <p:sp>
        <p:nvSpPr>
          <p:cNvPr id="16" name="Google Shape;186;p17">
            <a:extLst>
              <a:ext uri="{FF2B5EF4-FFF2-40B4-BE49-F238E27FC236}">
                <a16:creationId xmlns:a16="http://schemas.microsoft.com/office/drawing/2014/main" id="{34B8FECA-5781-4D1B-AEDB-CAA08AD279F9}"/>
              </a:ext>
            </a:extLst>
          </p:cNvPr>
          <p:cNvSpPr txBox="1"/>
          <p:nvPr/>
        </p:nvSpPr>
        <p:spPr>
          <a:xfrm>
            <a:off x="5192713" y="5050632"/>
            <a:ext cx="2057400" cy="1082675"/>
          </a:xfrm>
          <a:prstGeom prst="rect">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Helvetica Neue"/>
              <a:buNone/>
            </a:pPr>
            <a:endParaRPr sz="1600" b="1" i="0" u="none">
              <a:solidFill>
                <a:srgbClr val="FD020F"/>
              </a:solidFill>
              <a:latin typeface="Arial Narrow"/>
              <a:ea typeface="Arial Narrow"/>
              <a:cs typeface="Arial Narrow"/>
              <a:sym typeface="Arial Narrow"/>
            </a:endParaRPr>
          </a:p>
          <a:p>
            <a:pPr marL="0" marR="0" lvl="0" indent="0" algn="l" rtl="0">
              <a:lnSpc>
                <a:spcPct val="100000"/>
              </a:lnSpc>
              <a:spcBef>
                <a:spcPts val="80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Data files</a:t>
            </a:r>
            <a:endParaRPr/>
          </a:p>
          <a:p>
            <a:pPr marL="0" marR="0" lvl="0" indent="0" algn="l" rtl="0">
              <a:lnSpc>
                <a:spcPct val="100000"/>
              </a:lnSpc>
              <a:spcBef>
                <a:spcPts val="80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disk storage</a:t>
            </a:r>
            <a:endParaRPr/>
          </a:p>
        </p:txBody>
      </p:sp>
      <p:sp>
        <p:nvSpPr>
          <p:cNvPr id="17" name="Google Shape;187;p17">
            <a:extLst>
              <a:ext uri="{FF2B5EF4-FFF2-40B4-BE49-F238E27FC236}">
                <a16:creationId xmlns:a16="http://schemas.microsoft.com/office/drawing/2014/main" id="{078FBD94-923D-4B4F-A6D6-C92FD829BAF9}"/>
              </a:ext>
            </a:extLst>
          </p:cNvPr>
          <p:cNvSpPr/>
          <p:nvPr/>
        </p:nvSpPr>
        <p:spPr>
          <a:xfrm>
            <a:off x="5192713" y="4822032"/>
            <a:ext cx="2057400" cy="381000"/>
          </a:xfrm>
          <a:prstGeom prst="ellipse">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18" name="Google Shape;188;p17">
            <a:extLst>
              <a:ext uri="{FF2B5EF4-FFF2-40B4-BE49-F238E27FC236}">
                <a16:creationId xmlns:a16="http://schemas.microsoft.com/office/drawing/2014/main" id="{69B55A6D-7C53-44F9-92FA-5B321F590B0B}"/>
              </a:ext>
            </a:extLst>
          </p:cNvPr>
          <p:cNvSpPr txBox="1"/>
          <p:nvPr/>
        </p:nvSpPr>
        <p:spPr>
          <a:xfrm>
            <a:off x="6183313" y="5507832"/>
            <a:ext cx="9906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Data dict.</a:t>
            </a:r>
            <a:endParaRPr/>
          </a:p>
        </p:txBody>
      </p:sp>
      <p:cxnSp>
        <p:nvCxnSpPr>
          <p:cNvPr id="19" name="Google Shape;189;p17">
            <a:extLst>
              <a:ext uri="{FF2B5EF4-FFF2-40B4-BE49-F238E27FC236}">
                <a16:creationId xmlns:a16="http://schemas.microsoft.com/office/drawing/2014/main" id="{C879370F-9EE0-42CC-B735-EC103C191190}"/>
              </a:ext>
            </a:extLst>
          </p:cNvPr>
          <p:cNvCxnSpPr/>
          <p:nvPr/>
        </p:nvCxnSpPr>
        <p:spPr>
          <a:xfrm>
            <a:off x="2068513" y="2078832"/>
            <a:ext cx="0" cy="1447800"/>
          </a:xfrm>
          <a:prstGeom prst="straightConnector1">
            <a:avLst/>
          </a:prstGeom>
          <a:noFill/>
          <a:ln w="12700" cap="flat" cmpd="sng">
            <a:solidFill>
              <a:schemeClr val="dk1"/>
            </a:solidFill>
            <a:prstDash val="solid"/>
            <a:miter lim="800000"/>
            <a:headEnd type="none" w="med" len="med"/>
            <a:tailEnd type="triangle" w="med" len="med"/>
          </a:ln>
        </p:spPr>
      </p:cxnSp>
      <p:cxnSp>
        <p:nvCxnSpPr>
          <p:cNvPr id="20" name="Google Shape;190;p17">
            <a:extLst>
              <a:ext uri="{FF2B5EF4-FFF2-40B4-BE49-F238E27FC236}">
                <a16:creationId xmlns:a16="http://schemas.microsoft.com/office/drawing/2014/main" id="{E695BE10-CDCF-4F4F-B9A7-B2FE2D99DD94}"/>
              </a:ext>
            </a:extLst>
          </p:cNvPr>
          <p:cNvCxnSpPr/>
          <p:nvPr/>
        </p:nvCxnSpPr>
        <p:spPr>
          <a:xfrm>
            <a:off x="3973513" y="2155032"/>
            <a:ext cx="0" cy="533400"/>
          </a:xfrm>
          <a:prstGeom prst="straightConnector1">
            <a:avLst/>
          </a:prstGeom>
          <a:noFill/>
          <a:ln w="12700" cap="flat" cmpd="sng">
            <a:solidFill>
              <a:schemeClr val="dk1"/>
            </a:solidFill>
            <a:prstDash val="solid"/>
            <a:miter lim="800000"/>
            <a:headEnd type="none" w="med" len="med"/>
            <a:tailEnd type="triangle" w="med" len="med"/>
          </a:ln>
        </p:spPr>
      </p:cxnSp>
      <p:cxnSp>
        <p:nvCxnSpPr>
          <p:cNvPr id="21" name="Google Shape;191;p17">
            <a:extLst>
              <a:ext uri="{FF2B5EF4-FFF2-40B4-BE49-F238E27FC236}">
                <a16:creationId xmlns:a16="http://schemas.microsoft.com/office/drawing/2014/main" id="{37346D70-205B-44CB-BC19-67441D47D17F}"/>
              </a:ext>
            </a:extLst>
          </p:cNvPr>
          <p:cNvCxnSpPr/>
          <p:nvPr/>
        </p:nvCxnSpPr>
        <p:spPr>
          <a:xfrm flipH="1">
            <a:off x="2754313" y="2993232"/>
            <a:ext cx="990600" cy="533400"/>
          </a:xfrm>
          <a:prstGeom prst="straightConnector1">
            <a:avLst/>
          </a:prstGeom>
          <a:noFill/>
          <a:ln w="12700" cap="flat" cmpd="sng">
            <a:solidFill>
              <a:schemeClr val="dk1"/>
            </a:solidFill>
            <a:prstDash val="solid"/>
            <a:miter lim="800000"/>
            <a:headEnd type="none" w="med" len="med"/>
            <a:tailEnd type="triangle" w="med" len="med"/>
          </a:ln>
        </p:spPr>
      </p:cxnSp>
      <p:cxnSp>
        <p:nvCxnSpPr>
          <p:cNvPr id="22" name="Google Shape;192;p17">
            <a:extLst>
              <a:ext uri="{FF2B5EF4-FFF2-40B4-BE49-F238E27FC236}">
                <a16:creationId xmlns:a16="http://schemas.microsoft.com/office/drawing/2014/main" id="{149F6E06-9DE8-4B38-941D-147C670C43D5}"/>
              </a:ext>
            </a:extLst>
          </p:cNvPr>
          <p:cNvCxnSpPr/>
          <p:nvPr/>
        </p:nvCxnSpPr>
        <p:spPr>
          <a:xfrm>
            <a:off x="4659313" y="2840832"/>
            <a:ext cx="533400" cy="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3" name="Google Shape;193;p17">
            <a:extLst>
              <a:ext uri="{FF2B5EF4-FFF2-40B4-BE49-F238E27FC236}">
                <a16:creationId xmlns:a16="http://schemas.microsoft.com/office/drawing/2014/main" id="{736640B4-6B67-4919-BE3B-27416D1DF5E3}"/>
              </a:ext>
            </a:extLst>
          </p:cNvPr>
          <p:cNvCxnSpPr/>
          <p:nvPr/>
        </p:nvCxnSpPr>
        <p:spPr>
          <a:xfrm>
            <a:off x="5726113" y="1926432"/>
            <a:ext cx="0" cy="762000"/>
          </a:xfrm>
          <a:prstGeom prst="straightConnector1">
            <a:avLst/>
          </a:prstGeom>
          <a:noFill/>
          <a:ln w="12700" cap="flat" cmpd="sng">
            <a:solidFill>
              <a:schemeClr val="dk1"/>
            </a:solidFill>
            <a:prstDash val="solid"/>
            <a:miter lim="800000"/>
            <a:headEnd type="none" w="med" len="med"/>
            <a:tailEnd type="triangle" w="med" len="med"/>
          </a:ln>
        </p:spPr>
      </p:cxnSp>
      <p:cxnSp>
        <p:nvCxnSpPr>
          <p:cNvPr id="24" name="Google Shape;194;p17">
            <a:extLst>
              <a:ext uri="{FF2B5EF4-FFF2-40B4-BE49-F238E27FC236}">
                <a16:creationId xmlns:a16="http://schemas.microsoft.com/office/drawing/2014/main" id="{997BB922-4E8F-4ABB-A57A-A80EDB480547}"/>
              </a:ext>
            </a:extLst>
          </p:cNvPr>
          <p:cNvCxnSpPr/>
          <p:nvPr/>
        </p:nvCxnSpPr>
        <p:spPr>
          <a:xfrm>
            <a:off x="2982913" y="3831432"/>
            <a:ext cx="990600" cy="0"/>
          </a:xfrm>
          <a:prstGeom prst="straightConnector1">
            <a:avLst/>
          </a:prstGeom>
          <a:noFill/>
          <a:ln w="12700" cap="flat" cmpd="sng">
            <a:solidFill>
              <a:schemeClr val="dk1"/>
            </a:solidFill>
            <a:prstDash val="solid"/>
            <a:miter lim="800000"/>
            <a:headEnd type="none" w="med" len="med"/>
            <a:tailEnd type="triangle" w="med" len="med"/>
          </a:ln>
        </p:spPr>
      </p:cxnSp>
      <p:cxnSp>
        <p:nvCxnSpPr>
          <p:cNvPr id="25" name="Google Shape;195;p17">
            <a:extLst>
              <a:ext uri="{FF2B5EF4-FFF2-40B4-BE49-F238E27FC236}">
                <a16:creationId xmlns:a16="http://schemas.microsoft.com/office/drawing/2014/main" id="{8B471ED6-2B69-4FEB-942E-6F77F272E69B}"/>
              </a:ext>
            </a:extLst>
          </p:cNvPr>
          <p:cNvCxnSpPr/>
          <p:nvPr/>
        </p:nvCxnSpPr>
        <p:spPr>
          <a:xfrm>
            <a:off x="4278313" y="4136232"/>
            <a:ext cx="0" cy="45720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6" name="Google Shape;196;p17">
            <a:extLst>
              <a:ext uri="{FF2B5EF4-FFF2-40B4-BE49-F238E27FC236}">
                <a16:creationId xmlns:a16="http://schemas.microsoft.com/office/drawing/2014/main" id="{F9F9321B-E4E9-49AB-9CD1-F41E8544090E}"/>
              </a:ext>
            </a:extLst>
          </p:cNvPr>
          <p:cNvCxnSpPr/>
          <p:nvPr/>
        </p:nvCxnSpPr>
        <p:spPr>
          <a:xfrm>
            <a:off x="4506913" y="4898232"/>
            <a:ext cx="762000" cy="381000"/>
          </a:xfrm>
          <a:prstGeom prst="straightConnector1">
            <a:avLst/>
          </a:prstGeom>
          <a:noFill/>
          <a:ln w="28575" cap="flat" cmpd="sng">
            <a:solidFill>
              <a:schemeClr val="dk1"/>
            </a:solidFill>
            <a:prstDash val="solid"/>
            <a:miter lim="800000"/>
            <a:headEnd type="triangle" w="med" len="med"/>
            <a:tailEnd type="triangle" w="med" len="med"/>
          </a:ln>
        </p:spPr>
      </p:cxnSp>
      <p:cxnSp>
        <p:nvCxnSpPr>
          <p:cNvPr id="27" name="Google Shape;197;p17">
            <a:extLst>
              <a:ext uri="{FF2B5EF4-FFF2-40B4-BE49-F238E27FC236}">
                <a16:creationId xmlns:a16="http://schemas.microsoft.com/office/drawing/2014/main" id="{078175E0-7ADE-4923-9D98-E6F4208A54B3}"/>
              </a:ext>
            </a:extLst>
          </p:cNvPr>
          <p:cNvCxnSpPr/>
          <p:nvPr/>
        </p:nvCxnSpPr>
        <p:spPr>
          <a:xfrm>
            <a:off x="5192713" y="4136232"/>
            <a:ext cx="1371600" cy="137160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8" name="Google Shape;198;p17">
            <a:extLst>
              <a:ext uri="{FF2B5EF4-FFF2-40B4-BE49-F238E27FC236}">
                <a16:creationId xmlns:a16="http://schemas.microsoft.com/office/drawing/2014/main" id="{6EE26F45-E9E6-4D3B-9976-9D006A427AEF}"/>
              </a:ext>
            </a:extLst>
          </p:cNvPr>
          <p:cNvCxnSpPr/>
          <p:nvPr/>
        </p:nvCxnSpPr>
        <p:spPr>
          <a:xfrm rot="10800000" flipH="1">
            <a:off x="6792913" y="2917032"/>
            <a:ext cx="685800" cy="259080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9" name="Google Shape;199;p17">
            <a:extLst>
              <a:ext uri="{FF2B5EF4-FFF2-40B4-BE49-F238E27FC236}">
                <a16:creationId xmlns:a16="http://schemas.microsoft.com/office/drawing/2014/main" id="{D0179461-61A5-4604-8C82-AF9AF634FFC8}"/>
              </a:ext>
            </a:extLst>
          </p:cNvPr>
          <p:cNvCxnSpPr/>
          <p:nvPr/>
        </p:nvCxnSpPr>
        <p:spPr>
          <a:xfrm>
            <a:off x="7554913" y="1926432"/>
            <a:ext cx="0" cy="685800"/>
          </a:xfrm>
          <a:prstGeom prst="straightConnector1">
            <a:avLst/>
          </a:prstGeom>
          <a:noFill/>
          <a:ln w="12700" cap="flat" cmpd="sng">
            <a:solidFill>
              <a:schemeClr val="dk1"/>
            </a:solidFill>
            <a:prstDash val="solid"/>
            <a:miter lim="800000"/>
            <a:headEnd type="none" w="med" len="med"/>
            <a:tailEnd type="triangle" w="med" len="med"/>
          </a:ln>
        </p:spPr>
      </p:cxnSp>
      <p:cxnSp>
        <p:nvCxnSpPr>
          <p:cNvPr id="30" name="Google Shape;200;p17">
            <a:extLst>
              <a:ext uri="{FF2B5EF4-FFF2-40B4-BE49-F238E27FC236}">
                <a16:creationId xmlns:a16="http://schemas.microsoft.com/office/drawing/2014/main" id="{AA3637FB-00F3-48A1-B732-B51C18CC6EA2}"/>
              </a:ext>
            </a:extLst>
          </p:cNvPr>
          <p:cNvCxnSpPr/>
          <p:nvPr/>
        </p:nvCxnSpPr>
        <p:spPr>
          <a:xfrm>
            <a:off x="1992313" y="1088232"/>
            <a:ext cx="0" cy="228600"/>
          </a:xfrm>
          <a:prstGeom prst="straightConnector1">
            <a:avLst/>
          </a:prstGeom>
          <a:noFill/>
          <a:ln w="12700" cap="flat" cmpd="sng">
            <a:solidFill>
              <a:schemeClr val="dk1"/>
            </a:solidFill>
            <a:prstDash val="solid"/>
            <a:miter lim="800000"/>
            <a:headEnd type="none" w="med" len="med"/>
            <a:tailEnd type="triangle" w="med" len="med"/>
          </a:ln>
        </p:spPr>
      </p:cxnSp>
      <p:cxnSp>
        <p:nvCxnSpPr>
          <p:cNvPr id="31" name="Google Shape;201;p17">
            <a:extLst>
              <a:ext uri="{FF2B5EF4-FFF2-40B4-BE49-F238E27FC236}">
                <a16:creationId xmlns:a16="http://schemas.microsoft.com/office/drawing/2014/main" id="{A3608BDA-9BF7-4A80-B23D-1E0C1ACD1619}"/>
              </a:ext>
            </a:extLst>
          </p:cNvPr>
          <p:cNvCxnSpPr/>
          <p:nvPr/>
        </p:nvCxnSpPr>
        <p:spPr>
          <a:xfrm>
            <a:off x="3973513" y="1164432"/>
            <a:ext cx="0" cy="228600"/>
          </a:xfrm>
          <a:prstGeom prst="straightConnector1">
            <a:avLst/>
          </a:prstGeom>
          <a:noFill/>
          <a:ln w="12700" cap="flat" cmpd="sng">
            <a:solidFill>
              <a:schemeClr val="dk1"/>
            </a:solidFill>
            <a:prstDash val="solid"/>
            <a:miter lim="800000"/>
            <a:headEnd type="none" w="med" len="med"/>
            <a:tailEnd type="triangle" w="med" len="med"/>
          </a:ln>
        </p:spPr>
      </p:cxnSp>
      <p:cxnSp>
        <p:nvCxnSpPr>
          <p:cNvPr id="32" name="Google Shape;202;p17">
            <a:extLst>
              <a:ext uri="{FF2B5EF4-FFF2-40B4-BE49-F238E27FC236}">
                <a16:creationId xmlns:a16="http://schemas.microsoft.com/office/drawing/2014/main" id="{EB85B1DD-A9C7-4F71-A829-53E5E14FEC11}"/>
              </a:ext>
            </a:extLst>
          </p:cNvPr>
          <p:cNvCxnSpPr/>
          <p:nvPr/>
        </p:nvCxnSpPr>
        <p:spPr>
          <a:xfrm>
            <a:off x="5726113" y="1240632"/>
            <a:ext cx="0" cy="381000"/>
          </a:xfrm>
          <a:prstGeom prst="straightConnector1">
            <a:avLst/>
          </a:prstGeom>
          <a:noFill/>
          <a:ln w="12700" cap="flat" cmpd="sng">
            <a:solidFill>
              <a:schemeClr val="dk1"/>
            </a:solidFill>
            <a:prstDash val="solid"/>
            <a:miter lim="800000"/>
            <a:headEnd type="none" w="med" len="med"/>
            <a:tailEnd type="triangle" w="med" len="med"/>
          </a:ln>
        </p:spPr>
      </p:cxnSp>
      <p:cxnSp>
        <p:nvCxnSpPr>
          <p:cNvPr id="33" name="Google Shape;203;p17">
            <a:extLst>
              <a:ext uri="{FF2B5EF4-FFF2-40B4-BE49-F238E27FC236}">
                <a16:creationId xmlns:a16="http://schemas.microsoft.com/office/drawing/2014/main" id="{84F924DD-5DB1-4156-A938-65393D96DA2A}"/>
              </a:ext>
            </a:extLst>
          </p:cNvPr>
          <p:cNvCxnSpPr/>
          <p:nvPr/>
        </p:nvCxnSpPr>
        <p:spPr>
          <a:xfrm>
            <a:off x="7554913" y="1240632"/>
            <a:ext cx="0" cy="381000"/>
          </a:xfrm>
          <a:prstGeom prst="straightConnector1">
            <a:avLst/>
          </a:prstGeom>
          <a:noFill/>
          <a:ln w="12700" cap="flat" cmpd="sng">
            <a:solidFill>
              <a:schemeClr val="dk1"/>
            </a:solidFill>
            <a:prstDash val="solid"/>
            <a:miter lim="800000"/>
            <a:headEnd type="none" w="med" len="med"/>
            <a:tailEnd type="triangle" w="med" len="med"/>
          </a:ln>
        </p:spPr>
      </p:cxnSp>
      <p:sp>
        <p:nvSpPr>
          <p:cNvPr id="34" name="Google Shape;204;p17">
            <a:extLst>
              <a:ext uri="{FF2B5EF4-FFF2-40B4-BE49-F238E27FC236}">
                <a16:creationId xmlns:a16="http://schemas.microsoft.com/office/drawing/2014/main" id="{4C55AA9E-1A9E-4E3A-9519-680A53C5C1F5}"/>
              </a:ext>
            </a:extLst>
          </p:cNvPr>
          <p:cNvSpPr txBox="1"/>
          <p:nvPr/>
        </p:nvSpPr>
        <p:spPr>
          <a:xfrm>
            <a:off x="1508126" y="602833"/>
            <a:ext cx="1143000"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1600"/>
              <a:buFont typeface="Arial Narrow"/>
              <a:buNone/>
            </a:pPr>
            <a:r>
              <a:rPr lang="en-US" sz="1600" b="1" i="0" u="none" dirty="0">
                <a:solidFill>
                  <a:srgbClr val="00B050"/>
                </a:solidFill>
                <a:latin typeface="Arial Narrow"/>
                <a:ea typeface="Arial Narrow"/>
                <a:cs typeface="Arial Narrow"/>
                <a:sym typeface="Arial Narrow"/>
              </a:rPr>
              <a:t>Naïve user</a:t>
            </a:r>
            <a:endParaRPr dirty="0"/>
          </a:p>
        </p:txBody>
      </p:sp>
      <p:sp>
        <p:nvSpPr>
          <p:cNvPr id="35" name="Google Shape;205;p17">
            <a:extLst>
              <a:ext uri="{FF2B5EF4-FFF2-40B4-BE49-F238E27FC236}">
                <a16:creationId xmlns:a16="http://schemas.microsoft.com/office/drawing/2014/main" id="{FBC0DA7B-9023-40DD-A39C-0420E93E2123}"/>
              </a:ext>
            </a:extLst>
          </p:cNvPr>
          <p:cNvSpPr txBox="1"/>
          <p:nvPr/>
        </p:nvSpPr>
        <p:spPr>
          <a:xfrm>
            <a:off x="3325813" y="484005"/>
            <a:ext cx="129540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9999"/>
              </a:buClr>
              <a:buSzPts val="1600"/>
              <a:buFont typeface="Arial Narrow"/>
              <a:buNone/>
            </a:pPr>
            <a:r>
              <a:rPr lang="en-US" sz="1600" b="1" i="0" u="none" dirty="0">
                <a:solidFill>
                  <a:srgbClr val="009999"/>
                </a:solidFill>
                <a:latin typeface="Arial Narrow"/>
                <a:ea typeface="Arial Narrow"/>
                <a:cs typeface="Arial Narrow"/>
                <a:sym typeface="Arial Narrow"/>
              </a:rPr>
              <a:t>Application Programmer</a:t>
            </a:r>
            <a:endParaRPr dirty="0"/>
          </a:p>
        </p:txBody>
      </p:sp>
      <p:sp>
        <p:nvSpPr>
          <p:cNvPr id="36" name="Google Shape;206;p17">
            <a:extLst>
              <a:ext uri="{FF2B5EF4-FFF2-40B4-BE49-F238E27FC236}">
                <a16:creationId xmlns:a16="http://schemas.microsoft.com/office/drawing/2014/main" id="{41F81C4F-A63A-4712-93DC-C8B1B3DC30A3}"/>
              </a:ext>
            </a:extLst>
          </p:cNvPr>
          <p:cNvSpPr txBox="1"/>
          <p:nvPr/>
        </p:nvSpPr>
        <p:spPr>
          <a:xfrm>
            <a:off x="5192713" y="503497"/>
            <a:ext cx="14589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CCCC"/>
              </a:buClr>
              <a:buSzPts val="1600"/>
              <a:buFont typeface="Arial Narrow"/>
              <a:buNone/>
            </a:pPr>
            <a:r>
              <a:rPr lang="en-US" sz="1600" b="1" i="0" u="none" dirty="0">
                <a:solidFill>
                  <a:srgbClr val="00CCCC"/>
                </a:solidFill>
                <a:latin typeface="Arial Narrow"/>
                <a:ea typeface="Arial Narrow"/>
                <a:cs typeface="Arial Narrow"/>
                <a:sym typeface="Arial Narrow"/>
              </a:rPr>
              <a:t>Sophisticated user</a:t>
            </a:r>
            <a:endParaRPr dirty="0"/>
          </a:p>
        </p:txBody>
      </p:sp>
      <p:sp>
        <p:nvSpPr>
          <p:cNvPr id="37" name="Google Shape;207;p17">
            <a:extLst>
              <a:ext uri="{FF2B5EF4-FFF2-40B4-BE49-F238E27FC236}">
                <a16:creationId xmlns:a16="http://schemas.microsoft.com/office/drawing/2014/main" id="{7BB03962-1F4D-48FE-8E16-BB43257B656C}"/>
              </a:ext>
            </a:extLst>
          </p:cNvPr>
          <p:cNvSpPr txBox="1"/>
          <p:nvPr/>
        </p:nvSpPr>
        <p:spPr>
          <a:xfrm>
            <a:off x="7326313" y="653257"/>
            <a:ext cx="609600"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9999"/>
              </a:buClr>
              <a:buSzPts val="1600"/>
              <a:buFont typeface="Arial Narrow"/>
              <a:buNone/>
            </a:pPr>
            <a:r>
              <a:rPr lang="en-US" sz="1600" b="1" i="0" u="none" dirty="0">
                <a:solidFill>
                  <a:srgbClr val="009999"/>
                </a:solidFill>
                <a:latin typeface="Arial Narrow"/>
                <a:ea typeface="Arial Narrow"/>
                <a:cs typeface="Arial Narrow"/>
                <a:sym typeface="Arial Narrow"/>
              </a:rPr>
              <a:t>DBA</a:t>
            </a:r>
            <a:endParaRPr dirty="0"/>
          </a:p>
        </p:txBody>
      </p:sp>
    </p:spTree>
    <p:extLst>
      <p:ext uri="{BB962C8B-B14F-4D97-AF65-F5344CB8AC3E}">
        <p14:creationId xmlns:p14="http://schemas.microsoft.com/office/powerpoint/2010/main" val="2242278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2E5C3-669E-4B21-BFC7-F06A7A95974E}"/>
              </a:ext>
            </a:extLst>
          </p:cNvPr>
          <p:cNvSpPr>
            <a:spLocks noGrp="1"/>
          </p:cNvSpPr>
          <p:nvPr>
            <p:ph type="title"/>
          </p:nvPr>
        </p:nvSpPr>
        <p:spPr/>
        <p:txBody>
          <a:bodyPr/>
          <a:lstStyle/>
          <a:p>
            <a:r>
              <a:rPr lang="en-US" dirty="0"/>
              <a:t>System Architecture</a:t>
            </a:r>
          </a:p>
        </p:txBody>
      </p:sp>
      <p:sp>
        <p:nvSpPr>
          <p:cNvPr id="3" name="Content Placeholder 2">
            <a:extLst>
              <a:ext uri="{FF2B5EF4-FFF2-40B4-BE49-F238E27FC236}">
                <a16:creationId xmlns:a16="http://schemas.microsoft.com/office/drawing/2014/main" id="{8D325C79-4401-4618-974B-B25F68C3F275}"/>
              </a:ext>
            </a:extLst>
          </p:cNvPr>
          <p:cNvSpPr>
            <a:spLocks noGrp="1"/>
          </p:cNvSpPr>
          <p:nvPr>
            <p:ph idx="1"/>
          </p:nvPr>
        </p:nvSpPr>
        <p:spPr/>
        <p:txBody>
          <a:bodyPr/>
          <a:lstStyle/>
          <a:p>
            <a:r>
              <a:rPr lang="en-US" dirty="0"/>
              <a:t>File Manager</a:t>
            </a:r>
          </a:p>
          <a:p>
            <a:pPr lvl="1"/>
            <a:r>
              <a:rPr lang="en-US" dirty="0"/>
              <a:t>Allocates space on disk/cloud and controls operations on files</a:t>
            </a:r>
          </a:p>
          <a:p>
            <a:r>
              <a:rPr lang="en-US" dirty="0"/>
              <a:t>Database Manager</a:t>
            </a:r>
          </a:p>
          <a:p>
            <a:pPr lvl="1"/>
            <a:r>
              <a:rPr lang="en-US" dirty="0"/>
              <a:t>Interfaces between stored data and applications programs/queries</a:t>
            </a:r>
          </a:p>
          <a:p>
            <a:pPr lvl="1"/>
            <a:r>
              <a:rPr lang="en-US" dirty="0"/>
              <a:t>Translates conceptual commands to physical commands</a:t>
            </a:r>
          </a:p>
          <a:p>
            <a:pPr lvl="1"/>
            <a:r>
              <a:rPr lang="en-US" dirty="0"/>
              <a:t>Responsible for:</a:t>
            </a:r>
          </a:p>
          <a:p>
            <a:pPr lvl="2"/>
            <a:r>
              <a:rPr lang="en-US" dirty="0"/>
              <a:t>Access Control</a:t>
            </a:r>
          </a:p>
          <a:p>
            <a:pPr lvl="2"/>
            <a:r>
              <a:rPr lang="en-US" dirty="0"/>
              <a:t>Concurrency Control</a:t>
            </a:r>
          </a:p>
          <a:p>
            <a:pPr lvl="2"/>
            <a:r>
              <a:rPr lang="en-US" dirty="0"/>
              <a:t>Backup and Recovery</a:t>
            </a:r>
          </a:p>
          <a:p>
            <a:pPr lvl="2"/>
            <a:r>
              <a:rPr lang="en-US" dirty="0"/>
              <a:t>Integrity</a:t>
            </a:r>
          </a:p>
        </p:txBody>
      </p:sp>
    </p:spTree>
    <p:extLst>
      <p:ext uri="{BB962C8B-B14F-4D97-AF65-F5344CB8AC3E}">
        <p14:creationId xmlns:p14="http://schemas.microsoft.com/office/powerpoint/2010/main" val="3976558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0D03-A52E-43ED-9A5A-036F20951475}"/>
              </a:ext>
            </a:extLst>
          </p:cNvPr>
          <p:cNvSpPr>
            <a:spLocks noGrp="1"/>
          </p:cNvSpPr>
          <p:nvPr>
            <p:ph type="title"/>
          </p:nvPr>
        </p:nvSpPr>
        <p:spPr/>
        <p:txBody>
          <a:bodyPr/>
          <a:lstStyle/>
          <a:p>
            <a:r>
              <a:rPr lang="en-US" dirty="0"/>
              <a:t>System Architecture</a:t>
            </a:r>
          </a:p>
        </p:txBody>
      </p:sp>
      <p:sp>
        <p:nvSpPr>
          <p:cNvPr id="3" name="Content Placeholder 2">
            <a:extLst>
              <a:ext uri="{FF2B5EF4-FFF2-40B4-BE49-F238E27FC236}">
                <a16:creationId xmlns:a16="http://schemas.microsoft.com/office/drawing/2014/main" id="{C2FC5027-5D26-409E-AE03-13104A4EFC13}"/>
              </a:ext>
            </a:extLst>
          </p:cNvPr>
          <p:cNvSpPr>
            <a:spLocks noGrp="1"/>
          </p:cNvSpPr>
          <p:nvPr>
            <p:ph idx="1"/>
          </p:nvPr>
        </p:nvSpPr>
        <p:spPr/>
        <p:txBody>
          <a:bodyPr/>
          <a:lstStyle/>
          <a:p>
            <a:r>
              <a:rPr lang="en-US" dirty="0"/>
              <a:t>Query Processor</a:t>
            </a:r>
          </a:p>
          <a:p>
            <a:pPr lvl="1"/>
            <a:r>
              <a:rPr lang="en-US" dirty="0"/>
              <a:t>Translates high-level queries into tangible instructions</a:t>
            </a:r>
          </a:p>
          <a:p>
            <a:pPr lvl="1"/>
            <a:r>
              <a:rPr lang="en-US" dirty="0"/>
              <a:t>Optimizes queries to improve performance</a:t>
            </a:r>
          </a:p>
          <a:p>
            <a:r>
              <a:rPr lang="en-US" dirty="0"/>
              <a:t>DML (Pre-)compiler</a:t>
            </a:r>
          </a:p>
          <a:p>
            <a:pPr lvl="1"/>
            <a:r>
              <a:rPr lang="en-US" dirty="0"/>
              <a:t>Translates DML statements embedded in application programs into procedure calls</a:t>
            </a:r>
          </a:p>
          <a:p>
            <a:r>
              <a:rPr lang="en-US" dirty="0"/>
              <a:t>DDL (Pre-)compiler</a:t>
            </a:r>
          </a:p>
          <a:p>
            <a:pPr lvl="1"/>
            <a:r>
              <a:rPr lang="en-US" dirty="0"/>
              <a:t>Converts DDL states to data dictionary items (e.g. table descriptions)</a:t>
            </a:r>
          </a:p>
        </p:txBody>
      </p:sp>
    </p:spTree>
    <p:extLst>
      <p:ext uri="{BB962C8B-B14F-4D97-AF65-F5344CB8AC3E}">
        <p14:creationId xmlns:p14="http://schemas.microsoft.com/office/powerpoint/2010/main" val="88934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2;p17">
            <a:extLst>
              <a:ext uri="{FF2B5EF4-FFF2-40B4-BE49-F238E27FC236}">
                <a16:creationId xmlns:a16="http://schemas.microsoft.com/office/drawing/2014/main" id="{3698FA8E-1B77-45AB-BBD3-AC74FDBF7D1E}"/>
              </a:ext>
            </a:extLst>
          </p:cNvPr>
          <p:cNvSpPr txBox="1">
            <a:spLocks/>
          </p:cNvSpPr>
          <p:nvPr/>
        </p:nvSpPr>
        <p:spPr>
          <a:xfrm>
            <a:off x="495300" y="1121569"/>
            <a:ext cx="8153400" cy="4614862"/>
          </a:xfrm>
          <a:prstGeom prst="rect">
            <a:avLst/>
          </a:prstGeom>
          <a:noFill/>
          <a:ln>
            <a:noFill/>
          </a:ln>
        </p:spPr>
        <p:txBody>
          <a:bodyPr spcFirstLastPara="1" wrap="square" lIns="90475" tIns="44450" rIns="90475" bIns="44450" anchor="t" anchorCtr="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Bahnschrift Light SemiCondensed" panose="020B05020402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Bahnschrift Light SemiCondensed" panose="020B05020402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Bahnschrift Light SemiCondensed" panose="020B05020402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Bahnschrift Light SemiCondensed" panose="020B05020402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Bahnschrift Light SemiCondensed" panose="020B05020402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lnSpc>
                <a:spcPct val="100000"/>
              </a:lnSpc>
              <a:spcBef>
                <a:spcPts val="0"/>
              </a:spcBef>
              <a:spcAft>
                <a:spcPts val="0"/>
              </a:spcAft>
              <a:buSzPts val="1800"/>
              <a:buFont typeface="Calibri" panose="020F0502020204030204" pitchFamily="34" charset="0"/>
              <a:buNone/>
            </a:pPr>
            <a:r>
              <a:rPr lang="en-US">
                <a:solidFill>
                  <a:schemeClr val="accent2"/>
                </a:solidFill>
                <a:latin typeface="Helvetica Neue"/>
                <a:ea typeface="Helvetica Neue"/>
                <a:cs typeface="Helvetica Neue"/>
                <a:sym typeface="Helvetica Neue"/>
              </a:rPr>
              <a:t> </a:t>
            </a:r>
            <a:endParaRPr lang="en-US"/>
          </a:p>
        </p:txBody>
      </p:sp>
      <p:sp>
        <p:nvSpPr>
          <p:cNvPr id="3" name="Google Shape;173;p17">
            <a:extLst>
              <a:ext uri="{FF2B5EF4-FFF2-40B4-BE49-F238E27FC236}">
                <a16:creationId xmlns:a16="http://schemas.microsoft.com/office/drawing/2014/main" id="{9AB2DD7C-25CC-4E53-94D1-1A1A592340D3}"/>
              </a:ext>
            </a:extLst>
          </p:cNvPr>
          <p:cNvSpPr txBox="1"/>
          <p:nvPr/>
        </p:nvSpPr>
        <p:spPr>
          <a:xfrm>
            <a:off x="1230313" y="2231232"/>
            <a:ext cx="7239000" cy="220980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4" name="Google Shape;174;p17">
            <a:extLst>
              <a:ext uri="{FF2B5EF4-FFF2-40B4-BE49-F238E27FC236}">
                <a16:creationId xmlns:a16="http://schemas.microsoft.com/office/drawing/2014/main" id="{DB69D827-4A46-4646-8FC5-033307C4DBB0}"/>
              </a:ext>
            </a:extLst>
          </p:cNvPr>
          <p:cNvSpPr txBox="1"/>
          <p:nvPr/>
        </p:nvSpPr>
        <p:spPr>
          <a:xfrm>
            <a:off x="1306513" y="1362869"/>
            <a:ext cx="1447800" cy="715962"/>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Application</a:t>
            </a:r>
            <a:endParaRPr/>
          </a:p>
          <a:p>
            <a:pPr marL="0" marR="0" lvl="0" indent="0" algn="l" rtl="0">
              <a:lnSpc>
                <a:spcPct val="100000"/>
              </a:lnSpc>
              <a:spcBef>
                <a:spcPts val="80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interfaces</a:t>
            </a:r>
            <a:endParaRPr/>
          </a:p>
        </p:txBody>
      </p:sp>
      <p:sp>
        <p:nvSpPr>
          <p:cNvPr id="5" name="Google Shape;175;p17">
            <a:extLst>
              <a:ext uri="{FF2B5EF4-FFF2-40B4-BE49-F238E27FC236}">
                <a16:creationId xmlns:a16="http://schemas.microsoft.com/office/drawing/2014/main" id="{00321557-7D82-4925-A1AB-9C49A3467400}"/>
              </a:ext>
            </a:extLst>
          </p:cNvPr>
          <p:cNvSpPr txBox="1"/>
          <p:nvPr/>
        </p:nvSpPr>
        <p:spPr>
          <a:xfrm>
            <a:off x="3211513" y="1393032"/>
            <a:ext cx="1447800" cy="715962"/>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Application</a:t>
            </a:r>
            <a:endParaRPr/>
          </a:p>
          <a:p>
            <a:pPr marL="0" marR="0" lvl="0" indent="0" algn="l" rtl="0">
              <a:lnSpc>
                <a:spcPct val="100000"/>
              </a:lnSpc>
              <a:spcBef>
                <a:spcPts val="80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programs</a:t>
            </a:r>
            <a:endParaRPr/>
          </a:p>
        </p:txBody>
      </p:sp>
      <p:sp>
        <p:nvSpPr>
          <p:cNvPr id="6" name="Google Shape;176;p17">
            <a:extLst>
              <a:ext uri="{FF2B5EF4-FFF2-40B4-BE49-F238E27FC236}">
                <a16:creationId xmlns:a16="http://schemas.microsoft.com/office/drawing/2014/main" id="{6459919C-3CA5-4460-BE75-ED8A3A7581D4}"/>
              </a:ext>
            </a:extLst>
          </p:cNvPr>
          <p:cNvSpPr txBox="1"/>
          <p:nvPr/>
        </p:nvSpPr>
        <p:spPr>
          <a:xfrm>
            <a:off x="5116513" y="157718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(SQL) query</a:t>
            </a:r>
            <a:endParaRPr/>
          </a:p>
        </p:txBody>
      </p:sp>
      <p:sp>
        <p:nvSpPr>
          <p:cNvPr id="7" name="Google Shape;177;p17">
            <a:extLst>
              <a:ext uri="{FF2B5EF4-FFF2-40B4-BE49-F238E27FC236}">
                <a16:creationId xmlns:a16="http://schemas.microsoft.com/office/drawing/2014/main" id="{366AD9FF-13EE-49F9-9111-DABC945D133E}"/>
              </a:ext>
            </a:extLst>
          </p:cNvPr>
          <p:cNvSpPr txBox="1"/>
          <p:nvPr/>
        </p:nvSpPr>
        <p:spPr>
          <a:xfrm>
            <a:off x="7021513" y="157718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600"/>
              <a:buFont typeface="Helvetica Neue"/>
              <a:buNone/>
            </a:pPr>
            <a:r>
              <a:rPr lang="en-US" sz="1600" b="1" i="0" u="none">
                <a:solidFill>
                  <a:schemeClr val="accent2"/>
                </a:solidFill>
                <a:latin typeface="Helvetica Neue"/>
                <a:ea typeface="Helvetica Neue"/>
                <a:cs typeface="Helvetica Neue"/>
                <a:sym typeface="Helvetica Neue"/>
              </a:rPr>
              <a:t>DB schema</a:t>
            </a:r>
            <a:endParaRPr/>
          </a:p>
        </p:txBody>
      </p:sp>
      <p:sp>
        <p:nvSpPr>
          <p:cNvPr id="8" name="Google Shape;178;p17">
            <a:extLst>
              <a:ext uri="{FF2B5EF4-FFF2-40B4-BE49-F238E27FC236}">
                <a16:creationId xmlns:a16="http://schemas.microsoft.com/office/drawing/2014/main" id="{053203E7-1B81-45F6-ABCF-040C8DD71C07}"/>
              </a:ext>
            </a:extLst>
          </p:cNvPr>
          <p:cNvSpPr txBox="1"/>
          <p:nvPr/>
        </p:nvSpPr>
        <p:spPr>
          <a:xfrm>
            <a:off x="1535113" y="3526632"/>
            <a:ext cx="1447800" cy="83820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dirty="0">
                <a:solidFill>
                  <a:srgbClr val="FD020F"/>
                </a:solidFill>
                <a:latin typeface="Arial Narrow"/>
                <a:ea typeface="Arial Narrow"/>
                <a:cs typeface="Arial Narrow"/>
                <a:sym typeface="Arial Narrow"/>
              </a:rPr>
              <a:t>Application programs object code</a:t>
            </a:r>
            <a:endParaRPr dirty="0"/>
          </a:p>
        </p:txBody>
      </p:sp>
      <p:sp>
        <p:nvSpPr>
          <p:cNvPr id="9" name="Google Shape;179;p17">
            <a:extLst>
              <a:ext uri="{FF2B5EF4-FFF2-40B4-BE49-F238E27FC236}">
                <a16:creationId xmlns:a16="http://schemas.microsoft.com/office/drawing/2014/main" id="{5B1236DE-3BC1-49B2-AD1F-0B8AE97CDCB4}"/>
              </a:ext>
            </a:extLst>
          </p:cNvPr>
          <p:cNvSpPr txBox="1"/>
          <p:nvPr/>
        </p:nvSpPr>
        <p:spPr>
          <a:xfrm>
            <a:off x="3211513" y="264398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DML compiler</a:t>
            </a:r>
            <a:endParaRPr/>
          </a:p>
        </p:txBody>
      </p:sp>
      <p:sp>
        <p:nvSpPr>
          <p:cNvPr id="10" name="Google Shape;180;p17">
            <a:extLst>
              <a:ext uri="{FF2B5EF4-FFF2-40B4-BE49-F238E27FC236}">
                <a16:creationId xmlns:a16="http://schemas.microsoft.com/office/drawing/2014/main" id="{AD6D9BBE-7EE1-4501-A234-4AA8A55FAE13}"/>
              </a:ext>
            </a:extLst>
          </p:cNvPr>
          <p:cNvSpPr txBox="1"/>
          <p:nvPr/>
        </p:nvSpPr>
        <p:spPr>
          <a:xfrm>
            <a:off x="5116513" y="2688432"/>
            <a:ext cx="1143000" cy="593725"/>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Query processor</a:t>
            </a:r>
            <a:endParaRPr/>
          </a:p>
        </p:txBody>
      </p:sp>
      <p:sp>
        <p:nvSpPr>
          <p:cNvPr id="11" name="Google Shape;181;p17">
            <a:extLst>
              <a:ext uri="{FF2B5EF4-FFF2-40B4-BE49-F238E27FC236}">
                <a16:creationId xmlns:a16="http://schemas.microsoft.com/office/drawing/2014/main" id="{2D0A2B6B-0B1B-4768-B04B-9AA27311104B}"/>
              </a:ext>
            </a:extLst>
          </p:cNvPr>
          <p:cNvSpPr txBox="1"/>
          <p:nvPr/>
        </p:nvSpPr>
        <p:spPr>
          <a:xfrm>
            <a:off x="6716713" y="2612232"/>
            <a:ext cx="14478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DDL compiler</a:t>
            </a:r>
            <a:endParaRPr/>
          </a:p>
        </p:txBody>
      </p:sp>
      <p:sp>
        <p:nvSpPr>
          <p:cNvPr id="12" name="Google Shape;182;p17">
            <a:extLst>
              <a:ext uri="{FF2B5EF4-FFF2-40B4-BE49-F238E27FC236}">
                <a16:creationId xmlns:a16="http://schemas.microsoft.com/office/drawing/2014/main" id="{AE72EA03-ED6A-4C19-BEF8-01DFAF48C5A5}"/>
              </a:ext>
            </a:extLst>
          </p:cNvPr>
          <p:cNvSpPr txBox="1"/>
          <p:nvPr/>
        </p:nvSpPr>
        <p:spPr>
          <a:xfrm>
            <a:off x="3973513" y="3526632"/>
            <a:ext cx="1295400" cy="593725"/>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Database manager</a:t>
            </a:r>
            <a:endParaRPr/>
          </a:p>
        </p:txBody>
      </p:sp>
      <p:sp>
        <p:nvSpPr>
          <p:cNvPr id="13" name="Google Shape;183;p17">
            <a:extLst>
              <a:ext uri="{FF2B5EF4-FFF2-40B4-BE49-F238E27FC236}">
                <a16:creationId xmlns:a16="http://schemas.microsoft.com/office/drawing/2014/main" id="{B9F45B78-2860-4B13-9AB8-2D46320F2FB3}"/>
              </a:ext>
            </a:extLst>
          </p:cNvPr>
          <p:cNvSpPr txBox="1"/>
          <p:nvPr/>
        </p:nvSpPr>
        <p:spPr>
          <a:xfrm>
            <a:off x="7250113" y="3983832"/>
            <a:ext cx="1066800"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Arial Narrow"/>
              <a:buNone/>
            </a:pPr>
            <a:r>
              <a:rPr lang="en-US" sz="1600" b="1" i="0" u="none">
                <a:solidFill>
                  <a:schemeClr val="dk1"/>
                </a:solidFill>
                <a:latin typeface="Arial Narrow"/>
                <a:ea typeface="Arial Narrow"/>
                <a:cs typeface="Arial Narrow"/>
                <a:sym typeface="Arial Narrow"/>
              </a:rPr>
              <a:t>DBMS</a:t>
            </a:r>
            <a:endParaRPr/>
          </a:p>
        </p:txBody>
      </p:sp>
      <p:sp>
        <p:nvSpPr>
          <p:cNvPr id="14" name="Google Shape;184;p17">
            <a:extLst>
              <a:ext uri="{FF2B5EF4-FFF2-40B4-BE49-F238E27FC236}">
                <a16:creationId xmlns:a16="http://schemas.microsoft.com/office/drawing/2014/main" id="{DF3E481C-CF3C-4B88-BCE1-07EB2521258E}"/>
              </a:ext>
            </a:extLst>
          </p:cNvPr>
          <p:cNvSpPr txBox="1"/>
          <p:nvPr/>
        </p:nvSpPr>
        <p:spPr>
          <a:xfrm>
            <a:off x="3440113" y="4593432"/>
            <a:ext cx="12954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File manager</a:t>
            </a:r>
            <a:endParaRPr/>
          </a:p>
        </p:txBody>
      </p:sp>
      <p:sp>
        <p:nvSpPr>
          <p:cNvPr id="15" name="Google Shape;185;p17">
            <a:extLst>
              <a:ext uri="{FF2B5EF4-FFF2-40B4-BE49-F238E27FC236}">
                <a16:creationId xmlns:a16="http://schemas.microsoft.com/office/drawing/2014/main" id="{92792C7A-D4D9-4C5D-9624-403B22010441}"/>
              </a:ext>
            </a:extLst>
          </p:cNvPr>
          <p:cNvSpPr txBox="1"/>
          <p:nvPr/>
        </p:nvSpPr>
        <p:spPr>
          <a:xfrm>
            <a:off x="7250113" y="5279232"/>
            <a:ext cx="685800"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2000"/>
              <a:buFont typeface="Helvetica Neue"/>
              <a:buNone/>
            </a:pPr>
            <a:r>
              <a:rPr lang="en-US" sz="2000" b="1" i="0" u="none">
                <a:solidFill>
                  <a:srgbClr val="FD020F"/>
                </a:solidFill>
                <a:latin typeface="Helvetica Neue"/>
                <a:ea typeface="Helvetica Neue"/>
                <a:cs typeface="Helvetica Neue"/>
                <a:sym typeface="Helvetica Neue"/>
              </a:rPr>
              <a:t>DB</a:t>
            </a:r>
            <a:endParaRPr/>
          </a:p>
        </p:txBody>
      </p:sp>
      <p:sp>
        <p:nvSpPr>
          <p:cNvPr id="16" name="Google Shape;186;p17">
            <a:extLst>
              <a:ext uri="{FF2B5EF4-FFF2-40B4-BE49-F238E27FC236}">
                <a16:creationId xmlns:a16="http://schemas.microsoft.com/office/drawing/2014/main" id="{34B8FECA-5781-4D1B-AEDB-CAA08AD279F9}"/>
              </a:ext>
            </a:extLst>
          </p:cNvPr>
          <p:cNvSpPr txBox="1"/>
          <p:nvPr/>
        </p:nvSpPr>
        <p:spPr>
          <a:xfrm>
            <a:off x="5192713" y="5050632"/>
            <a:ext cx="2057400" cy="1082675"/>
          </a:xfrm>
          <a:prstGeom prst="rect">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Helvetica Neue"/>
              <a:buNone/>
            </a:pPr>
            <a:endParaRPr sz="1600" b="1" i="0" u="none">
              <a:solidFill>
                <a:srgbClr val="FD020F"/>
              </a:solidFill>
              <a:latin typeface="Arial Narrow"/>
              <a:ea typeface="Arial Narrow"/>
              <a:cs typeface="Arial Narrow"/>
              <a:sym typeface="Arial Narrow"/>
            </a:endParaRPr>
          </a:p>
          <a:p>
            <a:pPr marL="0" marR="0" lvl="0" indent="0" algn="l" rtl="0">
              <a:lnSpc>
                <a:spcPct val="100000"/>
              </a:lnSpc>
              <a:spcBef>
                <a:spcPts val="80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Data files</a:t>
            </a:r>
            <a:endParaRPr/>
          </a:p>
          <a:p>
            <a:pPr marL="0" marR="0" lvl="0" indent="0" algn="l" rtl="0">
              <a:lnSpc>
                <a:spcPct val="100000"/>
              </a:lnSpc>
              <a:spcBef>
                <a:spcPts val="80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disk storage</a:t>
            </a:r>
            <a:endParaRPr/>
          </a:p>
        </p:txBody>
      </p:sp>
      <p:sp>
        <p:nvSpPr>
          <p:cNvPr id="17" name="Google Shape;187;p17">
            <a:extLst>
              <a:ext uri="{FF2B5EF4-FFF2-40B4-BE49-F238E27FC236}">
                <a16:creationId xmlns:a16="http://schemas.microsoft.com/office/drawing/2014/main" id="{078FBD94-923D-4B4F-A6D6-C92FD829BAF9}"/>
              </a:ext>
            </a:extLst>
          </p:cNvPr>
          <p:cNvSpPr/>
          <p:nvPr/>
        </p:nvSpPr>
        <p:spPr>
          <a:xfrm>
            <a:off x="5192713" y="4822032"/>
            <a:ext cx="2057400" cy="381000"/>
          </a:xfrm>
          <a:prstGeom prst="ellipse">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18" name="Google Shape;188;p17">
            <a:extLst>
              <a:ext uri="{FF2B5EF4-FFF2-40B4-BE49-F238E27FC236}">
                <a16:creationId xmlns:a16="http://schemas.microsoft.com/office/drawing/2014/main" id="{69B55A6D-7C53-44F9-92FA-5B321F590B0B}"/>
              </a:ext>
            </a:extLst>
          </p:cNvPr>
          <p:cNvSpPr txBox="1"/>
          <p:nvPr/>
        </p:nvSpPr>
        <p:spPr>
          <a:xfrm>
            <a:off x="6183313" y="5507832"/>
            <a:ext cx="990600" cy="34925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600"/>
              <a:buFont typeface="Arial Narrow"/>
              <a:buNone/>
            </a:pPr>
            <a:r>
              <a:rPr lang="en-US" sz="1600" b="1" i="0" u="none">
                <a:solidFill>
                  <a:srgbClr val="FD020F"/>
                </a:solidFill>
                <a:latin typeface="Arial Narrow"/>
                <a:ea typeface="Arial Narrow"/>
                <a:cs typeface="Arial Narrow"/>
                <a:sym typeface="Arial Narrow"/>
              </a:rPr>
              <a:t>Data dict.</a:t>
            </a:r>
            <a:endParaRPr/>
          </a:p>
        </p:txBody>
      </p:sp>
      <p:cxnSp>
        <p:nvCxnSpPr>
          <p:cNvPr id="19" name="Google Shape;189;p17">
            <a:extLst>
              <a:ext uri="{FF2B5EF4-FFF2-40B4-BE49-F238E27FC236}">
                <a16:creationId xmlns:a16="http://schemas.microsoft.com/office/drawing/2014/main" id="{C879370F-9EE0-42CC-B735-EC103C191190}"/>
              </a:ext>
            </a:extLst>
          </p:cNvPr>
          <p:cNvCxnSpPr/>
          <p:nvPr/>
        </p:nvCxnSpPr>
        <p:spPr>
          <a:xfrm>
            <a:off x="2068513" y="2078832"/>
            <a:ext cx="0" cy="1447800"/>
          </a:xfrm>
          <a:prstGeom prst="straightConnector1">
            <a:avLst/>
          </a:prstGeom>
          <a:noFill/>
          <a:ln w="12700" cap="flat" cmpd="sng">
            <a:solidFill>
              <a:schemeClr val="dk1"/>
            </a:solidFill>
            <a:prstDash val="solid"/>
            <a:miter lim="800000"/>
            <a:headEnd type="none" w="med" len="med"/>
            <a:tailEnd type="triangle" w="med" len="med"/>
          </a:ln>
        </p:spPr>
      </p:cxnSp>
      <p:cxnSp>
        <p:nvCxnSpPr>
          <p:cNvPr id="20" name="Google Shape;190;p17">
            <a:extLst>
              <a:ext uri="{FF2B5EF4-FFF2-40B4-BE49-F238E27FC236}">
                <a16:creationId xmlns:a16="http://schemas.microsoft.com/office/drawing/2014/main" id="{E695BE10-CDCF-4F4F-B9A7-B2FE2D99DD94}"/>
              </a:ext>
            </a:extLst>
          </p:cNvPr>
          <p:cNvCxnSpPr/>
          <p:nvPr/>
        </p:nvCxnSpPr>
        <p:spPr>
          <a:xfrm>
            <a:off x="3973513" y="2155032"/>
            <a:ext cx="0" cy="533400"/>
          </a:xfrm>
          <a:prstGeom prst="straightConnector1">
            <a:avLst/>
          </a:prstGeom>
          <a:noFill/>
          <a:ln w="12700" cap="flat" cmpd="sng">
            <a:solidFill>
              <a:schemeClr val="dk1"/>
            </a:solidFill>
            <a:prstDash val="solid"/>
            <a:miter lim="800000"/>
            <a:headEnd type="none" w="med" len="med"/>
            <a:tailEnd type="triangle" w="med" len="med"/>
          </a:ln>
        </p:spPr>
      </p:cxnSp>
      <p:cxnSp>
        <p:nvCxnSpPr>
          <p:cNvPr id="21" name="Google Shape;191;p17">
            <a:extLst>
              <a:ext uri="{FF2B5EF4-FFF2-40B4-BE49-F238E27FC236}">
                <a16:creationId xmlns:a16="http://schemas.microsoft.com/office/drawing/2014/main" id="{37346D70-205B-44CB-BC19-67441D47D17F}"/>
              </a:ext>
            </a:extLst>
          </p:cNvPr>
          <p:cNvCxnSpPr/>
          <p:nvPr/>
        </p:nvCxnSpPr>
        <p:spPr>
          <a:xfrm flipH="1">
            <a:off x="2754313" y="2993232"/>
            <a:ext cx="990600" cy="533400"/>
          </a:xfrm>
          <a:prstGeom prst="straightConnector1">
            <a:avLst/>
          </a:prstGeom>
          <a:noFill/>
          <a:ln w="12700" cap="flat" cmpd="sng">
            <a:solidFill>
              <a:schemeClr val="dk1"/>
            </a:solidFill>
            <a:prstDash val="solid"/>
            <a:miter lim="800000"/>
            <a:headEnd type="none" w="med" len="med"/>
            <a:tailEnd type="triangle" w="med" len="med"/>
          </a:ln>
        </p:spPr>
      </p:cxnSp>
      <p:cxnSp>
        <p:nvCxnSpPr>
          <p:cNvPr id="22" name="Google Shape;192;p17">
            <a:extLst>
              <a:ext uri="{FF2B5EF4-FFF2-40B4-BE49-F238E27FC236}">
                <a16:creationId xmlns:a16="http://schemas.microsoft.com/office/drawing/2014/main" id="{149F6E06-9DE8-4B38-941D-147C670C43D5}"/>
              </a:ext>
            </a:extLst>
          </p:cNvPr>
          <p:cNvCxnSpPr/>
          <p:nvPr/>
        </p:nvCxnSpPr>
        <p:spPr>
          <a:xfrm>
            <a:off x="4659313" y="2840832"/>
            <a:ext cx="533400" cy="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3" name="Google Shape;193;p17">
            <a:extLst>
              <a:ext uri="{FF2B5EF4-FFF2-40B4-BE49-F238E27FC236}">
                <a16:creationId xmlns:a16="http://schemas.microsoft.com/office/drawing/2014/main" id="{736640B4-6B67-4919-BE3B-27416D1DF5E3}"/>
              </a:ext>
            </a:extLst>
          </p:cNvPr>
          <p:cNvCxnSpPr/>
          <p:nvPr/>
        </p:nvCxnSpPr>
        <p:spPr>
          <a:xfrm>
            <a:off x="5726113" y="1926432"/>
            <a:ext cx="0" cy="762000"/>
          </a:xfrm>
          <a:prstGeom prst="straightConnector1">
            <a:avLst/>
          </a:prstGeom>
          <a:noFill/>
          <a:ln w="12700" cap="flat" cmpd="sng">
            <a:solidFill>
              <a:schemeClr val="dk1"/>
            </a:solidFill>
            <a:prstDash val="solid"/>
            <a:miter lim="800000"/>
            <a:headEnd type="none" w="med" len="med"/>
            <a:tailEnd type="triangle" w="med" len="med"/>
          </a:ln>
        </p:spPr>
      </p:cxnSp>
      <p:cxnSp>
        <p:nvCxnSpPr>
          <p:cNvPr id="24" name="Google Shape;194;p17">
            <a:extLst>
              <a:ext uri="{FF2B5EF4-FFF2-40B4-BE49-F238E27FC236}">
                <a16:creationId xmlns:a16="http://schemas.microsoft.com/office/drawing/2014/main" id="{997BB922-4E8F-4ABB-A57A-A80EDB480547}"/>
              </a:ext>
            </a:extLst>
          </p:cNvPr>
          <p:cNvCxnSpPr/>
          <p:nvPr/>
        </p:nvCxnSpPr>
        <p:spPr>
          <a:xfrm>
            <a:off x="2982913" y="3831432"/>
            <a:ext cx="990600" cy="0"/>
          </a:xfrm>
          <a:prstGeom prst="straightConnector1">
            <a:avLst/>
          </a:prstGeom>
          <a:noFill/>
          <a:ln w="12700" cap="flat" cmpd="sng">
            <a:solidFill>
              <a:schemeClr val="dk1"/>
            </a:solidFill>
            <a:prstDash val="solid"/>
            <a:miter lim="800000"/>
            <a:headEnd type="none" w="med" len="med"/>
            <a:tailEnd type="triangle" w="med" len="med"/>
          </a:ln>
        </p:spPr>
      </p:cxnSp>
      <p:cxnSp>
        <p:nvCxnSpPr>
          <p:cNvPr id="25" name="Google Shape;195;p17">
            <a:extLst>
              <a:ext uri="{FF2B5EF4-FFF2-40B4-BE49-F238E27FC236}">
                <a16:creationId xmlns:a16="http://schemas.microsoft.com/office/drawing/2014/main" id="{8B471ED6-2B69-4FEB-942E-6F77F272E69B}"/>
              </a:ext>
            </a:extLst>
          </p:cNvPr>
          <p:cNvCxnSpPr/>
          <p:nvPr/>
        </p:nvCxnSpPr>
        <p:spPr>
          <a:xfrm>
            <a:off x="4278313" y="4136232"/>
            <a:ext cx="0" cy="45720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6" name="Google Shape;196;p17">
            <a:extLst>
              <a:ext uri="{FF2B5EF4-FFF2-40B4-BE49-F238E27FC236}">
                <a16:creationId xmlns:a16="http://schemas.microsoft.com/office/drawing/2014/main" id="{F9F9321B-E4E9-49AB-9CD1-F41E8544090E}"/>
              </a:ext>
            </a:extLst>
          </p:cNvPr>
          <p:cNvCxnSpPr/>
          <p:nvPr/>
        </p:nvCxnSpPr>
        <p:spPr>
          <a:xfrm>
            <a:off x="4506913" y="4898232"/>
            <a:ext cx="762000" cy="381000"/>
          </a:xfrm>
          <a:prstGeom prst="straightConnector1">
            <a:avLst/>
          </a:prstGeom>
          <a:noFill/>
          <a:ln w="28575" cap="flat" cmpd="sng">
            <a:solidFill>
              <a:schemeClr val="dk1"/>
            </a:solidFill>
            <a:prstDash val="solid"/>
            <a:miter lim="800000"/>
            <a:headEnd type="triangle" w="med" len="med"/>
            <a:tailEnd type="triangle" w="med" len="med"/>
          </a:ln>
        </p:spPr>
      </p:cxnSp>
      <p:cxnSp>
        <p:nvCxnSpPr>
          <p:cNvPr id="27" name="Google Shape;197;p17">
            <a:extLst>
              <a:ext uri="{FF2B5EF4-FFF2-40B4-BE49-F238E27FC236}">
                <a16:creationId xmlns:a16="http://schemas.microsoft.com/office/drawing/2014/main" id="{078175E0-7ADE-4923-9D98-E6F4208A54B3}"/>
              </a:ext>
            </a:extLst>
          </p:cNvPr>
          <p:cNvCxnSpPr/>
          <p:nvPr/>
        </p:nvCxnSpPr>
        <p:spPr>
          <a:xfrm>
            <a:off x="5192713" y="4136232"/>
            <a:ext cx="1371600" cy="137160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8" name="Google Shape;198;p17">
            <a:extLst>
              <a:ext uri="{FF2B5EF4-FFF2-40B4-BE49-F238E27FC236}">
                <a16:creationId xmlns:a16="http://schemas.microsoft.com/office/drawing/2014/main" id="{6EE26F45-E9E6-4D3B-9976-9D006A427AEF}"/>
              </a:ext>
            </a:extLst>
          </p:cNvPr>
          <p:cNvCxnSpPr/>
          <p:nvPr/>
        </p:nvCxnSpPr>
        <p:spPr>
          <a:xfrm rot="10800000" flipH="1">
            <a:off x="6792913" y="2917032"/>
            <a:ext cx="685800" cy="2590800"/>
          </a:xfrm>
          <a:prstGeom prst="straightConnector1">
            <a:avLst/>
          </a:prstGeom>
          <a:noFill/>
          <a:ln w="12700" cap="flat" cmpd="sng">
            <a:solidFill>
              <a:schemeClr val="dk1"/>
            </a:solidFill>
            <a:prstDash val="solid"/>
            <a:miter lim="800000"/>
            <a:headEnd type="triangle" w="med" len="med"/>
            <a:tailEnd type="triangle" w="med" len="med"/>
          </a:ln>
        </p:spPr>
      </p:cxnSp>
      <p:cxnSp>
        <p:nvCxnSpPr>
          <p:cNvPr id="29" name="Google Shape;199;p17">
            <a:extLst>
              <a:ext uri="{FF2B5EF4-FFF2-40B4-BE49-F238E27FC236}">
                <a16:creationId xmlns:a16="http://schemas.microsoft.com/office/drawing/2014/main" id="{D0179461-61A5-4604-8C82-AF9AF634FFC8}"/>
              </a:ext>
            </a:extLst>
          </p:cNvPr>
          <p:cNvCxnSpPr/>
          <p:nvPr/>
        </p:nvCxnSpPr>
        <p:spPr>
          <a:xfrm>
            <a:off x="7554913" y="1926432"/>
            <a:ext cx="0" cy="685800"/>
          </a:xfrm>
          <a:prstGeom prst="straightConnector1">
            <a:avLst/>
          </a:prstGeom>
          <a:noFill/>
          <a:ln w="12700" cap="flat" cmpd="sng">
            <a:solidFill>
              <a:schemeClr val="dk1"/>
            </a:solidFill>
            <a:prstDash val="solid"/>
            <a:miter lim="800000"/>
            <a:headEnd type="none" w="med" len="med"/>
            <a:tailEnd type="triangle" w="med" len="med"/>
          </a:ln>
        </p:spPr>
      </p:cxnSp>
      <p:cxnSp>
        <p:nvCxnSpPr>
          <p:cNvPr id="30" name="Google Shape;200;p17">
            <a:extLst>
              <a:ext uri="{FF2B5EF4-FFF2-40B4-BE49-F238E27FC236}">
                <a16:creationId xmlns:a16="http://schemas.microsoft.com/office/drawing/2014/main" id="{AA3637FB-00F3-48A1-B732-B51C18CC6EA2}"/>
              </a:ext>
            </a:extLst>
          </p:cNvPr>
          <p:cNvCxnSpPr/>
          <p:nvPr/>
        </p:nvCxnSpPr>
        <p:spPr>
          <a:xfrm>
            <a:off x="1992313" y="1088232"/>
            <a:ext cx="0" cy="228600"/>
          </a:xfrm>
          <a:prstGeom prst="straightConnector1">
            <a:avLst/>
          </a:prstGeom>
          <a:noFill/>
          <a:ln w="12700" cap="flat" cmpd="sng">
            <a:solidFill>
              <a:schemeClr val="dk1"/>
            </a:solidFill>
            <a:prstDash val="solid"/>
            <a:miter lim="800000"/>
            <a:headEnd type="none" w="med" len="med"/>
            <a:tailEnd type="triangle" w="med" len="med"/>
          </a:ln>
        </p:spPr>
      </p:cxnSp>
      <p:cxnSp>
        <p:nvCxnSpPr>
          <p:cNvPr id="31" name="Google Shape;201;p17">
            <a:extLst>
              <a:ext uri="{FF2B5EF4-FFF2-40B4-BE49-F238E27FC236}">
                <a16:creationId xmlns:a16="http://schemas.microsoft.com/office/drawing/2014/main" id="{A3608BDA-9BF7-4A80-B23D-1E0C1ACD1619}"/>
              </a:ext>
            </a:extLst>
          </p:cNvPr>
          <p:cNvCxnSpPr/>
          <p:nvPr/>
        </p:nvCxnSpPr>
        <p:spPr>
          <a:xfrm>
            <a:off x="3973513" y="1164432"/>
            <a:ext cx="0" cy="228600"/>
          </a:xfrm>
          <a:prstGeom prst="straightConnector1">
            <a:avLst/>
          </a:prstGeom>
          <a:noFill/>
          <a:ln w="12700" cap="flat" cmpd="sng">
            <a:solidFill>
              <a:schemeClr val="dk1"/>
            </a:solidFill>
            <a:prstDash val="solid"/>
            <a:miter lim="800000"/>
            <a:headEnd type="none" w="med" len="med"/>
            <a:tailEnd type="triangle" w="med" len="med"/>
          </a:ln>
        </p:spPr>
      </p:cxnSp>
      <p:cxnSp>
        <p:nvCxnSpPr>
          <p:cNvPr id="32" name="Google Shape;202;p17">
            <a:extLst>
              <a:ext uri="{FF2B5EF4-FFF2-40B4-BE49-F238E27FC236}">
                <a16:creationId xmlns:a16="http://schemas.microsoft.com/office/drawing/2014/main" id="{EB85B1DD-A9C7-4F71-A829-53E5E14FEC11}"/>
              </a:ext>
            </a:extLst>
          </p:cNvPr>
          <p:cNvCxnSpPr/>
          <p:nvPr/>
        </p:nvCxnSpPr>
        <p:spPr>
          <a:xfrm>
            <a:off x="5726113" y="1240632"/>
            <a:ext cx="0" cy="381000"/>
          </a:xfrm>
          <a:prstGeom prst="straightConnector1">
            <a:avLst/>
          </a:prstGeom>
          <a:noFill/>
          <a:ln w="12700" cap="flat" cmpd="sng">
            <a:solidFill>
              <a:schemeClr val="dk1"/>
            </a:solidFill>
            <a:prstDash val="solid"/>
            <a:miter lim="800000"/>
            <a:headEnd type="none" w="med" len="med"/>
            <a:tailEnd type="triangle" w="med" len="med"/>
          </a:ln>
        </p:spPr>
      </p:cxnSp>
      <p:cxnSp>
        <p:nvCxnSpPr>
          <p:cNvPr id="33" name="Google Shape;203;p17">
            <a:extLst>
              <a:ext uri="{FF2B5EF4-FFF2-40B4-BE49-F238E27FC236}">
                <a16:creationId xmlns:a16="http://schemas.microsoft.com/office/drawing/2014/main" id="{84F924DD-5DB1-4156-A938-65393D96DA2A}"/>
              </a:ext>
            </a:extLst>
          </p:cNvPr>
          <p:cNvCxnSpPr/>
          <p:nvPr/>
        </p:nvCxnSpPr>
        <p:spPr>
          <a:xfrm>
            <a:off x="7554913" y="1240632"/>
            <a:ext cx="0" cy="381000"/>
          </a:xfrm>
          <a:prstGeom prst="straightConnector1">
            <a:avLst/>
          </a:prstGeom>
          <a:noFill/>
          <a:ln w="12700" cap="flat" cmpd="sng">
            <a:solidFill>
              <a:schemeClr val="dk1"/>
            </a:solidFill>
            <a:prstDash val="solid"/>
            <a:miter lim="800000"/>
            <a:headEnd type="none" w="med" len="med"/>
            <a:tailEnd type="triangle" w="med" len="med"/>
          </a:ln>
        </p:spPr>
      </p:cxnSp>
      <p:sp>
        <p:nvSpPr>
          <p:cNvPr id="34" name="Google Shape;204;p17">
            <a:extLst>
              <a:ext uri="{FF2B5EF4-FFF2-40B4-BE49-F238E27FC236}">
                <a16:creationId xmlns:a16="http://schemas.microsoft.com/office/drawing/2014/main" id="{4C55AA9E-1A9E-4E3A-9519-680A53C5C1F5}"/>
              </a:ext>
            </a:extLst>
          </p:cNvPr>
          <p:cNvSpPr txBox="1"/>
          <p:nvPr/>
        </p:nvSpPr>
        <p:spPr>
          <a:xfrm>
            <a:off x="1508126" y="602833"/>
            <a:ext cx="1143000"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50"/>
              </a:buClr>
              <a:buSzPts val="1600"/>
              <a:buFont typeface="Arial Narrow"/>
              <a:buNone/>
            </a:pPr>
            <a:r>
              <a:rPr lang="en-US" sz="1600" b="1" i="0" u="none" dirty="0">
                <a:solidFill>
                  <a:srgbClr val="00B050"/>
                </a:solidFill>
                <a:latin typeface="Arial Narrow"/>
                <a:ea typeface="Arial Narrow"/>
                <a:cs typeface="Arial Narrow"/>
                <a:sym typeface="Arial Narrow"/>
              </a:rPr>
              <a:t>Naïve user</a:t>
            </a:r>
            <a:endParaRPr dirty="0"/>
          </a:p>
        </p:txBody>
      </p:sp>
      <p:sp>
        <p:nvSpPr>
          <p:cNvPr id="35" name="Google Shape;205;p17">
            <a:extLst>
              <a:ext uri="{FF2B5EF4-FFF2-40B4-BE49-F238E27FC236}">
                <a16:creationId xmlns:a16="http://schemas.microsoft.com/office/drawing/2014/main" id="{FBC0DA7B-9023-40DD-A39C-0420E93E2123}"/>
              </a:ext>
            </a:extLst>
          </p:cNvPr>
          <p:cNvSpPr txBox="1"/>
          <p:nvPr/>
        </p:nvSpPr>
        <p:spPr>
          <a:xfrm>
            <a:off x="3325813" y="484005"/>
            <a:ext cx="129540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9999"/>
              </a:buClr>
              <a:buSzPts val="1600"/>
              <a:buFont typeface="Arial Narrow"/>
              <a:buNone/>
            </a:pPr>
            <a:r>
              <a:rPr lang="en-US" sz="1600" b="1" i="0" u="none" dirty="0">
                <a:solidFill>
                  <a:srgbClr val="009999"/>
                </a:solidFill>
                <a:latin typeface="Arial Narrow"/>
                <a:ea typeface="Arial Narrow"/>
                <a:cs typeface="Arial Narrow"/>
                <a:sym typeface="Arial Narrow"/>
              </a:rPr>
              <a:t>Application Programmer</a:t>
            </a:r>
            <a:endParaRPr dirty="0"/>
          </a:p>
        </p:txBody>
      </p:sp>
      <p:sp>
        <p:nvSpPr>
          <p:cNvPr id="36" name="Google Shape;206;p17">
            <a:extLst>
              <a:ext uri="{FF2B5EF4-FFF2-40B4-BE49-F238E27FC236}">
                <a16:creationId xmlns:a16="http://schemas.microsoft.com/office/drawing/2014/main" id="{41F81C4F-A63A-4712-93DC-C8B1B3DC30A3}"/>
              </a:ext>
            </a:extLst>
          </p:cNvPr>
          <p:cNvSpPr txBox="1"/>
          <p:nvPr/>
        </p:nvSpPr>
        <p:spPr>
          <a:xfrm>
            <a:off x="5192713" y="503497"/>
            <a:ext cx="14589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CCCC"/>
              </a:buClr>
              <a:buSzPts val="1600"/>
              <a:buFont typeface="Arial Narrow"/>
              <a:buNone/>
            </a:pPr>
            <a:r>
              <a:rPr lang="en-US" sz="1600" b="1" i="0" u="none" dirty="0">
                <a:solidFill>
                  <a:srgbClr val="00CCCC"/>
                </a:solidFill>
                <a:latin typeface="Arial Narrow"/>
                <a:ea typeface="Arial Narrow"/>
                <a:cs typeface="Arial Narrow"/>
                <a:sym typeface="Arial Narrow"/>
              </a:rPr>
              <a:t>Sophisticated user</a:t>
            </a:r>
            <a:endParaRPr dirty="0"/>
          </a:p>
        </p:txBody>
      </p:sp>
      <p:sp>
        <p:nvSpPr>
          <p:cNvPr id="37" name="Google Shape;207;p17">
            <a:extLst>
              <a:ext uri="{FF2B5EF4-FFF2-40B4-BE49-F238E27FC236}">
                <a16:creationId xmlns:a16="http://schemas.microsoft.com/office/drawing/2014/main" id="{7BB03962-1F4D-48FE-8E16-BB43257B656C}"/>
              </a:ext>
            </a:extLst>
          </p:cNvPr>
          <p:cNvSpPr txBox="1"/>
          <p:nvPr/>
        </p:nvSpPr>
        <p:spPr>
          <a:xfrm>
            <a:off x="7326313" y="653257"/>
            <a:ext cx="609600" cy="33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9999"/>
              </a:buClr>
              <a:buSzPts val="1600"/>
              <a:buFont typeface="Arial Narrow"/>
              <a:buNone/>
            </a:pPr>
            <a:r>
              <a:rPr lang="en-US" sz="1600" b="1" i="0" u="none" dirty="0">
                <a:solidFill>
                  <a:srgbClr val="009999"/>
                </a:solidFill>
                <a:latin typeface="Arial Narrow"/>
                <a:ea typeface="Arial Narrow"/>
                <a:cs typeface="Arial Narrow"/>
                <a:sym typeface="Arial Narrow"/>
              </a:rPr>
              <a:t>DBA</a:t>
            </a:r>
            <a:endParaRPr dirty="0"/>
          </a:p>
        </p:txBody>
      </p:sp>
    </p:spTree>
    <p:extLst>
      <p:ext uri="{BB962C8B-B14F-4D97-AF65-F5344CB8AC3E}">
        <p14:creationId xmlns:p14="http://schemas.microsoft.com/office/powerpoint/2010/main" val="2234046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5FCCB-479B-4178-AEF4-714C5C801B18}"/>
              </a:ext>
            </a:extLst>
          </p:cNvPr>
          <p:cNvSpPr>
            <a:spLocks noGrp="1"/>
          </p:cNvSpPr>
          <p:nvPr>
            <p:ph type="title"/>
          </p:nvPr>
        </p:nvSpPr>
        <p:spPr/>
        <p:txBody>
          <a:bodyPr/>
          <a:lstStyle/>
          <a:p>
            <a:r>
              <a:rPr lang="en-US" dirty="0"/>
              <a:t>Course Topics</a:t>
            </a:r>
          </a:p>
        </p:txBody>
      </p:sp>
      <p:sp>
        <p:nvSpPr>
          <p:cNvPr id="3" name="Content Placeholder 2">
            <a:extLst>
              <a:ext uri="{FF2B5EF4-FFF2-40B4-BE49-F238E27FC236}">
                <a16:creationId xmlns:a16="http://schemas.microsoft.com/office/drawing/2014/main" id="{688823FF-CBC1-4246-9699-301988FBCB68}"/>
              </a:ext>
            </a:extLst>
          </p:cNvPr>
          <p:cNvSpPr>
            <a:spLocks noGrp="1"/>
          </p:cNvSpPr>
          <p:nvPr>
            <p:ph idx="1"/>
          </p:nvPr>
        </p:nvSpPr>
        <p:spPr/>
        <p:txBody>
          <a:bodyPr>
            <a:normAutofit fontScale="92500" lnSpcReduction="20000"/>
          </a:bodyPr>
          <a:lstStyle/>
          <a:p>
            <a:r>
              <a:rPr lang="en-US" dirty="0">
                <a:solidFill>
                  <a:schemeClr val="accent2"/>
                </a:solidFill>
              </a:rPr>
              <a:t>ER Model: </a:t>
            </a:r>
            <a:r>
              <a:rPr lang="en-US" dirty="0"/>
              <a:t>Plan the data in your database and how they related to each other</a:t>
            </a:r>
          </a:p>
          <a:p>
            <a:r>
              <a:rPr lang="en-US" dirty="0">
                <a:solidFill>
                  <a:schemeClr val="accent2"/>
                </a:solidFill>
              </a:rPr>
              <a:t>Relational Model: </a:t>
            </a:r>
            <a:r>
              <a:rPr lang="en-US" dirty="0"/>
              <a:t>Turn a conceptual ER diagram into tables/schema</a:t>
            </a:r>
          </a:p>
          <a:p>
            <a:r>
              <a:rPr lang="en-US" dirty="0">
                <a:solidFill>
                  <a:schemeClr val="accent2"/>
                </a:solidFill>
              </a:rPr>
              <a:t>SQL: </a:t>
            </a:r>
            <a:r>
              <a:rPr lang="en-US" dirty="0"/>
              <a:t>The language of writing queries</a:t>
            </a:r>
          </a:p>
          <a:p>
            <a:r>
              <a:rPr lang="en-US" dirty="0">
                <a:solidFill>
                  <a:schemeClr val="accent2"/>
                </a:solidFill>
              </a:rPr>
              <a:t>Relational Algebra: </a:t>
            </a:r>
            <a:r>
              <a:rPr lang="en-US" dirty="0"/>
              <a:t>A logical way to represent queries</a:t>
            </a:r>
          </a:p>
          <a:p>
            <a:r>
              <a:rPr lang="en-US" dirty="0">
                <a:solidFill>
                  <a:schemeClr val="accent2"/>
                </a:solidFill>
              </a:rPr>
              <a:t>Normalization and Integrity Constraints: </a:t>
            </a:r>
            <a:r>
              <a:rPr lang="en-US" dirty="0"/>
              <a:t>Making tables efficient and robust</a:t>
            </a:r>
          </a:p>
          <a:p>
            <a:r>
              <a:rPr lang="en-US" dirty="0">
                <a:solidFill>
                  <a:schemeClr val="accent2"/>
                </a:solidFill>
              </a:rPr>
              <a:t>File Organization: </a:t>
            </a:r>
            <a:r>
              <a:rPr lang="en-US" dirty="0"/>
              <a:t>Structure files to speed up queries</a:t>
            </a:r>
          </a:p>
          <a:p>
            <a:r>
              <a:rPr lang="en-US" dirty="0">
                <a:solidFill>
                  <a:schemeClr val="accent2"/>
                </a:solidFill>
              </a:rPr>
              <a:t>Query Optimization: </a:t>
            </a:r>
            <a:r>
              <a:rPr lang="en-US" dirty="0"/>
              <a:t>Make queries more efficient</a:t>
            </a:r>
          </a:p>
          <a:p>
            <a:r>
              <a:rPr lang="en-US" dirty="0">
                <a:solidFill>
                  <a:schemeClr val="accent2"/>
                </a:solidFill>
              </a:rPr>
              <a:t>Transaction and Concurrency Controls: </a:t>
            </a:r>
            <a:r>
              <a:rPr lang="en-US" dirty="0"/>
              <a:t>Handle concurrent operations and guarantee correctness of the DB</a:t>
            </a:r>
          </a:p>
        </p:txBody>
      </p:sp>
    </p:spTree>
    <p:extLst>
      <p:ext uri="{BB962C8B-B14F-4D97-AF65-F5344CB8AC3E}">
        <p14:creationId xmlns:p14="http://schemas.microsoft.com/office/powerpoint/2010/main" val="933086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4CC0E-AB60-420B-9B13-A19484317DF2}"/>
              </a:ext>
            </a:extLst>
          </p:cNvPr>
          <p:cNvSpPr>
            <a:spLocks noGrp="1"/>
          </p:cNvSpPr>
          <p:nvPr>
            <p:ph type="title"/>
          </p:nvPr>
        </p:nvSpPr>
        <p:spPr/>
        <p:txBody>
          <a:bodyPr/>
          <a:lstStyle/>
          <a:p>
            <a:r>
              <a:rPr lang="en-US" dirty="0"/>
              <a:t>The Entity-Relationship Model</a:t>
            </a:r>
          </a:p>
        </p:txBody>
      </p:sp>
      <p:sp>
        <p:nvSpPr>
          <p:cNvPr id="3" name="Content Placeholder 2">
            <a:extLst>
              <a:ext uri="{FF2B5EF4-FFF2-40B4-BE49-F238E27FC236}">
                <a16:creationId xmlns:a16="http://schemas.microsoft.com/office/drawing/2014/main" id="{537C0B2D-B393-4B55-9E7E-12F01A08B4C3}"/>
              </a:ext>
            </a:extLst>
          </p:cNvPr>
          <p:cNvSpPr>
            <a:spLocks noGrp="1"/>
          </p:cNvSpPr>
          <p:nvPr>
            <p:ph idx="1"/>
          </p:nvPr>
        </p:nvSpPr>
        <p:spPr/>
        <p:txBody>
          <a:bodyPr/>
          <a:lstStyle/>
          <a:p>
            <a:r>
              <a:rPr lang="en-US" dirty="0"/>
              <a:t>The most widely understood database model, it is a logical schema for record-based databases</a:t>
            </a:r>
          </a:p>
          <a:p>
            <a:r>
              <a:rPr lang="en-US" dirty="0"/>
              <a:t>Proposed by P. Chen in 1976</a:t>
            </a:r>
          </a:p>
          <a:p>
            <a:r>
              <a:rPr lang="en-US" dirty="0">
                <a:solidFill>
                  <a:schemeClr val="accent2"/>
                </a:solidFill>
              </a:rPr>
              <a:t>ER Diagrams </a:t>
            </a:r>
            <a:r>
              <a:rPr lang="en-US" dirty="0"/>
              <a:t>are a critical tool of efficiently conveying the structure of the DB</a:t>
            </a:r>
          </a:p>
        </p:txBody>
      </p:sp>
    </p:spTree>
    <p:extLst>
      <p:ext uri="{BB962C8B-B14F-4D97-AF65-F5344CB8AC3E}">
        <p14:creationId xmlns:p14="http://schemas.microsoft.com/office/powerpoint/2010/main" val="3776721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ADF9-5637-43BA-9C2A-413D19F71560}"/>
              </a:ext>
            </a:extLst>
          </p:cNvPr>
          <p:cNvSpPr>
            <a:spLocks noGrp="1"/>
          </p:cNvSpPr>
          <p:nvPr>
            <p:ph type="title"/>
          </p:nvPr>
        </p:nvSpPr>
        <p:spPr/>
        <p:txBody>
          <a:bodyPr/>
          <a:lstStyle/>
          <a:p>
            <a:r>
              <a:rPr lang="en-US" dirty="0"/>
              <a:t>Entities</a:t>
            </a:r>
          </a:p>
        </p:txBody>
      </p:sp>
      <p:sp>
        <p:nvSpPr>
          <p:cNvPr id="3" name="Content Placeholder 2">
            <a:extLst>
              <a:ext uri="{FF2B5EF4-FFF2-40B4-BE49-F238E27FC236}">
                <a16:creationId xmlns:a16="http://schemas.microsoft.com/office/drawing/2014/main" id="{CE8ED667-3CA9-4061-B7F8-E07BF61C39C8}"/>
              </a:ext>
            </a:extLst>
          </p:cNvPr>
          <p:cNvSpPr>
            <a:spLocks noGrp="1"/>
          </p:cNvSpPr>
          <p:nvPr>
            <p:ph idx="1"/>
          </p:nvPr>
        </p:nvSpPr>
        <p:spPr/>
        <p:txBody>
          <a:bodyPr/>
          <a:lstStyle/>
          <a:p>
            <a:r>
              <a:rPr lang="en-US" dirty="0"/>
              <a:t>An Entity is a real-world ‘thing’ or ‘object’ which is distinguishable from other objects via its </a:t>
            </a:r>
            <a:r>
              <a:rPr lang="en-US" dirty="0">
                <a:solidFill>
                  <a:schemeClr val="accent2"/>
                </a:solidFill>
              </a:rPr>
              <a:t>attributes</a:t>
            </a:r>
          </a:p>
          <a:p>
            <a:pPr lvl="1"/>
            <a:r>
              <a:rPr lang="en-US" dirty="0"/>
              <a:t>Examples: John Chan, </a:t>
            </a:r>
            <a:r>
              <a:rPr lang="en-US" dirty="0" err="1"/>
              <a:t>PolyU</a:t>
            </a:r>
            <a:r>
              <a:rPr lang="en-US" dirty="0"/>
              <a:t>, HSBC, etc.</a:t>
            </a:r>
          </a:p>
          <a:p>
            <a:r>
              <a:rPr lang="en-US" dirty="0"/>
              <a:t>An Entity Set is the set of entities which are of the same type and (largely) share the same types of attributes</a:t>
            </a:r>
          </a:p>
          <a:p>
            <a:pPr lvl="1"/>
            <a:r>
              <a:rPr lang="en-US" dirty="0"/>
              <a:t>Examples: Student, University, Bank, etc.</a:t>
            </a:r>
          </a:p>
          <a:p>
            <a:r>
              <a:rPr lang="en-US" dirty="0"/>
              <a:t>Entity Sets (often just shortened to Entities) in an ER Diagram are represented by </a:t>
            </a:r>
            <a:r>
              <a:rPr lang="en-US" dirty="0">
                <a:solidFill>
                  <a:schemeClr val="accent2"/>
                </a:solidFill>
              </a:rPr>
              <a:t>rectangles</a:t>
            </a:r>
          </a:p>
        </p:txBody>
      </p:sp>
      <p:sp>
        <p:nvSpPr>
          <p:cNvPr id="4" name="Rectangle 3">
            <a:extLst>
              <a:ext uri="{FF2B5EF4-FFF2-40B4-BE49-F238E27FC236}">
                <a16:creationId xmlns:a16="http://schemas.microsoft.com/office/drawing/2014/main" id="{A3BEC32B-95F1-4C4A-9CF4-D108AEE599EC}"/>
              </a:ext>
            </a:extLst>
          </p:cNvPr>
          <p:cNvSpPr/>
          <p:nvPr/>
        </p:nvSpPr>
        <p:spPr>
          <a:xfrm>
            <a:off x="3284622" y="5269831"/>
            <a:ext cx="2069432" cy="8519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Tree>
    <p:extLst>
      <p:ext uri="{BB962C8B-B14F-4D97-AF65-F5344CB8AC3E}">
        <p14:creationId xmlns:p14="http://schemas.microsoft.com/office/powerpoint/2010/main" val="813860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72E2A-D619-42DF-8DC4-980F884C59F2}"/>
              </a:ext>
            </a:extLst>
          </p:cNvPr>
          <p:cNvSpPr>
            <a:spLocks noGrp="1"/>
          </p:cNvSpPr>
          <p:nvPr>
            <p:ph type="title"/>
          </p:nvPr>
        </p:nvSpPr>
        <p:spPr/>
        <p:txBody>
          <a:bodyPr/>
          <a:lstStyle/>
          <a:p>
            <a:r>
              <a:rPr lang="en-US" dirty="0"/>
              <a:t>What is Data?</a:t>
            </a:r>
          </a:p>
        </p:txBody>
      </p:sp>
      <p:sp>
        <p:nvSpPr>
          <p:cNvPr id="3" name="Content Placeholder 2">
            <a:extLst>
              <a:ext uri="{FF2B5EF4-FFF2-40B4-BE49-F238E27FC236}">
                <a16:creationId xmlns:a16="http://schemas.microsoft.com/office/drawing/2014/main" id="{16ED5BE5-0406-40AD-BF89-77B5207E79BE}"/>
              </a:ext>
            </a:extLst>
          </p:cNvPr>
          <p:cNvSpPr>
            <a:spLocks noGrp="1"/>
          </p:cNvSpPr>
          <p:nvPr>
            <p:ph idx="1"/>
          </p:nvPr>
        </p:nvSpPr>
        <p:spPr/>
        <p:txBody>
          <a:bodyPr/>
          <a:lstStyle/>
          <a:p>
            <a:r>
              <a:rPr lang="en-US" dirty="0">
                <a:solidFill>
                  <a:schemeClr val="tx1"/>
                </a:solidFill>
              </a:rPr>
              <a:t>Data</a:t>
            </a:r>
            <a:r>
              <a:rPr lang="en-US" dirty="0"/>
              <a:t> is recorded or observable facts such as age, address, height, etc.</a:t>
            </a:r>
          </a:p>
          <a:p>
            <a:r>
              <a:rPr lang="en-US" dirty="0"/>
              <a:t>Data is everywhere and there is a lot of it</a:t>
            </a:r>
          </a:p>
          <a:p>
            <a:r>
              <a:rPr lang="en-US" dirty="0"/>
              <a:t>Each piece of data takes up space on a computer, so how do we store it </a:t>
            </a:r>
            <a:r>
              <a:rPr lang="en-US" dirty="0">
                <a:solidFill>
                  <a:schemeClr val="accent2"/>
                </a:solidFill>
              </a:rPr>
              <a:t>efficiently</a:t>
            </a:r>
            <a:r>
              <a:rPr lang="en-US" dirty="0"/>
              <a:t> and </a:t>
            </a:r>
            <a:r>
              <a:rPr lang="en-US" dirty="0">
                <a:solidFill>
                  <a:schemeClr val="accent2"/>
                </a:solidFill>
              </a:rPr>
              <a:t>effectively</a:t>
            </a:r>
            <a:r>
              <a:rPr lang="en-US" dirty="0"/>
              <a:t>?</a:t>
            </a:r>
          </a:p>
        </p:txBody>
      </p:sp>
      <p:sp>
        <p:nvSpPr>
          <p:cNvPr id="4" name="Google Shape;64;p3">
            <a:extLst>
              <a:ext uri="{FF2B5EF4-FFF2-40B4-BE49-F238E27FC236}">
                <a16:creationId xmlns:a16="http://schemas.microsoft.com/office/drawing/2014/main" id="{86DAD6B6-F06F-44C9-97BE-E263F7E953F2}"/>
              </a:ext>
            </a:extLst>
          </p:cNvPr>
          <p:cNvSpPr txBox="1"/>
          <p:nvPr/>
        </p:nvSpPr>
        <p:spPr>
          <a:xfrm>
            <a:off x="653632" y="4015740"/>
            <a:ext cx="8145462" cy="2209800"/>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5" name="Google Shape;65;p3">
            <a:extLst>
              <a:ext uri="{FF2B5EF4-FFF2-40B4-BE49-F238E27FC236}">
                <a16:creationId xmlns:a16="http://schemas.microsoft.com/office/drawing/2014/main" id="{8A235748-3B45-4608-8B31-0718FA86226B}"/>
              </a:ext>
            </a:extLst>
          </p:cNvPr>
          <p:cNvSpPr txBox="1"/>
          <p:nvPr/>
        </p:nvSpPr>
        <p:spPr>
          <a:xfrm>
            <a:off x="628232" y="3999865"/>
            <a:ext cx="8247062"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2000"/>
              <a:buFont typeface="Helvetica Neue"/>
              <a:buNone/>
            </a:pPr>
            <a:r>
              <a:rPr lang="en-US" sz="2000" b="0" i="0" u="none" dirty="0">
                <a:solidFill>
                  <a:srgbClr val="FD020F"/>
                </a:solidFill>
                <a:latin typeface="Helvetica Neue"/>
                <a:ea typeface="Helvetica Neue"/>
                <a:cs typeface="Helvetica Neue"/>
                <a:sym typeface="Helvetica Neue"/>
              </a:rPr>
              <a:t>Student ID Student name  Year    Course        </a:t>
            </a:r>
            <a:r>
              <a:rPr lang="en-US" sz="2000" b="0" i="0" u="none" dirty="0" err="1">
                <a:solidFill>
                  <a:srgbClr val="FD020F"/>
                </a:solidFill>
                <a:latin typeface="Helvetica Neue"/>
                <a:ea typeface="Helvetica Neue"/>
                <a:cs typeface="Helvetica Neue"/>
                <a:sym typeface="Helvetica Neue"/>
              </a:rPr>
              <a:t>Course</a:t>
            </a:r>
            <a:r>
              <a:rPr lang="en-US" sz="2000" b="0" i="0" u="none" dirty="0">
                <a:solidFill>
                  <a:srgbClr val="FD020F"/>
                </a:solidFill>
                <a:latin typeface="Helvetica Neue"/>
                <a:ea typeface="Helvetica Neue"/>
                <a:cs typeface="Helvetica Neue"/>
                <a:sym typeface="Helvetica Neue"/>
              </a:rPr>
              <a:t> Name        Grade</a:t>
            </a:r>
            <a:endParaRPr dirty="0"/>
          </a:p>
        </p:txBody>
      </p:sp>
      <p:sp>
        <p:nvSpPr>
          <p:cNvPr id="6" name="Google Shape;66;p3">
            <a:extLst>
              <a:ext uri="{FF2B5EF4-FFF2-40B4-BE49-F238E27FC236}">
                <a16:creationId xmlns:a16="http://schemas.microsoft.com/office/drawing/2014/main" id="{A75D9691-F730-4537-B5A2-7D600AAECCAA}"/>
              </a:ext>
            </a:extLst>
          </p:cNvPr>
          <p:cNvSpPr txBox="1"/>
          <p:nvPr/>
        </p:nvSpPr>
        <p:spPr>
          <a:xfrm>
            <a:off x="653632" y="4371340"/>
            <a:ext cx="8221662"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Helvetica Neue"/>
              <a:buNone/>
            </a:pPr>
            <a:r>
              <a:rPr lang="en-US" sz="2000" b="0" i="0" u="none" dirty="0">
                <a:solidFill>
                  <a:schemeClr val="dk1"/>
                </a:solidFill>
                <a:latin typeface="Helvetica Neue"/>
                <a:ea typeface="Helvetica Neue"/>
                <a:cs typeface="Helvetica Neue"/>
                <a:sym typeface="Helvetica Neue"/>
              </a:rPr>
              <a:t>50000000     Peter Wong    4      CM2411    Database Systems      B+</a:t>
            </a:r>
            <a:endParaRPr dirty="0"/>
          </a:p>
        </p:txBody>
      </p:sp>
      <p:sp>
        <p:nvSpPr>
          <p:cNvPr id="7" name="Google Shape;67;p3">
            <a:extLst>
              <a:ext uri="{FF2B5EF4-FFF2-40B4-BE49-F238E27FC236}">
                <a16:creationId xmlns:a16="http://schemas.microsoft.com/office/drawing/2014/main" id="{970AED82-7140-451A-99CB-75690A8C6408}"/>
              </a:ext>
            </a:extLst>
          </p:cNvPr>
          <p:cNvSpPr txBox="1"/>
          <p:nvPr/>
        </p:nvSpPr>
        <p:spPr>
          <a:xfrm>
            <a:off x="659982" y="4688840"/>
            <a:ext cx="8215312"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Helvetica Neue"/>
              <a:buNone/>
            </a:pPr>
            <a:r>
              <a:rPr lang="en-US" sz="2000" b="0" i="0" u="none" dirty="0">
                <a:solidFill>
                  <a:schemeClr val="dk1"/>
                </a:solidFill>
                <a:latin typeface="Helvetica Neue"/>
                <a:ea typeface="Helvetica Neue"/>
                <a:cs typeface="Helvetica Neue"/>
                <a:sym typeface="Helvetica Neue"/>
              </a:rPr>
              <a:t>50000000     Peter Wong    4      CS2302    Data Structures            A</a:t>
            </a:r>
            <a:endParaRPr dirty="0"/>
          </a:p>
        </p:txBody>
      </p:sp>
      <p:sp>
        <p:nvSpPr>
          <p:cNvPr id="8" name="Google Shape;68;p3">
            <a:extLst>
              <a:ext uri="{FF2B5EF4-FFF2-40B4-BE49-F238E27FC236}">
                <a16:creationId xmlns:a16="http://schemas.microsoft.com/office/drawing/2014/main" id="{B0FEB638-7F7B-4C95-A15E-2A9762D69E5F}"/>
              </a:ext>
            </a:extLst>
          </p:cNvPr>
          <p:cNvSpPr txBox="1"/>
          <p:nvPr/>
        </p:nvSpPr>
        <p:spPr>
          <a:xfrm>
            <a:off x="666332" y="5022215"/>
            <a:ext cx="8208962"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Helvetica Neue"/>
              <a:buNone/>
            </a:pPr>
            <a:r>
              <a:rPr lang="en-US" sz="2000" b="0" i="0" u="none" dirty="0">
                <a:solidFill>
                  <a:schemeClr val="dk1"/>
                </a:solidFill>
                <a:latin typeface="Helvetica Neue"/>
                <a:ea typeface="Helvetica Neue"/>
                <a:cs typeface="Helvetica Neue"/>
                <a:sym typeface="Helvetica Neue"/>
              </a:rPr>
              <a:t>50000000     Peter Wong    4          ….                 ….                        ..</a:t>
            </a:r>
            <a:endParaRPr dirty="0"/>
          </a:p>
        </p:txBody>
      </p:sp>
      <p:cxnSp>
        <p:nvCxnSpPr>
          <p:cNvPr id="9" name="Google Shape;70;p3">
            <a:extLst>
              <a:ext uri="{FF2B5EF4-FFF2-40B4-BE49-F238E27FC236}">
                <a16:creationId xmlns:a16="http://schemas.microsoft.com/office/drawing/2014/main" id="{AAA5C87E-D376-4279-AD1A-DF8C8BEE1533}"/>
              </a:ext>
            </a:extLst>
          </p:cNvPr>
          <p:cNvCxnSpPr/>
          <p:nvPr/>
        </p:nvCxnSpPr>
        <p:spPr>
          <a:xfrm>
            <a:off x="653632" y="4380865"/>
            <a:ext cx="8145462" cy="15875"/>
          </a:xfrm>
          <a:prstGeom prst="straightConnector1">
            <a:avLst/>
          </a:prstGeom>
          <a:noFill/>
          <a:ln w="12700" cap="flat" cmpd="sng">
            <a:solidFill>
              <a:schemeClr val="dk1"/>
            </a:solidFill>
            <a:prstDash val="solid"/>
            <a:miter lim="800000"/>
            <a:headEnd type="none" w="med" len="med"/>
            <a:tailEnd type="none" w="med" len="med"/>
          </a:ln>
        </p:spPr>
      </p:cxnSp>
      <p:cxnSp>
        <p:nvCxnSpPr>
          <p:cNvPr id="10" name="Google Shape;71;p3">
            <a:extLst>
              <a:ext uri="{FF2B5EF4-FFF2-40B4-BE49-F238E27FC236}">
                <a16:creationId xmlns:a16="http://schemas.microsoft.com/office/drawing/2014/main" id="{E9F61A0D-D35D-4B13-AAC4-6707AEF76571}"/>
              </a:ext>
            </a:extLst>
          </p:cNvPr>
          <p:cNvCxnSpPr/>
          <p:nvPr/>
        </p:nvCxnSpPr>
        <p:spPr>
          <a:xfrm>
            <a:off x="1941095" y="4015740"/>
            <a:ext cx="0" cy="2209800"/>
          </a:xfrm>
          <a:prstGeom prst="straightConnector1">
            <a:avLst/>
          </a:prstGeom>
          <a:noFill/>
          <a:ln w="12700" cap="flat" cmpd="sng">
            <a:solidFill>
              <a:schemeClr val="dk1"/>
            </a:solidFill>
            <a:prstDash val="solid"/>
            <a:miter lim="800000"/>
            <a:headEnd type="none" w="med" len="med"/>
            <a:tailEnd type="none" w="med" len="med"/>
          </a:ln>
        </p:spPr>
      </p:cxnSp>
      <p:cxnSp>
        <p:nvCxnSpPr>
          <p:cNvPr id="11" name="Google Shape;72;p3">
            <a:extLst>
              <a:ext uri="{FF2B5EF4-FFF2-40B4-BE49-F238E27FC236}">
                <a16:creationId xmlns:a16="http://schemas.microsoft.com/office/drawing/2014/main" id="{65D157D1-D568-43C8-8145-B7CFFD4A15BE}"/>
              </a:ext>
            </a:extLst>
          </p:cNvPr>
          <p:cNvCxnSpPr/>
          <p:nvPr/>
        </p:nvCxnSpPr>
        <p:spPr>
          <a:xfrm>
            <a:off x="3617495" y="4015740"/>
            <a:ext cx="0" cy="2209800"/>
          </a:xfrm>
          <a:prstGeom prst="straightConnector1">
            <a:avLst/>
          </a:prstGeom>
          <a:noFill/>
          <a:ln w="12700" cap="flat" cmpd="sng">
            <a:solidFill>
              <a:schemeClr val="dk1"/>
            </a:solidFill>
            <a:prstDash val="solid"/>
            <a:miter lim="800000"/>
            <a:headEnd type="none" w="med" len="med"/>
            <a:tailEnd type="none" w="med" len="med"/>
          </a:ln>
        </p:spPr>
      </p:cxnSp>
      <p:cxnSp>
        <p:nvCxnSpPr>
          <p:cNvPr id="12" name="Google Shape;73;p3">
            <a:extLst>
              <a:ext uri="{FF2B5EF4-FFF2-40B4-BE49-F238E27FC236}">
                <a16:creationId xmlns:a16="http://schemas.microsoft.com/office/drawing/2014/main" id="{312B9951-A80D-4264-8733-8AD3FC6E65F7}"/>
              </a:ext>
            </a:extLst>
          </p:cNvPr>
          <p:cNvCxnSpPr/>
          <p:nvPr/>
        </p:nvCxnSpPr>
        <p:spPr>
          <a:xfrm>
            <a:off x="5446295" y="4015740"/>
            <a:ext cx="0" cy="2209800"/>
          </a:xfrm>
          <a:prstGeom prst="straightConnector1">
            <a:avLst/>
          </a:prstGeom>
          <a:noFill/>
          <a:ln w="12700" cap="flat" cmpd="sng">
            <a:solidFill>
              <a:schemeClr val="dk1"/>
            </a:solidFill>
            <a:prstDash val="solid"/>
            <a:miter lim="800000"/>
            <a:headEnd type="none" w="med" len="med"/>
            <a:tailEnd type="none" w="med" len="med"/>
          </a:ln>
        </p:spPr>
      </p:cxnSp>
      <p:cxnSp>
        <p:nvCxnSpPr>
          <p:cNvPr id="13" name="Google Shape;74;p3">
            <a:extLst>
              <a:ext uri="{FF2B5EF4-FFF2-40B4-BE49-F238E27FC236}">
                <a16:creationId xmlns:a16="http://schemas.microsoft.com/office/drawing/2014/main" id="{DBE7823D-F159-447C-BAAB-EA9F3B93775C}"/>
              </a:ext>
            </a:extLst>
          </p:cNvPr>
          <p:cNvCxnSpPr/>
          <p:nvPr/>
        </p:nvCxnSpPr>
        <p:spPr>
          <a:xfrm>
            <a:off x="7808495" y="4015740"/>
            <a:ext cx="0" cy="2209800"/>
          </a:xfrm>
          <a:prstGeom prst="straightConnector1">
            <a:avLst/>
          </a:prstGeom>
          <a:noFill/>
          <a:ln w="12700" cap="flat" cmpd="sng">
            <a:solidFill>
              <a:schemeClr val="dk1"/>
            </a:solidFill>
            <a:prstDash val="solid"/>
            <a:miter lim="800000"/>
            <a:headEnd type="none" w="med" len="med"/>
            <a:tailEnd type="none" w="med" len="med"/>
          </a:ln>
        </p:spPr>
      </p:cxnSp>
      <p:cxnSp>
        <p:nvCxnSpPr>
          <p:cNvPr id="14" name="Google Shape;75;p3">
            <a:extLst>
              <a:ext uri="{FF2B5EF4-FFF2-40B4-BE49-F238E27FC236}">
                <a16:creationId xmlns:a16="http://schemas.microsoft.com/office/drawing/2014/main" id="{1FB2752A-157A-49A4-95D4-E8D80DFC672B}"/>
              </a:ext>
            </a:extLst>
          </p:cNvPr>
          <p:cNvCxnSpPr/>
          <p:nvPr/>
        </p:nvCxnSpPr>
        <p:spPr>
          <a:xfrm>
            <a:off x="4303295" y="4015740"/>
            <a:ext cx="0" cy="2209800"/>
          </a:xfrm>
          <a:prstGeom prst="straightConnector1">
            <a:avLst/>
          </a:prstGeom>
          <a:noFill/>
          <a:ln w="12700" cap="flat" cmpd="sng">
            <a:solidFill>
              <a:schemeClr val="dk1"/>
            </a:solidFill>
            <a:prstDash val="solid"/>
            <a:miter lim="800000"/>
            <a:headEnd type="none" w="med" len="med"/>
            <a:tailEnd type="none" w="med" len="med"/>
          </a:ln>
        </p:spPr>
      </p:cxnSp>
      <p:sp>
        <p:nvSpPr>
          <p:cNvPr id="15" name="Google Shape;69;p3">
            <a:extLst>
              <a:ext uri="{FF2B5EF4-FFF2-40B4-BE49-F238E27FC236}">
                <a16:creationId xmlns:a16="http://schemas.microsoft.com/office/drawing/2014/main" id="{9ADFFC7E-EF55-4D83-B280-6DA177264F40}"/>
              </a:ext>
            </a:extLst>
          </p:cNvPr>
          <p:cNvSpPr txBox="1"/>
          <p:nvPr/>
        </p:nvSpPr>
        <p:spPr>
          <a:xfrm>
            <a:off x="666332" y="5333313"/>
            <a:ext cx="8208962" cy="11438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Helvetica Neue"/>
              <a:buNone/>
            </a:pPr>
            <a:r>
              <a:rPr lang="en-US" sz="2000" b="0" i="0" u="none" dirty="0">
                <a:solidFill>
                  <a:schemeClr val="dk1"/>
                </a:solidFill>
                <a:latin typeface="Helvetica Neue"/>
                <a:ea typeface="Helvetica Neue"/>
                <a:cs typeface="Helvetica Neue"/>
                <a:sym typeface="Helvetica Neue"/>
              </a:rPr>
              <a:t>50000001     Mary </a:t>
            </a:r>
            <a:r>
              <a:rPr lang="en-US" sz="2000" b="0" i="0" u="none" dirty="0" err="1">
                <a:solidFill>
                  <a:schemeClr val="dk1"/>
                </a:solidFill>
                <a:latin typeface="Helvetica Neue"/>
                <a:ea typeface="Helvetica Neue"/>
                <a:cs typeface="Helvetica Neue"/>
                <a:sym typeface="Helvetica Neue"/>
              </a:rPr>
              <a:t>Tsui</a:t>
            </a:r>
            <a:r>
              <a:rPr lang="en-US" sz="2000" b="0" i="0" u="none" dirty="0">
                <a:solidFill>
                  <a:schemeClr val="dk1"/>
                </a:solidFill>
                <a:latin typeface="Helvetica Neue"/>
                <a:ea typeface="Helvetica Neue"/>
                <a:cs typeface="Helvetica Neue"/>
                <a:sym typeface="Helvetica Neue"/>
              </a:rPr>
              <a:t>        2      CM2411    Database Systems       A-      </a:t>
            </a:r>
            <a:endParaRPr dirty="0"/>
          </a:p>
          <a:p>
            <a:pPr marL="0" marR="0" lvl="0" indent="0" algn="l" rtl="0">
              <a:lnSpc>
                <a:spcPct val="100000"/>
              </a:lnSpc>
              <a:spcBef>
                <a:spcPts val="1000"/>
              </a:spcBef>
              <a:spcAft>
                <a:spcPts val="0"/>
              </a:spcAft>
              <a:buClr>
                <a:schemeClr val="dk1"/>
              </a:buClr>
              <a:buSzPts val="2000"/>
              <a:buFont typeface="Helvetica Neue"/>
              <a:buNone/>
            </a:pPr>
            <a:r>
              <a:rPr lang="en-US" sz="2000" b="0" i="0" u="none" dirty="0">
                <a:solidFill>
                  <a:schemeClr val="dk1"/>
                </a:solidFill>
                <a:latin typeface="Helvetica Neue"/>
                <a:ea typeface="Helvetica Neue"/>
                <a:cs typeface="Helvetica Neue"/>
                <a:sym typeface="Helvetica Neue"/>
              </a:rPr>
              <a:t>50000002     Bob Lee          3      CM2411    Database Systems       B</a:t>
            </a:r>
            <a:endParaRPr dirty="0"/>
          </a:p>
          <a:p>
            <a:pPr marL="0" marR="0" lvl="0" indent="0" algn="l" rtl="0">
              <a:lnSpc>
                <a:spcPct val="100000"/>
              </a:lnSpc>
              <a:spcBef>
                <a:spcPts val="0"/>
              </a:spcBef>
              <a:spcAft>
                <a:spcPts val="0"/>
              </a:spcAft>
              <a:buNone/>
            </a:pPr>
            <a:endParaRPr sz="2000" b="0" i="0" u="none" dirty="0">
              <a:solidFill>
                <a:schemeClr val="dk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4214054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36CB0-A408-40EC-A182-0C98F0E81F1C}"/>
              </a:ext>
            </a:extLst>
          </p:cNvPr>
          <p:cNvSpPr>
            <a:spLocks noGrp="1"/>
          </p:cNvSpPr>
          <p:nvPr>
            <p:ph type="title"/>
          </p:nvPr>
        </p:nvSpPr>
        <p:spPr/>
        <p:txBody>
          <a:bodyPr/>
          <a:lstStyle/>
          <a:p>
            <a:r>
              <a:rPr lang="en-US" dirty="0"/>
              <a:t>Attributes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F8F28B1-4EF9-4185-B042-63350B83E576}"/>
                  </a:ext>
                </a:extLst>
              </p:cNvPr>
              <p:cNvSpPr>
                <a:spLocks noGrp="1"/>
              </p:cNvSpPr>
              <p:nvPr>
                <p:ph idx="1"/>
              </p:nvPr>
            </p:nvSpPr>
            <p:spPr/>
            <p:txBody>
              <a:bodyPr/>
              <a:lstStyle/>
              <a:p>
                <a:r>
                  <a:rPr lang="en-US" dirty="0"/>
                  <a:t>Attributes are a </a:t>
                </a:r>
                <a:r>
                  <a:rPr lang="en-US" dirty="0">
                    <a:solidFill>
                      <a:schemeClr val="accent2"/>
                    </a:solidFill>
                  </a:rPr>
                  <a:t>piece of information </a:t>
                </a:r>
                <a:r>
                  <a:rPr lang="en-US" dirty="0"/>
                  <a:t>that describes an entity</a:t>
                </a:r>
              </a:p>
              <a:p>
                <a:r>
                  <a:rPr lang="en-US" dirty="0"/>
                  <a:t>Each attribute takes a </a:t>
                </a:r>
                <a:r>
                  <a:rPr lang="en-US" dirty="0">
                    <a:solidFill>
                      <a:schemeClr val="accent2"/>
                    </a:solidFill>
                  </a:rPr>
                  <a:t>value</a:t>
                </a:r>
                <a:r>
                  <a:rPr lang="en-US" dirty="0"/>
                  <a:t> from a </a:t>
                </a:r>
                <a:r>
                  <a:rPr lang="en-US" dirty="0">
                    <a:solidFill>
                      <a:schemeClr val="accent2"/>
                    </a:solidFill>
                  </a:rPr>
                  <a:t>domain</a:t>
                </a:r>
                <a:r>
                  <a:rPr lang="en-US" dirty="0"/>
                  <a:t> (i.e. Integer)</a:t>
                </a:r>
              </a:p>
              <a:p>
                <a:r>
                  <a:rPr lang="en-US" dirty="0"/>
                  <a:t>Example attributes for a student:</a:t>
                </a:r>
              </a:p>
              <a:p>
                <a:pPr lvl="1"/>
                <a:r>
                  <a:rPr lang="en-US" dirty="0"/>
                  <a:t>Name (Character String)</a:t>
                </a:r>
              </a:p>
              <a:p>
                <a:pPr lvl="1"/>
                <a:r>
                  <a:rPr lang="en-US" dirty="0"/>
                  <a:t>Student ID (Integer or Character String)</a:t>
                </a:r>
              </a:p>
              <a:p>
                <a:pPr lvl="1"/>
                <a:r>
                  <a:rPr lang="en-US" dirty="0"/>
                  <a:t>Date of Birth (Date)</a:t>
                </a:r>
              </a:p>
              <a:p>
                <a:pPr lvl="1"/>
                <a:r>
                  <a:rPr lang="en-US" dirty="0"/>
                  <a:t>Address (Character String)</a:t>
                </a:r>
              </a:p>
              <a:p>
                <a:r>
                  <a:rPr lang="en-US" dirty="0"/>
                  <a:t>Formally,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𝐷</m:t>
                    </m:r>
                  </m:oMath>
                </a14:m>
                <a:endParaRPr lang="en-US" dirty="0"/>
              </a:p>
              <a:p>
                <a:pPr lvl="1"/>
                <a:r>
                  <a:rPr lang="en-US" dirty="0"/>
                  <a:t>An attribute </a:t>
                </a:r>
                <a14:m>
                  <m:oMath xmlns:m="http://schemas.openxmlformats.org/officeDocument/2006/math">
                    <m:r>
                      <a:rPr lang="en-US" b="0" i="1" smtClean="0">
                        <a:latin typeface="Cambria Math" panose="02040503050406030204" pitchFamily="18" charset="0"/>
                      </a:rPr>
                      <m:t>𝐴</m:t>
                    </m:r>
                  </m:oMath>
                </a14:m>
                <a:r>
                  <a:rPr lang="en-US" dirty="0"/>
                  <a:t> is a function which maps an Entity Set </a:t>
                </a:r>
                <a14:m>
                  <m:oMath xmlns:m="http://schemas.openxmlformats.org/officeDocument/2006/math">
                    <m:r>
                      <a:rPr lang="en-US" b="0" i="1" smtClean="0">
                        <a:latin typeface="Cambria Math" panose="02040503050406030204" pitchFamily="18" charset="0"/>
                      </a:rPr>
                      <m:t>𝐸</m:t>
                    </m:r>
                  </m:oMath>
                </a14:m>
                <a:r>
                  <a:rPr lang="en-US" dirty="0"/>
                  <a:t> into a domain </a:t>
                </a:r>
                <a14:m>
                  <m:oMath xmlns:m="http://schemas.openxmlformats.org/officeDocument/2006/math">
                    <m:r>
                      <a:rPr lang="en-US" b="0" i="1" smtClean="0">
                        <a:latin typeface="Cambria Math" panose="02040503050406030204" pitchFamily="18" charset="0"/>
                      </a:rPr>
                      <m:t>𝐷</m:t>
                    </m:r>
                  </m:oMath>
                </a14:m>
                <a:endParaRPr lang="en-US" dirty="0"/>
              </a:p>
            </p:txBody>
          </p:sp>
        </mc:Choice>
        <mc:Fallback xmlns="">
          <p:sp>
            <p:nvSpPr>
              <p:cNvPr id="3" name="Content Placeholder 2">
                <a:extLst>
                  <a:ext uri="{FF2B5EF4-FFF2-40B4-BE49-F238E27FC236}">
                    <a16:creationId xmlns:a16="http://schemas.microsoft.com/office/drawing/2014/main" id="{3F8F28B1-4EF9-4185-B042-63350B83E576}"/>
                  </a:ext>
                </a:extLst>
              </p:cNvPr>
              <p:cNvSpPr>
                <a:spLocks noGrp="1" noRot="1" noChangeAspect="1" noMove="1" noResize="1" noEditPoints="1" noAdjustHandles="1" noChangeArrowheads="1" noChangeShapeType="1" noTextEdit="1"/>
              </p:cNvSpPr>
              <p:nvPr>
                <p:ph idx="1"/>
              </p:nvPr>
            </p:nvSpPr>
            <p:spPr>
              <a:blipFill>
                <a:blip r:embed="rId2"/>
                <a:stretch>
                  <a:fillRect l="-2262" t="-2121" r="-242"/>
                </a:stretch>
              </a:blipFill>
            </p:spPr>
            <p:txBody>
              <a:bodyPr/>
              <a:lstStyle/>
              <a:p>
                <a:r>
                  <a:rPr lang="en-US">
                    <a:noFill/>
                  </a:rPr>
                  <a:t> </a:t>
                </a:r>
              </a:p>
            </p:txBody>
          </p:sp>
        </mc:Fallback>
      </mc:AlternateContent>
    </p:spTree>
    <p:extLst>
      <p:ext uri="{BB962C8B-B14F-4D97-AF65-F5344CB8AC3E}">
        <p14:creationId xmlns:p14="http://schemas.microsoft.com/office/powerpoint/2010/main" val="2975451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194DA-E7B4-4C86-A2F9-A970BE3B732C}"/>
              </a:ext>
            </a:extLst>
          </p:cNvPr>
          <p:cNvSpPr>
            <a:spLocks noGrp="1"/>
          </p:cNvSpPr>
          <p:nvPr>
            <p:ph type="title"/>
          </p:nvPr>
        </p:nvSpPr>
        <p:spPr/>
        <p:txBody>
          <a:bodyPr/>
          <a:lstStyle/>
          <a:p>
            <a:r>
              <a:rPr lang="en-US" dirty="0"/>
              <a:t>Attributes</a:t>
            </a:r>
          </a:p>
        </p:txBody>
      </p:sp>
      <p:sp>
        <p:nvSpPr>
          <p:cNvPr id="3" name="Content Placeholder 2">
            <a:extLst>
              <a:ext uri="{FF2B5EF4-FFF2-40B4-BE49-F238E27FC236}">
                <a16:creationId xmlns:a16="http://schemas.microsoft.com/office/drawing/2014/main" id="{CD79E2AF-4D1C-4C1F-A2FF-498671816A8C}"/>
              </a:ext>
            </a:extLst>
          </p:cNvPr>
          <p:cNvSpPr>
            <a:spLocks noGrp="1"/>
          </p:cNvSpPr>
          <p:nvPr>
            <p:ph idx="1"/>
          </p:nvPr>
        </p:nvSpPr>
        <p:spPr/>
        <p:txBody>
          <a:bodyPr/>
          <a:lstStyle/>
          <a:p>
            <a:r>
              <a:rPr lang="en-US" dirty="0"/>
              <a:t>On an ER Diagram, Attributes are represented as </a:t>
            </a:r>
            <a:r>
              <a:rPr lang="en-US" dirty="0">
                <a:solidFill>
                  <a:schemeClr val="accent2"/>
                </a:solidFill>
              </a:rPr>
              <a:t>ovals</a:t>
            </a:r>
            <a:r>
              <a:rPr lang="en-US" dirty="0"/>
              <a:t> connected to entities</a:t>
            </a:r>
          </a:p>
          <a:p>
            <a:pPr lvl="1"/>
            <a:r>
              <a:rPr lang="en-US" dirty="0"/>
              <a:t>Domain information is often omitted in the ER Diagram</a:t>
            </a:r>
          </a:p>
        </p:txBody>
      </p:sp>
      <p:sp>
        <p:nvSpPr>
          <p:cNvPr id="4" name="Rectangle 3">
            <a:extLst>
              <a:ext uri="{FF2B5EF4-FFF2-40B4-BE49-F238E27FC236}">
                <a16:creationId xmlns:a16="http://schemas.microsoft.com/office/drawing/2014/main" id="{F243A1E2-17B1-4B96-91FE-5FE685839811}"/>
              </a:ext>
            </a:extLst>
          </p:cNvPr>
          <p:cNvSpPr/>
          <p:nvPr/>
        </p:nvSpPr>
        <p:spPr>
          <a:xfrm>
            <a:off x="3537284" y="4644189"/>
            <a:ext cx="2069432" cy="8519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Oval 4">
            <a:extLst>
              <a:ext uri="{FF2B5EF4-FFF2-40B4-BE49-F238E27FC236}">
                <a16:creationId xmlns:a16="http://schemas.microsoft.com/office/drawing/2014/main" id="{19381C4C-53C0-4FE2-9040-1D02BA9F345B}"/>
              </a:ext>
            </a:extLst>
          </p:cNvPr>
          <p:cNvSpPr/>
          <p:nvPr/>
        </p:nvSpPr>
        <p:spPr>
          <a:xfrm>
            <a:off x="1700066" y="4069705"/>
            <a:ext cx="1503947"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sp>
        <p:nvSpPr>
          <p:cNvPr id="6" name="Oval 5">
            <a:extLst>
              <a:ext uri="{FF2B5EF4-FFF2-40B4-BE49-F238E27FC236}">
                <a16:creationId xmlns:a16="http://schemas.microsoft.com/office/drawing/2014/main" id="{44AC2BBB-4240-4914-95FB-5F26A53C4D68}"/>
              </a:ext>
            </a:extLst>
          </p:cNvPr>
          <p:cNvSpPr/>
          <p:nvPr/>
        </p:nvSpPr>
        <p:spPr>
          <a:xfrm>
            <a:off x="2707105" y="3173309"/>
            <a:ext cx="1913021"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ysClr val="windowText" lastClr="000000"/>
                </a:solidFill>
              </a:rPr>
              <a:t>StudentID</a:t>
            </a:r>
            <a:endParaRPr lang="en-US" dirty="0">
              <a:solidFill>
                <a:sysClr val="windowText" lastClr="000000"/>
              </a:solidFill>
            </a:endParaRPr>
          </a:p>
        </p:txBody>
      </p:sp>
      <p:sp>
        <p:nvSpPr>
          <p:cNvPr id="7" name="Oval 6">
            <a:extLst>
              <a:ext uri="{FF2B5EF4-FFF2-40B4-BE49-F238E27FC236}">
                <a16:creationId xmlns:a16="http://schemas.microsoft.com/office/drawing/2014/main" id="{0023564F-BA0A-43DA-B657-AF54845EB87F}"/>
              </a:ext>
            </a:extLst>
          </p:cNvPr>
          <p:cNvSpPr/>
          <p:nvPr/>
        </p:nvSpPr>
        <p:spPr>
          <a:xfrm>
            <a:off x="5939987" y="4069705"/>
            <a:ext cx="1407695"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Address</a:t>
            </a:r>
          </a:p>
        </p:txBody>
      </p:sp>
      <p:sp>
        <p:nvSpPr>
          <p:cNvPr id="8" name="Oval 7">
            <a:extLst>
              <a:ext uri="{FF2B5EF4-FFF2-40B4-BE49-F238E27FC236}">
                <a16:creationId xmlns:a16="http://schemas.microsoft.com/office/drawing/2014/main" id="{8D54C906-7DD4-4E6A-91B7-E0250C21F65A}"/>
              </a:ext>
            </a:extLst>
          </p:cNvPr>
          <p:cNvSpPr/>
          <p:nvPr/>
        </p:nvSpPr>
        <p:spPr>
          <a:xfrm>
            <a:off x="4707960" y="3173309"/>
            <a:ext cx="2153659"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Date_of_Birth</a:t>
            </a:r>
          </a:p>
        </p:txBody>
      </p:sp>
      <p:cxnSp>
        <p:nvCxnSpPr>
          <p:cNvPr id="10" name="Straight Connector 9">
            <a:extLst>
              <a:ext uri="{FF2B5EF4-FFF2-40B4-BE49-F238E27FC236}">
                <a16:creationId xmlns:a16="http://schemas.microsoft.com/office/drawing/2014/main" id="{950F5042-9676-48EA-BA81-8A6157F9F84C}"/>
              </a:ext>
            </a:extLst>
          </p:cNvPr>
          <p:cNvCxnSpPr>
            <a:stCxn id="5" idx="6"/>
          </p:cNvCxnSpPr>
          <p:nvPr/>
        </p:nvCxnSpPr>
        <p:spPr>
          <a:xfrm>
            <a:off x="3204013" y="4490810"/>
            <a:ext cx="333271" cy="153379"/>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E71F48B-B6D2-4C4A-B9EB-FEE1FB44028B}"/>
              </a:ext>
            </a:extLst>
          </p:cNvPr>
          <p:cNvCxnSpPr>
            <a:cxnSpLocks/>
          </p:cNvCxnSpPr>
          <p:nvPr/>
        </p:nvCxnSpPr>
        <p:spPr>
          <a:xfrm>
            <a:off x="3777916" y="4015519"/>
            <a:ext cx="303204" cy="627691"/>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3BFC5ADA-8EDE-4D64-8A1F-437BAE595A49}"/>
              </a:ext>
            </a:extLst>
          </p:cNvPr>
          <p:cNvCxnSpPr>
            <a:cxnSpLocks/>
            <a:stCxn id="8" idx="4"/>
          </p:cNvCxnSpPr>
          <p:nvPr/>
        </p:nvCxnSpPr>
        <p:spPr>
          <a:xfrm flipH="1">
            <a:off x="5183202" y="4015519"/>
            <a:ext cx="601588" cy="627691"/>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B091745F-C116-4F20-A9DD-570D67B241DA}"/>
              </a:ext>
            </a:extLst>
          </p:cNvPr>
          <p:cNvCxnSpPr>
            <a:cxnSpLocks/>
            <a:stCxn id="7" idx="2"/>
          </p:cNvCxnSpPr>
          <p:nvPr/>
        </p:nvCxnSpPr>
        <p:spPr>
          <a:xfrm flipH="1">
            <a:off x="5606717" y="4490810"/>
            <a:ext cx="333270" cy="29776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83223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697CF-A05D-4BE9-BF4A-756C75B33874}"/>
              </a:ext>
            </a:extLst>
          </p:cNvPr>
          <p:cNvSpPr>
            <a:spLocks noGrp="1"/>
          </p:cNvSpPr>
          <p:nvPr>
            <p:ph type="title"/>
          </p:nvPr>
        </p:nvSpPr>
        <p:spPr/>
        <p:txBody>
          <a:bodyPr/>
          <a:lstStyle/>
          <a:p>
            <a:r>
              <a:rPr lang="en-US" dirty="0"/>
              <a:t>Spot the Entities and Attributes</a:t>
            </a:r>
          </a:p>
        </p:txBody>
      </p:sp>
      <p:sp>
        <p:nvSpPr>
          <p:cNvPr id="3" name="Content Placeholder 2">
            <a:extLst>
              <a:ext uri="{FF2B5EF4-FFF2-40B4-BE49-F238E27FC236}">
                <a16:creationId xmlns:a16="http://schemas.microsoft.com/office/drawing/2014/main" id="{153CCE00-5B42-4F0D-AF8F-AD12082FF9F0}"/>
              </a:ext>
            </a:extLst>
          </p:cNvPr>
          <p:cNvSpPr>
            <a:spLocks noGrp="1"/>
          </p:cNvSpPr>
          <p:nvPr>
            <p:ph idx="1"/>
          </p:nvPr>
        </p:nvSpPr>
        <p:spPr/>
        <p:txBody>
          <a:bodyPr/>
          <a:lstStyle/>
          <a:p>
            <a:pPr marL="0" indent="0">
              <a:buNone/>
            </a:pPr>
            <a:r>
              <a:rPr lang="en-US" dirty="0"/>
              <a:t>“I would like to create a network for our </a:t>
            </a:r>
            <a:r>
              <a:rPr lang="en-US" dirty="0" err="1"/>
              <a:t>PolyU</a:t>
            </a:r>
            <a:r>
              <a:rPr lang="en-US" dirty="0"/>
              <a:t> cinema. </a:t>
            </a:r>
            <a:r>
              <a:rPr lang="en-US" b="0" i="0" dirty="0">
                <a:effectLst/>
              </a:rPr>
              <a:t>Each </a:t>
            </a:r>
            <a:r>
              <a:rPr lang="en-US" b="0" dirty="0"/>
              <a:t>m</a:t>
            </a:r>
            <a:r>
              <a:rPr lang="en-US" i="0" dirty="0">
                <a:effectLst/>
              </a:rPr>
              <a:t>ovie</a:t>
            </a:r>
            <a:r>
              <a:rPr lang="en-US" b="0" i="0" dirty="0">
                <a:effectLst/>
              </a:rPr>
              <a:t> has </a:t>
            </a:r>
            <a:r>
              <a:rPr lang="en-US" b="0" i="0" dirty="0" err="1">
                <a:effectLst/>
              </a:rPr>
              <a:t>has</a:t>
            </a:r>
            <a:r>
              <a:rPr lang="en-US" b="0" i="0" dirty="0">
                <a:effectLst/>
              </a:rPr>
              <a:t> a </a:t>
            </a:r>
            <a:r>
              <a:rPr lang="en-US" b="0" i="0" dirty="0" err="1">
                <a:effectLst/>
              </a:rPr>
              <a:t>MovieID</a:t>
            </a:r>
            <a:r>
              <a:rPr lang="en-US" b="0" i="0" dirty="0">
                <a:effectLst/>
              </a:rPr>
              <a:t>, title, and genre. Each </a:t>
            </a:r>
            <a:r>
              <a:rPr lang="en-US" b="0" dirty="0"/>
              <a:t>s</a:t>
            </a:r>
            <a:r>
              <a:rPr lang="en-US" i="0" dirty="0">
                <a:effectLst/>
              </a:rPr>
              <a:t>creening</a:t>
            </a:r>
            <a:r>
              <a:rPr lang="en-US" b="0" i="0" dirty="0">
                <a:effectLst/>
              </a:rPr>
              <a:t> includes has a </a:t>
            </a:r>
            <a:r>
              <a:rPr lang="en-US" b="0" i="0" dirty="0" err="1">
                <a:effectLst/>
              </a:rPr>
              <a:t>ScreeningID</a:t>
            </a:r>
            <a:r>
              <a:rPr lang="en-US" b="0" i="0" dirty="0">
                <a:effectLst/>
              </a:rPr>
              <a:t>, date and time, and room. The </a:t>
            </a:r>
            <a:r>
              <a:rPr lang="en-US" b="0" dirty="0"/>
              <a:t>c</a:t>
            </a:r>
            <a:r>
              <a:rPr lang="en-US" i="0" dirty="0">
                <a:effectLst/>
              </a:rPr>
              <a:t>ustomer</a:t>
            </a:r>
            <a:r>
              <a:rPr lang="en-US" dirty="0"/>
              <a:t>s record their </a:t>
            </a:r>
            <a:r>
              <a:rPr lang="en-US" b="0" i="0" dirty="0">
                <a:effectLst/>
              </a:rPr>
              <a:t>name, email and unique customer number. A </a:t>
            </a:r>
            <a:r>
              <a:rPr lang="en-US" b="0" dirty="0"/>
              <a:t>m</a:t>
            </a:r>
            <a:r>
              <a:rPr lang="en-US" i="0" dirty="0">
                <a:effectLst/>
              </a:rPr>
              <a:t>ovie</a:t>
            </a:r>
            <a:r>
              <a:rPr lang="en-US" b="0" i="0" dirty="0">
                <a:effectLst/>
              </a:rPr>
              <a:t> can have multiple </a:t>
            </a:r>
            <a:r>
              <a:rPr lang="en-US" b="0" dirty="0"/>
              <a:t>s</a:t>
            </a:r>
            <a:r>
              <a:rPr lang="en-US" i="0" dirty="0">
                <a:effectLst/>
              </a:rPr>
              <a:t>creenings and each customer can attend multiple screenings. Also, customers can give as many movies as they want a rating.</a:t>
            </a:r>
            <a:endParaRPr lang="en-US" dirty="0"/>
          </a:p>
        </p:txBody>
      </p:sp>
      <p:sp>
        <p:nvSpPr>
          <p:cNvPr id="4" name="TextBox 3">
            <a:extLst>
              <a:ext uri="{FF2B5EF4-FFF2-40B4-BE49-F238E27FC236}">
                <a16:creationId xmlns:a16="http://schemas.microsoft.com/office/drawing/2014/main" id="{E454155D-101E-40A9-9105-022CBD018079}"/>
              </a:ext>
            </a:extLst>
          </p:cNvPr>
          <p:cNvSpPr txBox="1"/>
          <p:nvPr/>
        </p:nvSpPr>
        <p:spPr>
          <a:xfrm>
            <a:off x="1572345" y="5054137"/>
            <a:ext cx="6277232" cy="646331"/>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Based on this project brief, what are the entities and </a:t>
            </a:r>
            <a:r>
              <a:rPr lang="en-US">
                <a:solidFill>
                  <a:schemeClr val="accent2"/>
                </a:solidFill>
                <a:latin typeface="Bahnschrift Light SemiCondensed" panose="020B0502040204020203" pitchFamily="34" charset="0"/>
              </a:rPr>
              <a:t>their attributes </a:t>
            </a:r>
            <a:r>
              <a:rPr lang="en-US" dirty="0">
                <a:solidFill>
                  <a:schemeClr val="accent2"/>
                </a:solidFill>
                <a:latin typeface="Bahnschrift Light SemiCondensed" panose="020B0502040204020203" pitchFamily="34" charset="0"/>
              </a:rPr>
              <a:t>for this potential database?</a:t>
            </a:r>
          </a:p>
        </p:txBody>
      </p:sp>
    </p:spTree>
    <p:extLst>
      <p:ext uri="{BB962C8B-B14F-4D97-AF65-F5344CB8AC3E}">
        <p14:creationId xmlns:p14="http://schemas.microsoft.com/office/powerpoint/2010/main" val="1802540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3CFB7-27A6-45BA-8A2B-42E5D9B71AB3}"/>
              </a:ext>
            </a:extLst>
          </p:cNvPr>
          <p:cNvSpPr>
            <a:spLocks noGrp="1"/>
          </p:cNvSpPr>
          <p:nvPr>
            <p:ph type="title"/>
          </p:nvPr>
        </p:nvSpPr>
        <p:spPr/>
        <p:txBody>
          <a:bodyPr/>
          <a:lstStyle/>
          <a:p>
            <a:r>
              <a:rPr lang="en-US" dirty="0"/>
              <a:t>Relationships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84E98B8-E9C7-4064-9E0A-EE321E0A630C}"/>
                  </a:ext>
                </a:extLst>
              </p:cNvPr>
              <p:cNvSpPr>
                <a:spLocks noGrp="1"/>
              </p:cNvSpPr>
              <p:nvPr>
                <p:ph idx="1"/>
              </p:nvPr>
            </p:nvSpPr>
            <p:spPr/>
            <p:txBody>
              <a:bodyPr/>
              <a:lstStyle/>
              <a:p>
                <a:r>
                  <a:rPr lang="en-US" dirty="0"/>
                  <a:t>A Relationship is an association among </a:t>
                </a:r>
                <a:r>
                  <a:rPr lang="en-US" dirty="0">
                    <a:solidFill>
                      <a:schemeClr val="accent2"/>
                    </a:solidFill>
                  </a:rPr>
                  <a:t>two or more </a:t>
                </a:r>
                <a:r>
                  <a:rPr lang="en-US" dirty="0"/>
                  <a:t>entities</a:t>
                </a:r>
              </a:p>
              <a:p>
                <a:pPr lvl="1"/>
                <a:r>
                  <a:rPr lang="en-US" dirty="0"/>
                  <a:t>Example: Student John Chan takes the Course COMP2411</a:t>
                </a:r>
              </a:p>
              <a:p>
                <a:r>
                  <a:rPr lang="en-US" dirty="0"/>
                  <a:t>A Relationship Set is the set of relationships of the same type connecting the same Entity Sets</a:t>
                </a:r>
              </a:p>
              <a:p>
                <a:pPr lvl="1"/>
                <a:r>
                  <a:rPr lang="en-US" dirty="0"/>
                  <a:t>Example: Students take Courses</a:t>
                </a:r>
              </a:p>
              <a:p>
                <a:r>
                  <a:rPr lang="en-US" dirty="0"/>
                  <a:t>Formally, a Relationship Set </a:t>
                </a:r>
                <a14:m>
                  <m:oMath xmlns:m="http://schemas.openxmlformats.org/officeDocument/2006/math">
                    <m:r>
                      <a:rPr lang="en-US" b="0" i="1" smtClean="0">
                        <a:latin typeface="Cambria Math" panose="02040503050406030204" pitchFamily="18" charset="0"/>
                      </a:rPr>
                      <m:t>𝑅</m:t>
                    </m:r>
                  </m:oMath>
                </a14:m>
                <a:r>
                  <a:rPr lang="en-US" dirty="0"/>
                  <a:t> is a subset of:</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m:t>
                    </m:r>
                    <m:r>
                      <a:rPr lang="en-US" b="0" i="1" smtClean="0">
                        <a:latin typeface="Cambria Math" panose="02040503050406030204" pitchFamily="18" charset="0"/>
                      </a:rPr>
                      <m:t>𝑒</m:t>
                    </m:r>
                    <m:r>
                      <a:rPr lang="en-US" b="0" i="1" smtClean="0">
                        <a:latin typeface="Cambria Math" panose="02040503050406030204" pitchFamily="18" charset="0"/>
                      </a:rPr>
                      <m:t>1, </m:t>
                    </m:r>
                    <m:r>
                      <a:rPr lang="en-US" b="0" i="1" smtClean="0">
                        <a:latin typeface="Cambria Math" panose="02040503050406030204" pitchFamily="18" charset="0"/>
                      </a:rPr>
                      <m:t>𝑒</m:t>
                    </m:r>
                    <m:r>
                      <a:rPr lang="en-US" b="0" i="1" smtClean="0">
                        <a:latin typeface="Cambria Math" panose="02040503050406030204" pitchFamily="18" charset="0"/>
                      </a:rPr>
                      <m:t>2, …, </m:t>
                    </m:r>
                    <m:r>
                      <a:rPr lang="en-US" b="0" i="1" smtClean="0">
                        <a:latin typeface="Cambria Math" panose="02040503050406030204" pitchFamily="18" charset="0"/>
                      </a:rPr>
                      <m:t>𝑒𝑘</m:t>
                    </m:r>
                    <m:r>
                      <a:rPr lang="en-US" b="0" i="1" smtClean="0">
                        <a:latin typeface="Cambria Math" panose="02040503050406030204" pitchFamily="18" charset="0"/>
                      </a:rPr>
                      <m:t>)|</m:t>
                    </m:r>
                    <m:r>
                      <a:rPr lang="en-US" b="0" i="1" smtClean="0">
                        <a:latin typeface="Cambria Math" panose="02040503050406030204" pitchFamily="18" charset="0"/>
                      </a:rPr>
                      <m:t>𝑒</m:t>
                    </m:r>
                    <m:r>
                      <a:rPr lang="en-US" b="0" i="1" smtClean="0">
                        <a:latin typeface="Cambria Math" panose="02040503050406030204" pitchFamily="18" charset="0"/>
                      </a:rPr>
                      <m:t>1∈</m:t>
                    </m:r>
                    <m:r>
                      <a:rPr lang="en-US" b="0" i="1" smtClean="0">
                        <a:latin typeface="Cambria Math" panose="02040503050406030204" pitchFamily="18" charset="0"/>
                      </a:rPr>
                      <m:t>𝐸</m:t>
                    </m:r>
                    <m:r>
                      <a:rPr lang="en-US" b="0" i="1" smtClean="0">
                        <a:latin typeface="Cambria Math" panose="02040503050406030204" pitchFamily="18" charset="0"/>
                      </a:rPr>
                      <m:t>1, </m:t>
                    </m:r>
                    <m:r>
                      <a:rPr lang="en-US" b="0" i="1" smtClean="0">
                        <a:latin typeface="Cambria Math" panose="02040503050406030204" pitchFamily="18" charset="0"/>
                      </a:rPr>
                      <m:t>𝑒</m:t>
                    </m:r>
                    <m:r>
                      <a:rPr lang="en-US" b="0" i="1" smtClean="0">
                        <a:latin typeface="Cambria Math" panose="02040503050406030204" pitchFamily="18" charset="0"/>
                      </a:rPr>
                      <m:t>2∈</m:t>
                    </m:r>
                    <m:r>
                      <a:rPr lang="en-US" b="0" i="1" smtClean="0">
                        <a:latin typeface="Cambria Math" panose="02040503050406030204" pitchFamily="18" charset="0"/>
                      </a:rPr>
                      <m:t>𝐸</m:t>
                    </m:r>
                    <m:r>
                      <a:rPr lang="en-US" b="0" i="1" smtClean="0">
                        <a:latin typeface="Cambria Math" panose="02040503050406030204" pitchFamily="18" charset="0"/>
                      </a:rPr>
                      <m:t>2, …, </m:t>
                    </m:r>
                    <m:r>
                      <a:rPr lang="en-US" b="0" i="1" smtClean="0">
                        <a:latin typeface="Cambria Math" panose="02040503050406030204" pitchFamily="18" charset="0"/>
                      </a:rPr>
                      <m:t>𝑒𝑘</m:t>
                    </m:r>
                    <m:r>
                      <a:rPr lang="en-US" b="0" i="1" smtClean="0">
                        <a:latin typeface="Cambria Math" panose="02040503050406030204" pitchFamily="18" charset="0"/>
                      </a:rPr>
                      <m:t>∈</m:t>
                    </m:r>
                    <m:r>
                      <a:rPr lang="en-US" b="0" i="1" smtClean="0">
                        <a:latin typeface="Cambria Math" panose="02040503050406030204" pitchFamily="18" charset="0"/>
                      </a:rPr>
                      <m:t>𝐸𝑘</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C84E98B8-E9C7-4064-9E0A-EE321E0A630C}"/>
                  </a:ext>
                </a:extLst>
              </p:cNvPr>
              <p:cNvSpPr>
                <a:spLocks noGrp="1" noRot="1" noChangeAspect="1" noMove="1" noResize="1" noEditPoints="1" noAdjustHandles="1" noChangeArrowheads="1" noChangeShapeType="1" noTextEdit="1"/>
              </p:cNvSpPr>
              <p:nvPr>
                <p:ph idx="1"/>
              </p:nvPr>
            </p:nvSpPr>
            <p:spPr>
              <a:blipFill>
                <a:blip r:embed="rId2"/>
                <a:stretch>
                  <a:fillRect l="-2262" t="-2121" r="-2100"/>
                </a:stretch>
              </a:blipFill>
            </p:spPr>
            <p:txBody>
              <a:bodyPr/>
              <a:lstStyle/>
              <a:p>
                <a:r>
                  <a:rPr lang="en-US">
                    <a:noFill/>
                  </a:rPr>
                  <a:t> </a:t>
                </a:r>
              </a:p>
            </p:txBody>
          </p:sp>
        </mc:Fallback>
      </mc:AlternateContent>
    </p:spTree>
    <p:extLst>
      <p:ext uri="{BB962C8B-B14F-4D97-AF65-F5344CB8AC3E}">
        <p14:creationId xmlns:p14="http://schemas.microsoft.com/office/powerpoint/2010/main" val="2921768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42303-C4E0-48C8-B1D6-6147BAE58BAC}"/>
              </a:ext>
            </a:extLst>
          </p:cNvPr>
          <p:cNvSpPr>
            <a:spLocks noGrp="1"/>
          </p:cNvSpPr>
          <p:nvPr>
            <p:ph type="title"/>
          </p:nvPr>
        </p:nvSpPr>
        <p:spPr/>
        <p:txBody>
          <a:bodyPr/>
          <a:lstStyle/>
          <a:p>
            <a:r>
              <a:rPr lang="en-US" dirty="0"/>
              <a:t>Relationships</a:t>
            </a:r>
          </a:p>
        </p:txBody>
      </p:sp>
      <p:sp>
        <p:nvSpPr>
          <p:cNvPr id="3" name="Content Placeholder 2">
            <a:extLst>
              <a:ext uri="{FF2B5EF4-FFF2-40B4-BE49-F238E27FC236}">
                <a16:creationId xmlns:a16="http://schemas.microsoft.com/office/drawing/2014/main" id="{B3DC6D47-7784-46C9-A5FF-C6633168017A}"/>
              </a:ext>
            </a:extLst>
          </p:cNvPr>
          <p:cNvSpPr>
            <a:spLocks noGrp="1"/>
          </p:cNvSpPr>
          <p:nvPr>
            <p:ph idx="1"/>
          </p:nvPr>
        </p:nvSpPr>
        <p:spPr/>
        <p:txBody>
          <a:bodyPr/>
          <a:lstStyle/>
          <a:p>
            <a:r>
              <a:rPr lang="en-US" dirty="0"/>
              <a:t>On an ER Diagram, Relationship Sets (again often shortened to Relationships) are represented by a </a:t>
            </a:r>
            <a:r>
              <a:rPr lang="en-US" dirty="0">
                <a:solidFill>
                  <a:schemeClr val="accent2"/>
                </a:solidFill>
              </a:rPr>
              <a:t>diamond</a:t>
            </a:r>
            <a:r>
              <a:rPr lang="en-US" dirty="0"/>
              <a:t> that connects two or more Entities</a:t>
            </a:r>
          </a:p>
          <a:p>
            <a:r>
              <a:rPr lang="en-US" dirty="0"/>
              <a:t>Relationships may have attributes</a:t>
            </a:r>
          </a:p>
        </p:txBody>
      </p:sp>
      <p:sp>
        <p:nvSpPr>
          <p:cNvPr id="4" name="Rectangle 3">
            <a:extLst>
              <a:ext uri="{FF2B5EF4-FFF2-40B4-BE49-F238E27FC236}">
                <a16:creationId xmlns:a16="http://schemas.microsoft.com/office/drawing/2014/main" id="{58AD3655-F4F0-45A6-B18B-0CD373D62225}"/>
              </a:ext>
            </a:extLst>
          </p:cNvPr>
          <p:cNvSpPr/>
          <p:nvPr/>
        </p:nvSpPr>
        <p:spPr>
          <a:xfrm>
            <a:off x="2614458" y="5017168"/>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Oval 4">
            <a:extLst>
              <a:ext uri="{FF2B5EF4-FFF2-40B4-BE49-F238E27FC236}">
                <a16:creationId xmlns:a16="http://schemas.microsoft.com/office/drawing/2014/main" id="{378CEF08-BA46-47F7-8291-67417B821F88}"/>
              </a:ext>
            </a:extLst>
          </p:cNvPr>
          <p:cNvSpPr/>
          <p:nvPr/>
        </p:nvSpPr>
        <p:spPr>
          <a:xfrm>
            <a:off x="690610" y="4422857"/>
            <a:ext cx="1503947" cy="47529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sp>
        <p:nvSpPr>
          <p:cNvPr id="6" name="Oval 5">
            <a:extLst>
              <a:ext uri="{FF2B5EF4-FFF2-40B4-BE49-F238E27FC236}">
                <a16:creationId xmlns:a16="http://schemas.microsoft.com/office/drawing/2014/main" id="{9AC6DFEF-F5A4-4963-95EF-A4AABFEEDC0B}"/>
              </a:ext>
            </a:extLst>
          </p:cNvPr>
          <p:cNvSpPr/>
          <p:nvPr/>
        </p:nvSpPr>
        <p:spPr>
          <a:xfrm>
            <a:off x="1898579" y="3966857"/>
            <a:ext cx="1903399"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ysClr val="windowText" lastClr="000000"/>
                </a:solidFill>
              </a:rPr>
              <a:t>StudentID</a:t>
            </a:r>
            <a:endParaRPr lang="en-US" dirty="0">
              <a:solidFill>
                <a:sysClr val="windowText" lastClr="000000"/>
              </a:solidFill>
            </a:endParaRPr>
          </a:p>
        </p:txBody>
      </p:sp>
      <p:sp>
        <p:nvSpPr>
          <p:cNvPr id="7" name="Oval 6">
            <a:extLst>
              <a:ext uri="{FF2B5EF4-FFF2-40B4-BE49-F238E27FC236}">
                <a16:creationId xmlns:a16="http://schemas.microsoft.com/office/drawing/2014/main" id="{3A2AFE15-D328-4967-A3E2-C0170332C713}"/>
              </a:ext>
            </a:extLst>
          </p:cNvPr>
          <p:cNvSpPr/>
          <p:nvPr/>
        </p:nvSpPr>
        <p:spPr>
          <a:xfrm>
            <a:off x="1206763" y="5796950"/>
            <a:ext cx="1407695" cy="30979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Address</a:t>
            </a:r>
          </a:p>
        </p:txBody>
      </p:sp>
      <p:sp>
        <p:nvSpPr>
          <p:cNvPr id="8" name="Oval 7">
            <a:extLst>
              <a:ext uri="{FF2B5EF4-FFF2-40B4-BE49-F238E27FC236}">
                <a16:creationId xmlns:a16="http://schemas.microsoft.com/office/drawing/2014/main" id="{A28F8806-51DC-4A34-BED4-F7FF3A71F93A}"/>
              </a:ext>
            </a:extLst>
          </p:cNvPr>
          <p:cNvSpPr/>
          <p:nvPr/>
        </p:nvSpPr>
        <p:spPr>
          <a:xfrm>
            <a:off x="-24063" y="5246842"/>
            <a:ext cx="2218620" cy="31384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Date_of_Birth</a:t>
            </a:r>
          </a:p>
        </p:txBody>
      </p:sp>
      <p:cxnSp>
        <p:nvCxnSpPr>
          <p:cNvPr id="9" name="Straight Connector 8">
            <a:extLst>
              <a:ext uri="{FF2B5EF4-FFF2-40B4-BE49-F238E27FC236}">
                <a16:creationId xmlns:a16="http://schemas.microsoft.com/office/drawing/2014/main" id="{78385F22-9057-46F5-83B1-D6ADD5B91413}"/>
              </a:ext>
            </a:extLst>
          </p:cNvPr>
          <p:cNvCxnSpPr>
            <a:cxnSpLocks/>
            <a:stCxn id="5" idx="6"/>
          </p:cNvCxnSpPr>
          <p:nvPr/>
        </p:nvCxnSpPr>
        <p:spPr>
          <a:xfrm>
            <a:off x="2194557" y="4660503"/>
            <a:ext cx="419901" cy="586339"/>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113AEB81-BFDB-468A-98E9-0979BC56135A}"/>
              </a:ext>
            </a:extLst>
          </p:cNvPr>
          <p:cNvCxnSpPr>
            <a:cxnSpLocks/>
            <a:stCxn id="6" idx="4"/>
          </p:cNvCxnSpPr>
          <p:nvPr/>
        </p:nvCxnSpPr>
        <p:spPr>
          <a:xfrm>
            <a:off x="2850279" y="4346658"/>
            <a:ext cx="308015" cy="669531"/>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E75EB49-6231-4843-847F-30F251EF7002}"/>
              </a:ext>
            </a:extLst>
          </p:cNvPr>
          <p:cNvCxnSpPr>
            <a:cxnSpLocks/>
            <a:stCxn id="8" idx="6"/>
          </p:cNvCxnSpPr>
          <p:nvPr/>
        </p:nvCxnSpPr>
        <p:spPr>
          <a:xfrm flipV="1">
            <a:off x="2194557" y="5355215"/>
            <a:ext cx="419901" cy="485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7BED3243-0936-48D5-91D5-5057CF9845E9}"/>
              </a:ext>
            </a:extLst>
          </p:cNvPr>
          <p:cNvCxnSpPr>
            <a:cxnSpLocks/>
            <a:stCxn id="4" idx="2"/>
            <a:endCxn id="7" idx="6"/>
          </p:cNvCxnSpPr>
          <p:nvPr/>
        </p:nvCxnSpPr>
        <p:spPr>
          <a:xfrm flipH="1">
            <a:off x="2614458" y="5484488"/>
            <a:ext cx="703848" cy="467357"/>
          </a:xfrm>
          <a:prstGeom prst="line">
            <a:avLst/>
          </a:prstGeom>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125F21EC-DDE4-443A-94E9-7DCF2C55CF2F}"/>
              </a:ext>
            </a:extLst>
          </p:cNvPr>
          <p:cNvSpPr/>
          <p:nvPr/>
        </p:nvSpPr>
        <p:spPr>
          <a:xfrm>
            <a:off x="6296123" y="5017168"/>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24" name="Oval 23">
            <a:extLst>
              <a:ext uri="{FF2B5EF4-FFF2-40B4-BE49-F238E27FC236}">
                <a16:creationId xmlns:a16="http://schemas.microsoft.com/office/drawing/2014/main" id="{B625B714-CE3D-4F1D-80AD-EFDB57F0D755}"/>
              </a:ext>
            </a:extLst>
          </p:cNvPr>
          <p:cNvSpPr/>
          <p:nvPr/>
        </p:nvSpPr>
        <p:spPr>
          <a:xfrm>
            <a:off x="7098229" y="3857414"/>
            <a:ext cx="102910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Code</a:t>
            </a:r>
          </a:p>
        </p:txBody>
      </p:sp>
      <p:sp>
        <p:nvSpPr>
          <p:cNvPr id="25" name="Oval 24">
            <a:extLst>
              <a:ext uri="{FF2B5EF4-FFF2-40B4-BE49-F238E27FC236}">
                <a16:creationId xmlns:a16="http://schemas.microsoft.com/office/drawing/2014/main" id="{F0E7E7E0-ED07-4FBF-92C7-6813EB292781}"/>
              </a:ext>
            </a:extLst>
          </p:cNvPr>
          <p:cNvSpPr/>
          <p:nvPr/>
        </p:nvSpPr>
        <p:spPr>
          <a:xfrm>
            <a:off x="8019034" y="4422857"/>
            <a:ext cx="102630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Title</a:t>
            </a:r>
          </a:p>
        </p:txBody>
      </p:sp>
      <p:cxnSp>
        <p:nvCxnSpPr>
          <p:cNvPr id="26" name="Straight Connector 25">
            <a:extLst>
              <a:ext uri="{FF2B5EF4-FFF2-40B4-BE49-F238E27FC236}">
                <a16:creationId xmlns:a16="http://schemas.microsoft.com/office/drawing/2014/main" id="{6A44731D-E115-4E3B-98CD-7670CFCCFB7C}"/>
              </a:ext>
            </a:extLst>
          </p:cNvPr>
          <p:cNvCxnSpPr>
            <a:cxnSpLocks/>
            <a:stCxn id="24" idx="4"/>
          </p:cNvCxnSpPr>
          <p:nvPr/>
        </p:nvCxnSpPr>
        <p:spPr>
          <a:xfrm flipH="1">
            <a:off x="7475198" y="4237215"/>
            <a:ext cx="137584" cy="778974"/>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0AA77778-C205-49CF-AEE7-2BF20F8769C7}"/>
              </a:ext>
            </a:extLst>
          </p:cNvPr>
          <p:cNvCxnSpPr>
            <a:cxnSpLocks/>
            <a:stCxn id="25" idx="4"/>
            <a:endCxn id="23" idx="3"/>
          </p:cNvCxnSpPr>
          <p:nvPr/>
        </p:nvCxnSpPr>
        <p:spPr>
          <a:xfrm flipH="1">
            <a:off x="7703818" y="4802658"/>
            <a:ext cx="828369" cy="448170"/>
          </a:xfrm>
          <a:prstGeom prst="line">
            <a:avLst/>
          </a:prstGeom>
        </p:spPr>
        <p:style>
          <a:lnRef idx="1">
            <a:schemeClr val="dk1"/>
          </a:lnRef>
          <a:fillRef idx="0">
            <a:schemeClr val="dk1"/>
          </a:fillRef>
          <a:effectRef idx="0">
            <a:schemeClr val="dk1"/>
          </a:effectRef>
          <a:fontRef idx="minor">
            <a:schemeClr val="tx1"/>
          </a:fontRef>
        </p:style>
      </p:cxnSp>
      <p:sp>
        <p:nvSpPr>
          <p:cNvPr id="33" name="Diamond 32">
            <a:extLst>
              <a:ext uri="{FF2B5EF4-FFF2-40B4-BE49-F238E27FC236}">
                <a16:creationId xmlns:a16="http://schemas.microsoft.com/office/drawing/2014/main" id="{DB305104-4772-45B2-AD34-72C35B4CAB05}"/>
              </a:ext>
            </a:extLst>
          </p:cNvPr>
          <p:cNvSpPr/>
          <p:nvPr/>
        </p:nvSpPr>
        <p:spPr>
          <a:xfrm>
            <a:off x="4468527" y="4954834"/>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34" name="Straight Connector 33">
            <a:extLst>
              <a:ext uri="{FF2B5EF4-FFF2-40B4-BE49-F238E27FC236}">
                <a16:creationId xmlns:a16="http://schemas.microsoft.com/office/drawing/2014/main" id="{DE70B666-8E44-4625-ADE7-369D3F0590E2}"/>
              </a:ext>
            </a:extLst>
          </p:cNvPr>
          <p:cNvCxnSpPr>
            <a:cxnSpLocks/>
            <a:stCxn id="4" idx="3"/>
            <a:endCxn id="33" idx="1"/>
          </p:cNvCxnSpPr>
          <p:nvPr/>
        </p:nvCxnSpPr>
        <p:spPr>
          <a:xfrm flipV="1">
            <a:off x="4022153" y="5248004"/>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9BB3608C-A563-40DB-910F-9F2963CAC5F0}"/>
              </a:ext>
            </a:extLst>
          </p:cNvPr>
          <p:cNvCxnSpPr>
            <a:cxnSpLocks/>
            <a:stCxn id="33" idx="3"/>
            <a:endCxn id="23" idx="1"/>
          </p:cNvCxnSpPr>
          <p:nvPr/>
        </p:nvCxnSpPr>
        <p:spPr>
          <a:xfrm>
            <a:off x="5876222" y="5248004"/>
            <a:ext cx="419901" cy="2824"/>
          </a:xfrm>
          <a:prstGeom prst="line">
            <a:avLst/>
          </a:prstGeom>
        </p:spPr>
        <p:style>
          <a:lnRef idx="1">
            <a:schemeClr val="dk1"/>
          </a:lnRef>
          <a:fillRef idx="0">
            <a:schemeClr val="dk1"/>
          </a:fillRef>
          <a:effectRef idx="0">
            <a:schemeClr val="dk1"/>
          </a:effectRef>
          <a:fontRef idx="minor">
            <a:schemeClr val="tx1"/>
          </a:fontRef>
        </p:style>
      </p:cxnSp>
      <p:sp>
        <p:nvSpPr>
          <p:cNvPr id="41" name="Oval 40">
            <a:extLst>
              <a:ext uri="{FF2B5EF4-FFF2-40B4-BE49-F238E27FC236}">
                <a16:creationId xmlns:a16="http://schemas.microsoft.com/office/drawing/2014/main" id="{BB84F023-FB23-4A58-A8DB-474D974F2E8A}"/>
              </a:ext>
            </a:extLst>
          </p:cNvPr>
          <p:cNvSpPr/>
          <p:nvPr/>
        </p:nvSpPr>
        <p:spPr>
          <a:xfrm>
            <a:off x="4474150" y="3857414"/>
            <a:ext cx="140769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Grade</a:t>
            </a:r>
          </a:p>
        </p:txBody>
      </p:sp>
      <p:cxnSp>
        <p:nvCxnSpPr>
          <p:cNvPr id="43" name="Straight Connector 42">
            <a:extLst>
              <a:ext uri="{FF2B5EF4-FFF2-40B4-BE49-F238E27FC236}">
                <a16:creationId xmlns:a16="http://schemas.microsoft.com/office/drawing/2014/main" id="{CF1887A0-5261-423F-8A0D-438A34B04BE2}"/>
              </a:ext>
            </a:extLst>
          </p:cNvPr>
          <p:cNvCxnSpPr>
            <a:cxnSpLocks/>
            <a:stCxn id="41" idx="4"/>
            <a:endCxn id="33" idx="0"/>
          </p:cNvCxnSpPr>
          <p:nvPr/>
        </p:nvCxnSpPr>
        <p:spPr>
          <a:xfrm flipH="1">
            <a:off x="5172375" y="4237215"/>
            <a:ext cx="5623" cy="717619"/>
          </a:xfrm>
          <a:prstGeom prst="line">
            <a:avLst/>
          </a:prstGeom>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F9C0A34B-92F3-4FBB-98D8-32FB9E8D1A8D}"/>
              </a:ext>
            </a:extLst>
          </p:cNvPr>
          <p:cNvSpPr txBox="1"/>
          <p:nvPr/>
        </p:nvSpPr>
        <p:spPr>
          <a:xfrm>
            <a:off x="3377594" y="5686699"/>
            <a:ext cx="6025898" cy="646331"/>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Attributes of connected entities do not need to be added to the entity (i.e. Students doesn’t need Course Code attribute)</a:t>
            </a:r>
          </a:p>
        </p:txBody>
      </p:sp>
    </p:spTree>
    <p:extLst>
      <p:ext uri="{BB962C8B-B14F-4D97-AF65-F5344CB8AC3E}">
        <p14:creationId xmlns:p14="http://schemas.microsoft.com/office/powerpoint/2010/main" val="3307200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2C923-ADB6-4823-A5B0-A69899219714}"/>
              </a:ext>
            </a:extLst>
          </p:cNvPr>
          <p:cNvSpPr>
            <a:spLocks noGrp="1"/>
          </p:cNvSpPr>
          <p:nvPr>
            <p:ph type="title"/>
          </p:nvPr>
        </p:nvSpPr>
        <p:spPr/>
        <p:txBody>
          <a:bodyPr/>
          <a:lstStyle/>
          <a:p>
            <a:r>
              <a:rPr lang="en-US" dirty="0"/>
              <a:t>Relationship Degree</a:t>
            </a:r>
          </a:p>
        </p:txBody>
      </p:sp>
      <p:sp>
        <p:nvSpPr>
          <p:cNvPr id="3" name="Content Placeholder 2">
            <a:extLst>
              <a:ext uri="{FF2B5EF4-FFF2-40B4-BE49-F238E27FC236}">
                <a16:creationId xmlns:a16="http://schemas.microsoft.com/office/drawing/2014/main" id="{28787138-DE30-46A7-B3CD-7349BB93F0E1}"/>
              </a:ext>
            </a:extLst>
          </p:cNvPr>
          <p:cNvSpPr>
            <a:spLocks noGrp="1"/>
          </p:cNvSpPr>
          <p:nvPr>
            <p:ph idx="1"/>
          </p:nvPr>
        </p:nvSpPr>
        <p:spPr/>
        <p:txBody>
          <a:bodyPr/>
          <a:lstStyle/>
          <a:p>
            <a:r>
              <a:rPr lang="en-US" dirty="0"/>
              <a:t>The degree of a relationship is the number of participating entity types</a:t>
            </a:r>
          </a:p>
          <a:p>
            <a:r>
              <a:rPr lang="en-US" dirty="0">
                <a:solidFill>
                  <a:schemeClr val="accent2"/>
                </a:solidFill>
              </a:rPr>
              <a:t>Binary</a:t>
            </a:r>
            <a:r>
              <a:rPr lang="en-US" dirty="0"/>
              <a:t> Relationship</a:t>
            </a:r>
          </a:p>
          <a:p>
            <a:pPr lvl="1"/>
            <a:r>
              <a:rPr lang="en-US" dirty="0"/>
              <a:t>The most common relationship type between two entities</a:t>
            </a:r>
          </a:p>
        </p:txBody>
      </p:sp>
      <p:sp>
        <p:nvSpPr>
          <p:cNvPr id="4" name="Rectangle 3">
            <a:extLst>
              <a:ext uri="{FF2B5EF4-FFF2-40B4-BE49-F238E27FC236}">
                <a16:creationId xmlns:a16="http://schemas.microsoft.com/office/drawing/2014/main" id="{C7E868B2-15E3-44D4-8B78-D3ECA293842E}"/>
              </a:ext>
            </a:extLst>
          </p:cNvPr>
          <p:cNvSpPr/>
          <p:nvPr/>
        </p:nvSpPr>
        <p:spPr>
          <a:xfrm>
            <a:off x="1447395" y="4896852"/>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6" name="Rectangle 5">
            <a:extLst>
              <a:ext uri="{FF2B5EF4-FFF2-40B4-BE49-F238E27FC236}">
                <a16:creationId xmlns:a16="http://schemas.microsoft.com/office/drawing/2014/main" id="{3C3CA8A1-0DBA-48E9-B73E-C598288424CB}"/>
              </a:ext>
            </a:extLst>
          </p:cNvPr>
          <p:cNvSpPr/>
          <p:nvPr/>
        </p:nvSpPr>
        <p:spPr>
          <a:xfrm>
            <a:off x="5129060" y="4896852"/>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7" name="Diamond 6">
            <a:extLst>
              <a:ext uri="{FF2B5EF4-FFF2-40B4-BE49-F238E27FC236}">
                <a16:creationId xmlns:a16="http://schemas.microsoft.com/office/drawing/2014/main" id="{8E4F94B0-D3BA-463E-84E0-C1A3C5BBCFFD}"/>
              </a:ext>
            </a:extLst>
          </p:cNvPr>
          <p:cNvSpPr/>
          <p:nvPr/>
        </p:nvSpPr>
        <p:spPr>
          <a:xfrm>
            <a:off x="3301464" y="4834518"/>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8" name="Straight Connector 7">
            <a:extLst>
              <a:ext uri="{FF2B5EF4-FFF2-40B4-BE49-F238E27FC236}">
                <a16:creationId xmlns:a16="http://schemas.microsoft.com/office/drawing/2014/main" id="{EF108825-36B6-4DA7-BA38-56553A6DF818}"/>
              </a:ext>
            </a:extLst>
          </p:cNvPr>
          <p:cNvCxnSpPr>
            <a:cxnSpLocks/>
            <a:stCxn id="4" idx="3"/>
            <a:endCxn id="7" idx="1"/>
          </p:cNvCxnSpPr>
          <p:nvPr/>
        </p:nvCxnSpPr>
        <p:spPr>
          <a:xfrm flipV="1">
            <a:off x="2855090" y="5127688"/>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2881128-740E-47E4-902C-1B3C81C0A8D0}"/>
              </a:ext>
            </a:extLst>
          </p:cNvPr>
          <p:cNvCxnSpPr>
            <a:cxnSpLocks/>
            <a:stCxn id="7" idx="3"/>
            <a:endCxn id="6" idx="1"/>
          </p:cNvCxnSpPr>
          <p:nvPr/>
        </p:nvCxnSpPr>
        <p:spPr>
          <a:xfrm>
            <a:off x="4709159" y="5127688"/>
            <a:ext cx="419901" cy="2824"/>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692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497E3-4F6A-470D-B831-0077CD2B76E6}"/>
              </a:ext>
            </a:extLst>
          </p:cNvPr>
          <p:cNvSpPr>
            <a:spLocks noGrp="1"/>
          </p:cNvSpPr>
          <p:nvPr>
            <p:ph type="title"/>
          </p:nvPr>
        </p:nvSpPr>
        <p:spPr/>
        <p:txBody>
          <a:bodyPr/>
          <a:lstStyle/>
          <a:p>
            <a:r>
              <a:rPr lang="en-US" dirty="0"/>
              <a:t>Relationship Degree</a:t>
            </a:r>
          </a:p>
        </p:txBody>
      </p:sp>
      <p:sp>
        <p:nvSpPr>
          <p:cNvPr id="3" name="Content Placeholder 2">
            <a:extLst>
              <a:ext uri="{FF2B5EF4-FFF2-40B4-BE49-F238E27FC236}">
                <a16:creationId xmlns:a16="http://schemas.microsoft.com/office/drawing/2014/main" id="{3A561213-6A93-48AA-BCCB-B89CD9674341}"/>
              </a:ext>
            </a:extLst>
          </p:cNvPr>
          <p:cNvSpPr>
            <a:spLocks noGrp="1"/>
          </p:cNvSpPr>
          <p:nvPr>
            <p:ph idx="1"/>
          </p:nvPr>
        </p:nvSpPr>
        <p:spPr/>
        <p:txBody>
          <a:bodyPr/>
          <a:lstStyle/>
          <a:p>
            <a:r>
              <a:rPr lang="en-US" dirty="0"/>
              <a:t>Recursive Relationship</a:t>
            </a:r>
          </a:p>
          <a:p>
            <a:pPr lvl="1"/>
            <a:r>
              <a:rPr lang="en-US" dirty="0"/>
              <a:t>Sometimes a relationship can connect two Entities of the same Entity Type</a:t>
            </a:r>
          </a:p>
          <a:p>
            <a:pPr lvl="1"/>
            <a:r>
              <a:rPr lang="en-US" dirty="0"/>
              <a:t>In order to differentiate between the two sides of the relationship we use labels called </a:t>
            </a:r>
            <a:r>
              <a:rPr lang="en-US" dirty="0">
                <a:solidFill>
                  <a:schemeClr val="accent2"/>
                </a:solidFill>
              </a:rPr>
              <a:t>Role Indicators</a:t>
            </a:r>
          </a:p>
        </p:txBody>
      </p:sp>
      <p:sp>
        <p:nvSpPr>
          <p:cNvPr id="4" name="Rectangle 3">
            <a:extLst>
              <a:ext uri="{FF2B5EF4-FFF2-40B4-BE49-F238E27FC236}">
                <a16:creationId xmlns:a16="http://schemas.microsoft.com/office/drawing/2014/main" id="{7451B550-0883-40AE-A17A-5D3C7768E383}"/>
              </a:ext>
            </a:extLst>
          </p:cNvPr>
          <p:cNvSpPr/>
          <p:nvPr/>
        </p:nvSpPr>
        <p:spPr>
          <a:xfrm>
            <a:off x="2105525" y="4541271"/>
            <a:ext cx="1675995" cy="81623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Employee</a:t>
            </a:r>
          </a:p>
        </p:txBody>
      </p:sp>
      <p:sp>
        <p:nvSpPr>
          <p:cNvPr id="5" name="Diamond 4">
            <a:extLst>
              <a:ext uri="{FF2B5EF4-FFF2-40B4-BE49-F238E27FC236}">
                <a16:creationId xmlns:a16="http://schemas.microsoft.com/office/drawing/2014/main" id="{E4D0D4D4-658E-4E36-9903-4A9E34F5141F}"/>
              </a:ext>
            </a:extLst>
          </p:cNvPr>
          <p:cNvSpPr/>
          <p:nvPr/>
        </p:nvSpPr>
        <p:spPr>
          <a:xfrm>
            <a:off x="4786761" y="4656220"/>
            <a:ext cx="2574758"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Supervises</a:t>
            </a:r>
          </a:p>
        </p:txBody>
      </p:sp>
      <p:cxnSp>
        <p:nvCxnSpPr>
          <p:cNvPr id="6" name="Straight Connector 5">
            <a:extLst>
              <a:ext uri="{FF2B5EF4-FFF2-40B4-BE49-F238E27FC236}">
                <a16:creationId xmlns:a16="http://schemas.microsoft.com/office/drawing/2014/main" id="{93DCD80D-31C2-447B-8765-136011059A8F}"/>
              </a:ext>
            </a:extLst>
          </p:cNvPr>
          <p:cNvCxnSpPr>
            <a:cxnSpLocks/>
            <a:endCxn id="5" idx="0"/>
          </p:cNvCxnSpPr>
          <p:nvPr/>
        </p:nvCxnSpPr>
        <p:spPr>
          <a:xfrm flipV="1">
            <a:off x="3781520" y="4656220"/>
            <a:ext cx="2292620" cy="282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897F93F2-8A69-4988-A836-7DE59B12729B}"/>
              </a:ext>
            </a:extLst>
          </p:cNvPr>
          <p:cNvCxnSpPr>
            <a:cxnSpLocks/>
          </p:cNvCxnSpPr>
          <p:nvPr/>
        </p:nvCxnSpPr>
        <p:spPr>
          <a:xfrm flipV="1">
            <a:off x="3781520" y="5239735"/>
            <a:ext cx="2292620" cy="2824"/>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B55C4B97-4099-49BC-9AC0-948D3D1A15FC}"/>
              </a:ext>
            </a:extLst>
          </p:cNvPr>
          <p:cNvSpPr txBox="1"/>
          <p:nvPr/>
        </p:nvSpPr>
        <p:spPr>
          <a:xfrm>
            <a:off x="4186989" y="4295274"/>
            <a:ext cx="1997243" cy="369332"/>
          </a:xfrm>
          <a:prstGeom prst="rect">
            <a:avLst/>
          </a:prstGeom>
          <a:noFill/>
        </p:spPr>
        <p:txBody>
          <a:bodyPr wrap="square" rtlCol="0">
            <a:spAutoFit/>
          </a:bodyPr>
          <a:lstStyle/>
          <a:p>
            <a:r>
              <a:rPr lang="en-US" dirty="0"/>
              <a:t>Supervisor</a:t>
            </a:r>
          </a:p>
        </p:txBody>
      </p:sp>
      <p:sp>
        <p:nvSpPr>
          <p:cNvPr id="10" name="TextBox 9">
            <a:extLst>
              <a:ext uri="{FF2B5EF4-FFF2-40B4-BE49-F238E27FC236}">
                <a16:creationId xmlns:a16="http://schemas.microsoft.com/office/drawing/2014/main" id="{ED3D31D0-8F6C-4E8B-B0FA-A6435FC96A5A}"/>
              </a:ext>
            </a:extLst>
          </p:cNvPr>
          <p:cNvSpPr txBox="1"/>
          <p:nvPr/>
        </p:nvSpPr>
        <p:spPr>
          <a:xfrm>
            <a:off x="4186989" y="5241147"/>
            <a:ext cx="1997243" cy="369332"/>
          </a:xfrm>
          <a:prstGeom prst="rect">
            <a:avLst/>
          </a:prstGeom>
          <a:noFill/>
        </p:spPr>
        <p:txBody>
          <a:bodyPr wrap="square" rtlCol="0">
            <a:spAutoFit/>
          </a:bodyPr>
          <a:lstStyle/>
          <a:p>
            <a:r>
              <a:rPr lang="en-US" dirty="0"/>
              <a:t>Supervisee</a:t>
            </a:r>
          </a:p>
        </p:txBody>
      </p:sp>
    </p:spTree>
    <p:extLst>
      <p:ext uri="{BB962C8B-B14F-4D97-AF65-F5344CB8AC3E}">
        <p14:creationId xmlns:p14="http://schemas.microsoft.com/office/powerpoint/2010/main" val="746324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6208F-404C-4974-91B3-4A527FB531BB}"/>
              </a:ext>
            </a:extLst>
          </p:cNvPr>
          <p:cNvSpPr>
            <a:spLocks noGrp="1"/>
          </p:cNvSpPr>
          <p:nvPr>
            <p:ph type="title"/>
          </p:nvPr>
        </p:nvSpPr>
        <p:spPr/>
        <p:txBody>
          <a:bodyPr/>
          <a:lstStyle/>
          <a:p>
            <a:r>
              <a:rPr lang="en-US" dirty="0"/>
              <a:t>Relationship Degree</a:t>
            </a:r>
          </a:p>
        </p:txBody>
      </p:sp>
      <p:sp>
        <p:nvSpPr>
          <p:cNvPr id="3" name="Content Placeholder 2">
            <a:extLst>
              <a:ext uri="{FF2B5EF4-FFF2-40B4-BE49-F238E27FC236}">
                <a16:creationId xmlns:a16="http://schemas.microsoft.com/office/drawing/2014/main" id="{A3C2A89F-BCF2-46EC-8CAD-634D5B543A70}"/>
              </a:ext>
            </a:extLst>
          </p:cNvPr>
          <p:cNvSpPr>
            <a:spLocks noGrp="1"/>
          </p:cNvSpPr>
          <p:nvPr>
            <p:ph idx="1"/>
          </p:nvPr>
        </p:nvSpPr>
        <p:spPr/>
        <p:txBody>
          <a:bodyPr/>
          <a:lstStyle/>
          <a:p>
            <a:r>
              <a:rPr lang="en-US" dirty="0"/>
              <a:t>Sometimes 3 entities are involved in a relationship, in which case this is referred to as a </a:t>
            </a:r>
            <a:r>
              <a:rPr lang="en-US" dirty="0">
                <a:solidFill>
                  <a:schemeClr val="accent2"/>
                </a:solidFill>
              </a:rPr>
              <a:t>Ternary Relationship</a:t>
            </a:r>
          </a:p>
          <a:p>
            <a:pPr lvl="1"/>
            <a:r>
              <a:rPr lang="en-US" dirty="0"/>
              <a:t>A ternary relationship can sometimes be broken into 3 binary relationships but not always</a:t>
            </a:r>
          </a:p>
          <a:p>
            <a:r>
              <a:rPr lang="en-US" dirty="0"/>
              <a:t>For a relationship with n entities, this is called a </a:t>
            </a:r>
            <a:r>
              <a:rPr lang="en-US" dirty="0">
                <a:solidFill>
                  <a:schemeClr val="accent2"/>
                </a:solidFill>
              </a:rPr>
              <a:t>n-</a:t>
            </a:r>
            <a:r>
              <a:rPr lang="en-US" dirty="0" err="1">
                <a:solidFill>
                  <a:schemeClr val="accent2"/>
                </a:solidFill>
              </a:rPr>
              <a:t>ary</a:t>
            </a:r>
            <a:r>
              <a:rPr lang="en-US" dirty="0">
                <a:solidFill>
                  <a:schemeClr val="accent2"/>
                </a:solidFill>
              </a:rPr>
              <a:t> Relationship</a:t>
            </a:r>
          </a:p>
          <a:p>
            <a:pPr lvl="1"/>
            <a:r>
              <a:rPr lang="en-US" dirty="0"/>
              <a:t>This is exceedingly rare for n &gt; 3</a:t>
            </a:r>
          </a:p>
        </p:txBody>
      </p:sp>
      <p:sp>
        <p:nvSpPr>
          <p:cNvPr id="4" name="Rectangle 3">
            <a:extLst>
              <a:ext uri="{FF2B5EF4-FFF2-40B4-BE49-F238E27FC236}">
                <a16:creationId xmlns:a16="http://schemas.microsoft.com/office/drawing/2014/main" id="{97E7F89A-0E1E-47B4-8A3E-2D720B9D4E19}"/>
              </a:ext>
            </a:extLst>
          </p:cNvPr>
          <p:cNvSpPr/>
          <p:nvPr/>
        </p:nvSpPr>
        <p:spPr>
          <a:xfrm>
            <a:off x="2566331" y="4692316"/>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Rectangle 4">
            <a:extLst>
              <a:ext uri="{FF2B5EF4-FFF2-40B4-BE49-F238E27FC236}">
                <a16:creationId xmlns:a16="http://schemas.microsoft.com/office/drawing/2014/main" id="{09A77EF9-93D3-4F33-BFF6-AD2E5D4E8F70}"/>
              </a:ext>
            </a:extLst>
          </p:cNvPr>
          <p:cNvSpPr/>
          <p:nvPr/>
        </p:nvSpPr>
        <p:spPr>
          <a:xfrm>
            <a:off x="6247996" y="4692316"/>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6" name="Diamond 5">
            <a:extLst>
              <a:ext uri="{FF2B5EF4-FFF2-40B4-BE49-F238E27FC236}">
                <a16:creationId xmlns:a16="http://schemas.microsoft.com/office/drawing/2014/main" id="{A6EC6AE3-44B2-4113-A1AF-12100BE530B0}"/>
              </a:ext>
            </a:extLst>
          </p:cNvPr>
          <p:cNvSpPr/>
          <p:nvPr/>
        </p:nvSpPr>
        <p:spPr>
          <a:xfrm>
            <a:off x="4420400" y="4629982"/>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7" name="Straight Connector 6">
            <a:extLst>
              <a:ext uri="{FF2B5EF4-FFF2-40B4-BE49-F238E27FC236}">
                <a16:creationId xmlns:a16="http://schemas.microsoft.com/office/drawing/2014/main" id="{CDFE2D2C-C541-4F0D-A33A-3F3EC661CC61}"/>
              </a:ext>
            </a:extLst>
          </p:cNvPr>
          <p:cNvCxnSpPr>
            <a:cxnSpLocks/>
            <a:stCxn id="4" idx="3"/>
            <a:endCxn id="6" idx="1"/>
          </p:cNvCxnSpPr>
          <p:nvPr/>
        </p:nvCxnSpPr>
        <p:spPr>
          <a:xfrm flipV="1">
            <a:off x="3974026" y="4923152"/>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2D11D65E-F93D-4379-A4F3-50FBC07338C6}"/>
              </a:ext>
            </a:extLst>
          </p:cNvPr>
          <p:cNvCxnSpPr>
            <a:cxnSpLocks/>
            <a:stCxn id="6" idx="3"/>
            <a:endCxn id="5" idx="1"/>
          </p:cNvCxnSpPr>
          <p:nvPr/>
        </p:nvCxnSpPr>
        <p:spPr>
          <a:xfrm>
            <a:off x="5828095" y="4923152"/>
            <a:ext cx="419901" cy="2824"/>
          </a:xfrm>
          <a:prstGeom prst="line">
            <a:avLst/>
          </a:prstGeom>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EF0F2C00-2A33-477E-AE05-ABCB9C450F4B}"/>
              </a:ext>
            </a:extLst>
          </p:cNvPr>
          <p:cNvSpPr/>
          <p:nvPr/>
        </p:nvSpPr>
        <p:spPr>
          <a:xfrm>
            <a:off x="4420399" y="5694944"/>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Lecturer</a:t>
            </a:r>
          </a:p>
        </p:txBody>
      </p:sp>
      <p:cxnSp>
        <p:nvCxnSpPr>
          <p:cNvPr id="10" name="Straight Connector 9">
            <a:extLst>
              <a:ext uri="{FF2B5EF4-FFF2-40B4-BE49-F238E27FC236}">
                <a16:creationId xmlns:a16="http://schemas.microsoft.com/office/drawing/2014/main" id="{0995E0C4-4073-4E30-90E3-DB83BF951B74}"/>
              </a:ext>
            </a:extLst>
          </p:cNvPr>
          <p:cNvCxnSpPr>
            <a:cxnSpLocks/>
            <a:stCxn id="9" idx="0"/>
            <a:endCxn id="6" idx="2"/>
          </p:cNvCxnSpPr>
          <p:nvPr/>
        </p:nvCxnSpPr>
        <p:spPr>
          <a:xfrm flipV="1">
            <a:off x="5124247" y="5216321"/>
            <a:ext cx="1" cy="47862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68409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B6979-EA48-470F-A541-E2ADBC694CC4}"/>
              </a:ext>
            </a:extLst>
          </p:cNvPr>
          <p:cNvSpPr>
            <a:spLocks noGrp="1"/>
          </p:cNvSpPr>
          <p:nvPr>
            <p:ph type="title"/>
          </p:nvPr>
        </p:nvSpPr>
        <p:spPr/>
        <p:txBody>
          <a:bodyPr/>
          <a:lstStyle/>
          <a:p>
            <a:br>
              <a:rPr lang="en-US" dirty="0"/>
            </a:br>
            <a:r>
              <a:rPr lang="en-US" dirty="0"/>
              <a:t>Relationship Degree</a:t>
            </a:r>
          </a:p>
        </p:txBody>
      </p:sp>
      <p:sp>
        <p:nvSpPr>
          <p:cNvPr id="3" name="Content Placeholder 2">
            <a:extLst>
              <a:ext uri="{FF2B5EF4-FFF2-40B4-BE49-F238E27FC236}">
                <a16:creationId xmlns:a16="http://schemas.microsoft.com/office/drawing/2014/main" id="{02192C94-A66B-4C09-AA02-E9E164C93FF5}"/>
              </a:ext>
            </a:extLst>
          </p:cNvPr>
          <p:cNvSpPr>
            <a:spLocks noGrp="1"/>
          </p:cNvSpPr>
          <p:nvPr>
            <p:ph idx="1"/>
          </p:nvPr>
        </p:nvSpPr>
        <p:spPr/>
        <p:txBody>
          <a:bodyPr/>
          <a:lstStyle/>
          <a:p>
            <a:r>
              <a:rPr lang="en-US" dirty="0"/>
              <a:t>Are these two different?</a:t>
            </a:r>
          </a:p>
        </p:txBody>
      </p:sp>
      <p:sp>
        <p:nvSpPr>
          <p:cNvPr id="4" name="Rectangle 3">
            <a:extLst>
              <a:ext uri="{FF2B5EF4-FFF2-40B4-BE49-F238E27FC236}">
                <a16:creationId xmlns:a16="http://schemas.microsoft.com/office/drawing/2014/main" id="{DBE17ACC-6F4D-4175-820A-BD314DB4841C}"/>
              </a:ext>
            </a:extLst>
          </p:cNvPr>
          <p:cNvSpPr/>
          <p:nvPr/>
        </p:nvSpPr>
        <p:spPr>
          <a:xfrm>
            <a:off x="1999063" y="2499449"/>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Rectangle 4">
            <a:extLst>
              <a:ext uri="{FF2B5EF4-FFF2-40B4-BE49-F238E27FC236}">
                <a16:creationId xmlns:a16="http://schemas.microsoft.com/office/drawing/2014/main" id="{7685D0D5-A1EC-4731-85F4-7FE4003358EE}"/>
              </a:ext>
            </a:extLst>
          </p:cNvPr>
          <p:cNvSpPr/>
          <p:nvPr/>
        </p:nvSpPr>
        <p:spPr>
          <a:xfrm>
            <a:off x="5680728" y="2499449"/>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6" name="Diamond 5">
            <a:extLst>
              <a:ext uri="{FF2B5EF4-FFF2-40B4-BE49-F238E27FC236}">
                <a16:creationId xmlns:a16="http://schemas.microsoft.com/office/drawing/2014/main" id="{5A618E16-1B06-4860-B5B3-81C67F4AC3BB}"/>
              </a:ext>
            </a:extLst>
          </p:cNvPr>
          <p:cNvSpPr/>
          <p:nvPr/>
        </p:nvSpPr>
        <p:spPr>
          <a:xfrm>
            <a:off x="3853132" y="2437115"/>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7" name="Straight Connector 6">
            <a:extLst>
              <a:ext uri="{FF2B5EF4-FFF2-40B4-BE49-F238E27FC236}">
                <a16:creationId xmlns:a16="http://schemas.microsoft.com/office/drawing/2014/main" id="{35D0D797-27AF-4BAE-9ED7-0784872F3427}"/>
              </a:ext>
            </a:extLst>
          </p:cNvPr>
          <p:cNvCxnSpPr>
            <a:cxnSpLocks/>
            <a:stCxn id="4" idx="3"/>
            <a:endCxn id="6" idx="1"/>
          </p:cNvCxnSpPr>
          <p:nvPr/>
        </p:nvCxnSpPr>
        <p:spPr>
          <a:xfrm flipV="1">
            <a:off x="3406758" y="2730285"/>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1DD6F436-5BE8-4CB0-82C8-377755BB8201}"/>
              </a:ext>
            </a:extLst>
          </p:cNvPr>
          <p:cNvCxnSpPr>
            <a:cxnSpLocks/>
            <a:stCxn id="6" idx="3"/>
            <a:endCxn id="5" idx="1"/>
          </p:cNvCxnSpPr>
          <p:nvPr/>
        </p:nvCxnSpPr>
        <p:spPr>
          <a:xfrm>
            <a:off x="5260827" y="2730285"/>
            <a:ext cx="419901" cy="2824"/>
          </a:xfrm>
          <a:prstGeom prst="line">
            <a:avLst/>
          </a:prstGeom>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A2DAE826-C88F-40E7-8F0F-067A3AEA6993}"/>
              </a:ext>
            </a:extLst>
          </p:cNvPr>
          <p:cNvSpPr/>
          <p:nvPr/>
        </p:nvSpPr>
        <p:spPr>
          <a:xfrm>
            <a:off x="3853131" y="3502077"/>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Lecturer</a:t>
            </a:r>
          </a:p>
        </p:txBody>
      </p:sp>
      <p:cxnSp>
        <p:nvCxnSpPr>
          <p:cNvPr id="10" name="Straight Connector 9">
            <a:extLst>
              <a:ext uri="{FF2B5EF4-FFF2-40B4-BE49-F238E27FC236}">
                <a16:creationId xmlns:a16="http://schemas.microsoft.com/office/drawing/2014/main" id="{47B4EE81-C501-46FE-A06A-890F2D728976}"/>
              </a:ext>
            </a:extLst>
          </p:cNvPr>
          <p:cNvCxnSpPr>
            <a:cxnSpLocks/>
            <a:stCxn id="9" idx="0"/>
            <a:endCxn id="6" idx="2"/>
          </p:cNvCxnSpPr>
          <p:nvPr/>
        </p:nvCxnSpPr>
        <p:spPr>
          <a:xfrm flipV="1">
            <a:off x="4556979" y="3023454"/>
            <a:ext cx="1" cy="478623"/>
          </a:xfrm>
          <a:prstGeom prst="line">
            <a:avLst/>
          </a:prstGeom>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957828CF-D9A8-4558-8220-83CCC731AC13}"/>
              </a:ext>
            </a:extLst>
          </p:cNvPr>
          <p:cNvSpPr/>
          <p:nvPr/>
        </p:nvSpPr>
        <p:spPr>
          <a:xfrm>
            <a:off x="1999063" y="4632807"/>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12" name="Rectangle 11">
            <a:extLst>
              <a:ext uri="{FF2B5EF4-FFF2-40B4-BE49-F238E27FC236}">
                <a16:creationId xmlns:a16="http://schemas.microsoft.com/office/drawing/2014/main" id="{BC67FED9-D466-45A3-8FE8-4C40BC5E7896}"/>
              </a:ext>
            </a:extLst>
          </p:cNvPr>
          <p:cNvSpPr/>
          <p:nvPr/>
        </p:nvSpPr>
        <p:spPr>
          <a:xfrm>
            <a:off x="5680728" y="4632807"/>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13" name="Diamond 12">
            <a:extLst>
              <a:ext uri="{FF2B5EF4-FFF2-40B4-BE49-F238E27FC236}">
                <a16:creationId xmlns:a16="http://schemas.microsoft.com/office/drawing/2014/main" id="{F4B19916-1CB2-4CC9-96AF-C4C4659CA690}"/>
              </a:ext>
            </a:extLst>
          </p:cNvPr>
          <p:cNvSpPr/>
          <p:nvPr/>
        </p:nvSpPr>
        <p:spPr>
          <a:xfrm>
            <a:off x="3853132" y="4570473"/>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14" name="Straight Connector 13">
            <a:extLst>
              <a:ext uri="{FF2B5EF4-FFF2-40B4-BE49-F238E27FC236}">
                <a16:creationId xmlns:a16="http://schemas.microsoft.com/office/drawing/2014/main" id="{321C9AAF-EE5A-4B2D-B159-5DBA0384DC6E}"/>
              </a:ext>
            </a:extLst>
          </p:cNvPr>
          <p:cNvCxnSpPr>
            <a:cxnSpLocks/>
            <a:stCxn id="11" idx="3"/>
            <a:endCxn id="13" idx="1"/>
          </p:cNvCxnSpPr>
          <p:nvPr/>
        </p:nvCxnSpPr>
        <p:spPr>
          <a:xfrm flipV="1">
            <a:off x="3406758" y="4863643"/>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7CBBF373-7D5E-426C-A028-CD900EF8E65A}"/>
              </a:ext>
            </a:extLst>
          </p:cNvPr>
          <p:cNvCxnSpPr>
            <a:cxnSpLocks/>
            <a:stCxn id="13" idx="3"/>
            <a:endCxn id="12" idx="1"/>
          </p:cNvCxnSpPr>
          <p:nvPr/>
        </p:nvCxnSpPr>
        <p:spPr>
          <a:xfrm>
            <a:off x="5260827" y="4863643"/>
            <a:ext cx="419901" cy="2824"/>
          </a:xfrm>
          <a:prstGeom prst="line">
            <a:avLst/>
          </a:prstGeom>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A8029C17-79F7-4530-8D5E-886EE269ECCE}"/>
              </a:ext>
            </a:extLst>
          </p:cNvPr>
          <p:cNvSpPr/>
          <p:nvPr/>
        </p:nvSpPr>
        <p:spPr>
          <a:xfrm>
            <a:off x="3853131" y="5635435"/>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Lecturer</a:t>
            </a:r>
          </a:p>
        </p:txBody>
      </p:sp>
      <p:sp>
        <p:nvSpPr>
          <p:cNvPr id="25" name="Diamond 24">
            <a:extLst>
              <a:ext uri="{FF2B5EF4-FFF2-40B4-BE49-F238E27FC236}">
                <a16:creationId xmlns:a16="http://schemas.microsoft.com/office/drawing/2014/main" id="{836917E3-1084-4C53-ABF1-EE3885ECFD43}"/>
              </a:ext>
            </a:extLst>
          </p:cNvPr>
          <p:cNvSpPr/>
          <p:nvPr/>
        </p:nvSpPr>
        <p:spPr>
          <a:xfrm>
            <a:off x="5646581" y="5575925"/>
            <a:ext cx="1475989"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Has</a:t>
            </a:r>
          </a:p>
        </p:txBody>
      </p:sp>
      <p:sp>
        <p:nvSpPr>
          <p:cNvPr id="26" name="Diamond 25">
            <a:extLst>
              <a:ext uri="{FF2B5EF4-FFF2-40B4-BE49-F238E27FC236}">
                <a16:creationId xmlns:a16="http://schemas.microsoft.com/office/drawing/2014/main" id="{B37140CC-00DF-44BE-8726-1CF86767A6FB}"/>
              </a:ext>
            </a:extLst>
          </p:cNvPr>
          <p:cNvSpPr/>
          <p:nvPr/>
        </p:nvSpPr>
        <p:spPr>
          <a:xfrm>
            <a:off x="1975834" y="5562537"/>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Has</a:t>
            </a:r>
          </a:p>
        </p:txBody>
      </p:sp>
      <p:cxnSp>
        <p:nvCxnSpPr>
          <p:cNvPr id="27" name="Straight Connector 26">
            <a:extLst>
              <a:ext uri="{FF2B5EF4-FFF2-40B4-BE49-F238E27FC236}">
                <a16:creationId xmlns:a16="http://schemas.microsoft.com/office/drawing/2014/main" id="{F3911ADA-BF91-410C-8C55-8067326085D1}"/>
              </a:ext>
            </a:extLst>
          </p:cNvPr>
          <p:cNvCxnSpPr>
            <a:cxnSpLocks/>
            <a:stCxn id="26" idx="0"/>
          </p:cNvCxnSpPr>
          <p:nvPr/>
        </p:nvCxnSpPr>
        <p:spPr>
          <a:xfrm flipV="1">
            <a:off x="2679682" y="5100127"/>
            <a:ext cx="0" cy="46241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8757B8E5-2D1A-4CC5-8124-3843D8616FBA}"/>
              </a:ext>
            </a:extLst>
          </p:cNvPr>
          <p:cNvCxnSpPr>
            <a:cxnSpLocks/>
            <a:stCxn id="26" idx="3"/>
            <a:endCxn id="16" idx="1"/>
          </p:cNvCxnSpPr>
          <p:nvPr/>
        </p:nvCxnSpPr>
        <p:spPr>
          <a:xfrm>
            <a:off x="3383529" y="5855707"/>
            <a:ext cx="469602" cy="13388"/>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A3B78463-CB28-494C-BDFE-73365FB5873B}"/>
              </a:ext>
            </a:extLst>
          </p:cNvPr>
          <p:cNvCxnSpPr>
            <a:cxnSpLocks/>
            <a:stCxn id="25" idx="0"/>
            <a:endCxn id="12" idx="2"/>
          </p:cNvCxnSpPr>
          <p:nvPr/>
        </p:nvCxnSpPr>
        <p:spPr>
          <a:xfrm flipV="1">
            <a:off x="6384576" y="5100127"/>
            <a:ext cx="0" cy="475798"/>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F4A40A7E-7F96-43AD-B821-F83091C49026}"/>
              </a:ext>
            </a:extLst>
          </p:cNvPr>
          <p:cNvCxnSpPr>
            <a:cxnSpLocks/>
            <a:stCxn id="16" idx="3"/>
            <a:endCxn id="25" idx="1"/>
          </p:cNvCxnSpPr>
          <p:nvPr/>
        </p:nvCxnSpPr>
        <p:spPr>
          <a:xfrm>
            <a:off x="5260826" y="5869095"/>
            <a:ext cx="38575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63700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F3E0-6307-4D90-A05F-963B56F109E4}"/>
              </a:ext>
            </a:extLst>
          </p:cNvPr>
          <p:cNvSpPr>
            <a:spLocks noGrp="1"/>
          </p:cNvSpPr>
          <p:nvPr>
            <p:ph type="title"/>
          </p:nvPr>
        </p:nvSpPr>
        <p:spPr/>
        <p:txBody>
          <a:bodyPr/>
          <a:lstStyle/>
          <a:p>
            <a:r>
              <a:rPr lang="en-US" dirty="0"/>
              <a:t>Keys</a:t>
            </a:r>
          </a:p>
        </p:txBody>
      </p:sp>
      <p:sp>
        <p:nvSpPr>
          <p:cNvPr id="3" name="Content Placeholder 2">
            <a:extLst>
              <a:ext uri="{FF2B5EF4-FFF2-40B4-BE49-F238E27FC236}">
                <a16:creationId xmlns:a16="http://schemas.microsoft.com/office/drawing/2014/main" id="{E398E955-7F6D-480A-9C0A-C97DF60CA343}"/>
              </a:ext>
            </a:extLst>
          </p:cNvPr>
          <p:cNvSpPr>
            <a:spLocks noGrp="1"/>
          </p:cNvSpPr>
          <p:nvPr>
            <p:ph idx="1"/>
          </p:nvPr>
        </p:nvSpPr>
        <p:spPr/>
        <p:txBody>
          <a:bodyPr/>
          <a:lstStyle/>
          <a:p>
            <a:r>
              <a:rPr lang="en-US" dirty="0"/>
              <a:t>For an Entity Set, a </a:t>
            </a:r>
            <a:r>
              <a:rPr lang="en-US" dirty="0">
                <a:solidFill>
                  <a:schemeClr val="accent2"/>
                </a:solidFill>
              </a:rPr>
              <a:t>Key</a:t>
            </a:r>
            <a:r>
              <a:rPr lang="en-US" dirty="0"/>
              <a:t> is a set of attributes which are </a:t>
            </a:r>
            <a:r>
              <a:rPr lang="en-US" dirty="0">
                <a:solidFill>
                  <a:schemeClr val="accent2"/>
                </a:solidFill>
              </a:rPr>
              <a:t>distinct</a:t>
            </a:r>
            <a:r>
              <a:rPr lang="en-US" dirty="0"/>
              <a:t> for each Entity in the Entity Set</a:t>
            </a:r>
          </a:p>
          <a:p>
            <a:pPr lvl="1"/>
            <a:r>
              <a:rPr lang="en-US" dirty="0"/>
              <a:t>i.e. no two entities can share the same key </a:t>
            </a:r>
          </a:p>
          <a:p>
            <a:r>
              <a:rPr lang="en-US" sz="2000" dirty="0" err="1">
                <a:solidFill>
                  <a:schemeClr val="accent2"/>
                </a:solidFill>
              </a:rPr>
              <a:t>Superkey</a:t>
            </a:r>
            <a:r>
              <a:rPr lang="en-US" sz="2000" dirty="0">
                <a:solidFill>
                  <a:schemeClr val="accent2"/>
                </a:solidFill>
              </a:rPr>
              <a:t>: </a:t>
            </a:r>
            <a:r>
              <a:rPr lang="en-US" sz="2000" dirty="0"/>
              <a:t>A set of attributes which, </a:t>
            </a:r>
            <a:r>
              <a:rPr lang="en-US" sz="2000" dirty="0">
                <a:solidFill>
                  <a:schemeClr val="accent2"/>
                </a:solidFill>
              </a:rPr>
              <a:t>taken together</a:t>
            </a:r>
            <a:r>
              <a:rPr lang="en-US" sz="2000" dirty="0"/>
              <a:t>, uniquely identifies an Entity</a:t>
            </a:r>
          </a:p>
          <a:p>
            <a:pPr lvl="1"/>
            <a:r>
              <a:rPr lang="en-US" sz="1800" dirty="0"/>
              <a:t>Example: {Student ID, Name} uniquely identifies a Student</a:t>
            </a:r>
          </a:p>
          <a:p>
            <a:pPr lvl="1"/>
            <a:r>
              <a:rPr lang="en-US" sz="1800" dirty="0"/>
              <a:t>The </a:t>
            </a:r>
            <a:r>
              <a:rPr lang="en-US" sz="1800" dirty="0">
                <a:solidFill>
                  <a:schemeClr val="accent2"/>
                </a:solidFill>
              </a:rPr>
              <a:t>Trivial </a:t>
            </a:r>
            <a:r>
              <a:rPr lang="en-US" sz="1800" dirty="0" err="1">
                <a:solidFill>
                  <a:schemeClr val="accent2"/>
                </a:solidFill>
              </a:rPr>
              <a:t>Superkey</a:t>
            </a:r>
            <a:r>
              <a:rPr lang="en-US" sz="1800" dirty="0">
                <a:solidFill>
                  <a:schemeClr val="accent2"/>
                </a:solidFill>
              </a:rPr>
              <a:t> </a:t>
            </a:r>
            <a:r>
              <a:rPr lang="en-US" sz="1800" dirty="0"/>
              <a:t>is just all the attributes of entity</a:t>
            </a:r>
          </a:p>
          <a:p>
            <a:r>
              <a:rPr lang="en-US" sz="2000" dirty="0">
                <a:solidFill>
                  <a:schemeClr val="accent2"/>
                </a:solidFill>
              </a:rPr>
              <a:t>Candidate Key: </a:t>
            </a:r>
            <a:r>
              <a:rPr lang="en-US" sz="2000" dirty="0"/>
              <a:t>A minimal set of attributes which, taken together, uniquely identifies an Entity</a:t>
            </a:r>
          </a:p>
          <a:p>
            <a:pPr lvl="1"/>
            <a:r>
              <a:rPr lang="en-US" sz="1800" dirty="0"/>
              <a:t>Example: Student ID can be a Candidate Key, but Name cannot (Why?)</a:t>
            </a:r>
            <a:endParaRPr lang="en-US" dirty="0"/>
          </a:p>
        </p:txBody>
      </p:sp>
    </p:spTree>
    <p:extLst>
      <p:ext uri="{BB962C8B-B14F-4D97-AF65-F5344CB8AC3E}">
        <p14:creationId xmlns:p14="http://schemas.microsoft.com/office/powerpoint/2010/main" val="62229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CE2E9-6241-4086-9914-A9631AF0AFF8}"/>
              </a:ext>
            </a:extLst>
          </p:cNvPr>
          <p:cNvSpPr>
            <a:spLocks noGrp="1"/>
          </p:cNvSpPr>
          <p:nvPr>
            <p:ph type="title"/>
          </p:nvPr>
        </p:nvSpPr>
        <p:spPr/>
        <p:txBody>
          <a:bodyPr/>
          <a:lstStyle/>
          <a:p>
            <a:r>
              <a:rPr lang="en-US" dirty="0"/>
              <a:t>Databases and the DBMS</a:t>
            </a:r>
          </a:p>
        </p:txBody>
      </p:sp>
      <p:sp>
        <p:nvSpPr>
          <p:cNvPr id="3" name="Content Placeholder 2">
            <a:extLst>
              <a:ext uri="{FF2B5EF4-FFF2-40B4-BE49-F238E27FC236}">
                <a16:creationId xmlns:a16="http://schemas.microsoft.com/office/drawing/2014/main" id="{CBD2FD22-B748-41F6-A8B3-10A186ACD71A}"/>
              </a:ext>
            </a:extLst>
          </p:cNvPr>
          <p:cNvSpPr>
            <a:spLocks noGrp="1"/>
          </p:cNvSpPr>
          <p:nvPr>
            <p:ph idx="1"/>
          </p:nvPr>
        </p:nvSpPr>
        <p:spPr/>
        <p:txBody>
          <a:bodyPr/>
          <a:lstStyle/>
          <a:p>
            <a:r>
              <a:rPr lang="en-US" dirty="0"/>
              <a:t>What is a Database (DB)?</a:t>
            </a:r>
          </a:p>
          <a:p>
            <a:pPr lvl="1"/>
            <a:r>
              <a:rPr lang="en-US" sz="2000" b="0" i="0" dirty="0">
                <a:solidFill>
                  <a:schemeClr val="tx1"/>
                </a:solidFill>
                <a:ea typeface="Helvetica Neue"/>
                <a:cs typeface="Helvetica Neue"/>
                <a:sym typeface="Helvetica Neue"/>
              </a:rPr>
              <a:t>A </a:t>
            </a:r>
            <a:r>
              <a:rPr lang="en-US" sz="2000" b="0" i="0" dirty="0">
                <a:solidFill>
                  <a:schemeClr val="accent2"/>
                </a:solidFill>
                <a:ea typeface="Helvetica Neue"/>
                <a:cs typeface="Helvetica Neue"/>
                <a:sym typeface="Helvetica Neue"/>
              </a:rPr>
              <a:t>non-redundant, persistent</a:t>
            </a:r>
            <a:r>
              <a:rPr lang="en-US" sz="2000" b="0" i="0" dirty="0">
                <a:solidFill>
                  <a:schemeClr val="tx1"/>
                </a:solidFill>
                <a:ea typeface="Helvetica Neue"/>
                <a:cs typeface="Helvetica Neue"/>
                <a:sym typeface="Helvetica Neue"/>
              </a:rPr>
              <a:t> collection of </a:t>
            </a:r>
            <a:r>
              <a:rPr lang="en-US" sz="2000" b="0" i="0" dirty="0">
                <a:solidFill>
                  <a:schemeClr val="accent2"/>
                </a:solidFill>
                <a:ea typeface="Helvetica Neue"/>
                <a:cs typeface="Helvetica Neue"/>
                <a:sym typeface="Helvetica Neue"/>
              </a:rPr>
              <a:t>logically related </a:t>
            </a:r>
            <a:r>
              <a:rPr lang="en-US" sz="2000" b="0" i="0" dirty="0">
                <a:solidFill>
                  <a:schemeClr val="tx1"/>
                </a:solidFill>
                <a:ea typeface="Helvetica Neue"/>
                <a:cs typeface="Helvetica Neue"/>
                <a:sym typeface="Helvetica Neue"/>
              </a:rPr>
              <a:t>records/files that are </a:t>
            </a:r>
            <a:r>
              <a:rPr lang="en-US" sz="2000" b="0" i="0" dirty="0">
                <a:solidFill>
                  <a:schemeClr val="accent2"/>
                </a:solidFill>
                <a:ea typeface="Helvetica Neue"/>
                <a:cs typeface="Helvetica Neue"/>
                <a:sym typeface="Helvetica Neue"/>
              </a:rPr>
              <a:t>structured</a:t>
            </a:r>
            <a:r>
              <a:rPr lang="en-US" sz="2000" b="0" i="0" dirty="0">
                <a:solidFill>
                  <a:schemeClr val="tx1"/>
                </a:solidFill>
                <a:ea typeface="Helvetica Neue"/>
                <a:cs typeface="Helvetica Neue"/>
                <a:sym typeface="Helvetica Neue"/>
              </a:rPr>
              <a:t> to support various processing and retrieval needs</a:t>
            </a:r>
            <a:endParaRPr lang="en-US" dirty="0">
              <a:solidFill>
                <a:schemeClr val="tx1"/>
              </a:solidFill>
            </a:endParaRPr>
          </a:p>
          <a:p>
            <a:endParaRPr lang="en-US" dirty="0"/>
          </a:p>
          <a:p>
            <a:r>
              <a:rPr lang="en-US" dirty="0"/>
              <a:t>Database Management System (DBMS)</a:t>
            </a:r>
          </a:p>
          <a:p>
            <a:pPr lvl="1"/>
            <a:r>
              <a:rPr lang="en-US" sz="2000" b="0" i="0" u="none" dirty="0">
                <a:solidFill>
                  <a:schemeClr val="tx1"/>
                </a:solidFill>
                <a:ea typeface="Helvetica Neue"/>
                <a:cs typeface="Helvetica Neue"/>
                <a:sym typeface="Helvetica Neue"/>
              </a:rPr>
              <a:t>A set of software programs for </a:t>
            </a:r>
            <a:r>
              <a:rPr lang="en-US" sz="2000" b="0" i="0" u="none" dirty="0">
                <a:solidFill>
                  <a:schemeClr val="accent2"/>
                </a:solidFill>
                <a:ea typeface="Helvetica Neue"/>
                <a:cs typeface="Helvetica Neue"/>
                <a:sym typeface="Helvetica Neue"/>
              </a:rPr>
              <a:t>creating, storing, updating</a:t>
            </a:r>
            <a:r>
              <a:rPr lang="en-US" sz="2000" b="0" i="0" u="none" dirty="0">
                <a:solidFill>
                  <a:schemeClr val="tx1"/>
                </a:solidFill>
                <a:ea typeface="Helvetica Neue"/>
                <a:cs typeface="Helvetica Neue"/>
                <a:sym typeface="Helvetica Neue"/>
              </a:rPr>
              <a:t>, and </a:t>
            </a:r>
            <a:r>
              <a:rPr lang="en-US" sz="2000" b="0" i="0" u="none" dirty="0">
                <a:solidFill>
                  <a:schemeClr val="accent2"/>
                </a:solidFill>
                <a:ea typeface="Helvetica Neue"/>
                <a:cs typeface="Helvetica Neue"/>
                <a:sym typeface="Helvetica Neue"/>
              </a:rPr>
              <a:t>accessing</a:t>
            </a:r>
            <a:r>
              <a:rPr lang="en-US" sz="2000" b="0" i="0" u="none" dirty="0">
                <a:solidFill>
                  <a:schemeClr val="tx1"/>
                </a:solidFill>
                <a:ea typeface="Helvetica Neue"/>
                <a:cs typeface="Helvetica Neue"/>
                <a:sym typeface="Helvetica Neue"/>
              </a:rPr>
              <a:t> the data of a DB.</a:t>
            </a:r>
            <a:endParaRPr lang="en-US" dirty="0">
              <a:solidFill>
                <a:schemeClr val="tx1"/>
              </a:solidFill>
            </a:endParaRPr>
          </a:p>
          <a:p>
            <a:pPr lvl="1"/>
            <a:endParaRPr lang="en-US" dirty="0"/>
          </a:p>
        </p:txBody>
      </p:sp>
      <p:sp>
        <p:nvSpPr>
          <p:cNvPr id="22" name="Google Shape;82;p4">
            <a:extLst>
              <a:ext uri="{FF2B5EF4-FFF2-40B4-BE49-F238E27FC236}">
                <a16:creationId xmlns:a16="http://schemas.microsoft.com/office/drawing/2014/main" id="{94566C83-D420-43C8-88EF-4FC20B3FABB4}"/>
              </a:ext>
            </a:extLst>
          </p:cNvPr>
          <p:cNvSpPr txBox="1"/>
          <p:nvPr/>
        </p:nvSpPr>
        <p:spPr>
          <a:xfrm>
            <a:off x="7020426" y="4631991"/>
            <a:ext cx="1676400" cy="1447800"/>
          </a:xfrm>
          <a:prstGeom prst="rect">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23" name="Google Shape;83;p4">
            <a:extLst>
              <a:ext uri="{FF2B5EF4-FFF2-40B4-BE49-F238E27FC236}">
                <a16:creationId xmlns:a16="http://schemas.microsoft.com/office/drawing/2014/main" id="{2A434308-115A-438E-88A3-FBCED68993B6}"/>
              </a:ext>
            </a:extLst>
          </p:cNvPr>
          <p:cNvSpPr txBox="1"/>
          <p:nvPr/>
        </p:nvSpPr>
        <p:spPr>
          <a:xfrm>
            <a:off x="7515726" y="4997116"/>
            <a:ext cx="685800" cy="609600"/>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24" name="Google Shape;84;p4">
            <a:extLst>
              <a:ext uri="{FF2B5EF4-FFF2-40B4-BE49-F238E27FC236}">
                <a16:creationId xmlns:a16="http://schemas.microsoft.com/office/drawing/2014/main" id="{07E169CD-C7A0-4101-9527-CBA3B3C737F4}"/>
              </a:ext>
            </a:extLst>
          </p:cNvPr>
          <p:cNvSpPr/>
          <p:nvPr/>
        </p:nvSpPr>
        <p:spPr>
          <a:xfrm>
            <a:off x="7515726" y="4920916"/>
            <a:ext cx="685800" cy="228600"/>
          </a:xfrm>
          <a:prstGeom prst="ellipse">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1" i="0" u="none">
              <a:solidFill>
                <a:srgbClr val="FD020F"/>
              </a:solidFill>
              <a:latin typeface="Helvetica Neue"/>
              <a:ea typeface="Helvetica Neue"/>
              <a:cs typeface="Helvetica Neue"/>
              <a:sym typeface="Helvetica Neue"/>
            </a:endParaRPr>
          </a:p>
        </p:txBody>
      </p:sp>
      <p:sp>
        <p:nvSpPr>
          <p:cNvPr id="25" name="Google Shape;85;p4">
            <a:extLst>
              <a:ext uri="{FF2B5EF4-FFF2-40B4-BE49-F238E27FC236}">
                <a16:creationId xmlns:a16="http://schemas.microsoft.com/office/drawing/2014/main" id="{08F822C1-701E-4AFD-AA28-7E1D7F3CC9C9}"/>
              </a:ext>
            </a:extLst>
          </p:cNvPr>
          <p:cNvSpPr txBox="1"/>
          <p:nvPr/>
        </p:nvSpPr>
        <p:spPr>
          <a:xfrm>
            <a:off x="7591926" y="5301916"/>
            <a:ext cx="60960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D020F"/>
              </a:buClr>
              <a:buSzPts val="1800"/>
              <a:buFont typeface="Helvetica Neue"/>
              <a:buNone/>
            </a:pPr>
            <a:r>
              <a:rPr lang="en-US" sz="1800" b="0" i="0" u="none" dirty="0">
                <a:latin typeface="Helvetica Neue"/>
                <a:ea typeface="Helvetica Neue"/>
                <a:cs typeface="Helvetica Neue"/>
                <a:sym typeface="Helvetica Neue"/>
              </a:rPr>
              <a:t>DB</a:t>
            </a:r>
            <a:endParaRPr dirty="0"/>
          </a:p>
        </p:txBody>
      </p:sp>
      <p:sp>
        <p:nvSpPr>
          <p:cNvPr id="26" name="Google Shape;86;p4">
            <a:extLst>
              <a:ext uri="{FF2B5EF4-FFF2-40B4-BE49-F238E27FC236}">
                <a16:creationId xmlns:a16="http://schemas.microsoft.com/office/drawing/2014/main" id="{A4F5F9A0-8954-41DF-965B-8D3608105F79}"/>
              </a:ext>
            </a:extLst>
          </p:cNvPr>
          <p:cNvSpPr txBox="1"/>
          <p:nvPr/>
        </p:nvSpPr>
        <p:spPr>
          <a:xfrm>
            <a:off x="7134726" y="5682916"/>
            <a:ext cx="1371600" cy="396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2000"/>
              <a:buFont typeface="Helvetica Neue"/>
              <a:buNone/>
            </a:pPr>
            <a:r>
              <a:rPr lang="en-US" sz="2000" b="1" i="0" u="none">
                <a:solidFill>
                  <a:schemeClr val="accent2"/>
                </a:solidFill>
                <a:latin typeface="Helvetica Neue"/>
                <a:ea typeface="Helvetica Neue"/>
                <a:cs typeface="Helvetica Neue"/>
                <a:sym typeface="Helvetica Neue"/>
              </a:rPr>
              <a:t>DBMS</a:t>
            </a:r>
            <a:endParaRPr/>
          </a:p>
        </p:txBody>
      </p:sp>
      <p:cxnSp>
        <p:nvCxnSpPr>
          <p:cNvPr id="33" name="Google Shape;94;p4">
            <a:extLst>
              <a:ext uri="{FF2B5EF4-FFF2-40B4-BE49-F238E27FC236}">
                <a16:creationId xmlns:a16="http://schemas.microsoft.com/office/drawing/2014/main" id="{40BBA53F-4FAA-43F9-821E-EEC52214AF24}"/>
              </a:ext>
            </a:extLst>
          </p:cNvPr>
          <p:cNvCxnSpPr>
            <a:cxnSpLocks/>
          </p:cNvCxnSpPr>
          <p:nvPr/>
        </p:nvCxnSpPr>
        <p:spPr>
          <a:xfrm flipV="1">
            <a:off x="6160168" y="5355891"/>
            <a:ext cx="773029" cy="1"/>
          </a:xfrm>
          <a:prstGeom prst="straightConnector1">
            <a:avLst/>
          </a:prstGeom>
          <a:noFill/>
          <a:ln w="38100" cap="flat" cmpd="sng">
            <a:solidFill>
              <a:schemeClr val="dk1"/>
            </a:solidFill>
            <a:prstDash val="solid"/>
            <a:miter lim="800000"/>
            <a:headEnd type="triangle" w="med" len="med"/>
            <a:tailEnd type="triangle" w="med" len="med"/>
          </a:ln>
        </p:spPr>
      </p:cxnSp>
      <p:sp>
        <p:nvSpPr>
          <p:cNvPr id="35" name="Oval 19">
            <a:extLst>
              <a:ext uri="{FF2B5EF4-FFF2-40B4-BE49-F238E27FC236}">
                <a16:creationId xmlns:a16="http://schemas.microsoft.com/office/drawing/2014/main" id="{5AA53660-AEE3-4972-B998-61519A4D6E5C}"/>
              </a:ext>
            </a:extLst>
          </p:cNvPr>
          <p:cNvSpPr>
            <a:spLocks noChangeArrowheads="1"/>
          </p:cNvSpPr>
          <p:nvPr/>
        </p:nvSpPr>
        <p:spPr bwMode="auto">
          <a:xfrm>
            <a:off x="5219700" y="5166405"/>
            <a:ext cx="822960" cy="457200"/>
          </a:xfrm>
          <a:prstGeom prst="ellipse">
            <a:avLst/>
          </a:prstGeom>
          <a:solidFill>
            <a:srgbClr val="FF00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r>
              <a:rPr lang="en-US" sz="1800" i="0" dirty="0">
                <a:cs typeface="+mn-cs"/>
              </a:rPr>
              <a:t>Sales</a:t>
            </a:r>
          </a:p>
        </p:txBody>
      </p:sp>
      <p:sp>
        <p:nvSpPr>
          <p:cNvPr id="36" name="Oval 20">
            <a:extLst>
              <a:ext uri="{FF2B5EF4-FFF2-40B4-BE49-F238E27FC236}">
                <a16:creationId xmlns:a16="http://schemas.microsoft.com/office/drawing/2014/main" id="{72B787B4-8D54-4795-A866-DFAC2F04DDC9}"/>
              </a:ext>
            </a:extLst>
          </p:cNvPr>
          <p:cNvSpPr>
            <a:spLocks noChangeArrowheads="1"/>
          </p:cNvSpPr>
          <p:nvPr/>
        </p:nvSpPr>
        <p:spPr bwMode="auto">
          <a:xfrm>
            <a:off x="5159943" y="4480605"/>
            <a:ext cx="1371600" cy="457200"/>
          </a:xfrm>
          <a:prstGeom prst="ellipse">
            <a:avLst/>
          </a:prstGeom>
          <a:solidFill>
            <a:srgbClr val="00FFCC"/>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en-US" sz="1800" i="0" dirty="0">
                <a:cs typeface="+mn-cs"/>
              </a:rPr>
              <a:t>Accounting</a:t>
            </a:r>
          </a:p>
        </p:txBody>
      </p:sp>
      <p:sp>
        <p:nvSpPr>
          <p:cNvPr id="37" name="Oval 6">
            <a:extLst>
              <a:ext uri="{FF2B5EF4-FFF2-40B4-BE49-F238E27FC236}">
                <a16:creationId xmlns:a16="http://schemas.microsoft.com/office/drawing/2014/main" id="{819B28E0-104D-4EFF-8783-FB713AD4D17D}"/>
              </a:ext>
            </a:extLst>
          </p:cNvPr>
          <p:cNvSpPr>
            <a:spLocks noChangeArrowheads="1"/>
          </p:cNvSpPr>
          <p:nvPr/>
        </p:nvSpPr>
        <p:spPr bwMode="auto">
          <a:xfrm>
            <a:off x="5157336" y="5776005"/>
            <a:ext cx="1280160" cy="457200"/>
          </a:xfrm>
          <a:prstGeom prst="ellipse">
            <a:avLst/>
          </a:prstGeom>
          <a:solidFill>
            <a:srgbClr val="FFFF00"/>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en-US" sz="1800" i="0" dirty="0">
                <a:cs typeface="+mn-cs"/>
              </a:rPr>
              <a:t>Marketing</a:t>
            </a:r>
          </a:p>
        </p:txBody>
      </p:sp>
      <p:cxnSp>
        <p:nvCxnSpPr>
          <p:cNvPr id="41" name="Google Shape;94;p4">
            <a:extLst>
              <a:ext uri="{FF2B5EF4-FFF2-40B4-BE49-F238E27FC236}">
                <a16:creationId xmlns:a16="http://schemas.microsoft.com/office/drawing/2014/main" id="{5591B8B7-FE42-4C49-AC88-86BB3A0B52C2}"/>
              </a:ext>
            </a:extLst>
          </p:cNvPr>
          <p:cNvCxnSpPr>
            <a:cxnSpLocks/>
          </p:cNvCxnSpPr>
          <p:nvPr/>
        </p:nvCxnSpPr>
        <p:spPr>
          <a:xfrm>
            <a:off x="6590297" y="4842689"/>
            <a:ext cx="386314" cy="192527"/>
          </a:xfrm>
          <a:prstGeom prst="straightConnector1">
            <a:avLst/>
          </a:prstGeom>
          <a:noFill/>
          <a:ln w="38100" cap="flat" cmpd="sng">
            <a:solidFill>
              <a:schemeClr val="dk1"/>
            </a:solidFill>
            <a:prstDash val="solid"/>
            <a:miter lim="800000"/>
            <a:headEnd type="triangle" w="med" len="med"/>
            <a:tailEnd type="triangle" w="med" len="med"/>
          </a:ln>
        </p:spPr>
      </p:cxnSp>
      <p:cxnSp>
        <p:nvCxnSpPr>
          <p:cNvPr id="44" name="Google Shape;94;p4">
            <a:extLst>
              <a:ext uri="{FF2B5EF4-FFF2-40B4-BE49-F238E27FC236}">
                <a16:creationId xmlns:a16="http://schemas.microsoft.com/office/drawing/2014/main" id="{58062889-D60E-4D6C-AB1A-1A21C748E2E7}"/>
              </a:ext>
            </a:extLst>
          </p:cNvPr>
          <p:cNvCxnSpPr>
            <a:cxnSpLocks/>
            <a:stCxn id="37" idx="6"/>
          </p:cNvCxnSpPr>
          <p:nvPr/>
        </p:nvCxnSpPr>
        <p:spPr>
          <a:xfrm flipV="1">
            <a:off x="6437496" y="5726287"/>
            <a:ext cx="538915" cy="278318"/>
          </a:xfrm>
          <a:prstGeom prst="straightConnector1">
            <a:avLst/>
          </a:prstGeom>
          <a:noFill/>
          <a:ln w="38100" cap="flat" cmpd="sng">
            <a:solidFill>
              <a:schemeClr val="dk1"/>
            </a:solidFill>
            <a:prstDash val="solid"/>
            <a:miter lim="800000"/>
            <a:headEnd type="triangle" w="med" len="med"/>
            <a:tailEnd type="triangle" w="med" len="med"/>
          </a:ln>
        </p:spPr>
      </p:cxnSp>
    </p:spTree>
    <p:extLst>
      <p:ext uri="{BB962C8B-B14F-4D97-AF65-F5344CB8AC3E}">
        <p14:creationId xmlns:p14="http://schemas.microsoft.com/office/powerpoint/2010/main" val="1310730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EECA6-C9DF-4B01-A3BE-C35B9E4D7BC6}"/>
              </a:ext>
            </a:extLst>
          </p:cNvPr>
          <p:cNvSpPr>
            <a:spLocks noGrp="1"/>
          </p:cNvSpPr>
          <p:nvPr>
            <p:ph type="title"/>
          </p:nvPr>
        </p:nvSpPr>
        <p:spPr/>
        <p:txBody>
          <a:bodyPr/>
          <a:lstStyle/>
          <a:p>
            <a:r>
              <a:rPr lang="en-US" dirty="0"/>
              <a:t>The Primary Key</a:t>
            </a:r>
          </a:p>
        </p:txBody>
      </p:sp>
      <p:sp>
        <p:nvSpPr>
          <p:cNvPr id="3" name="Content Placeholder 2">
            <a:extLst>
              <a:ext uri="{FF2B5EF4-FFF2-40B4-BE49-F238E27FC236}">
                <a16:creationId xmlns:a16="http://schemas.microsoft.com/office/drawing/2014/main" id="{F295C6A5-DDA8-41DC-B84A-057F5382419B}"/>
              </a:ext>
            </a:extLst>
          </p:cNvPr>
          <p:cNvSpPr>
            <a:spLocks noGrp="1"/>
          </p:cNvSpPr>
          <p:nvPr>
            <p:ph idx="1"/>
          </p:nvPr>
        </p:nvSpPr>
        <p:spPr/>
        <p:txBody>
          <a:bodyPr/>
          <a:lstStyle/>
          <a:p>
            <a:r>
              <a:rPr lang="en-US" dirty="0"/>
              <a:t>Out of the set of Candidate Key, one is selected to be the </a:t>
            </a:r>
            <a:r>
              <a:rPr lang="en-US" dirty="0">
                <a:solidFill>
                  <a:schemeClr val="accent2"/>
                </a:solidFill>
              </a:rPr>
              <a:t>Primary Key</a:t>
            </a:r>
            <a:r>
              <a:rPr lang="en-US" dirty="0"/>
              <a:t>, denoted by an underline (a.k.a. Key Attribute)</a:t>
            </a:r>
          </a:p>
          <a:p>
            <a:pPr lvl="1"/>
            <a:r>
              <a:rPr lang="en-US" dirty="0"/>
              <a:t>This is usually the smallest Candidate Key</a:t>
            </a:r>
          </a:p>
          <a:p>
            <a:pPr lvl="1"/>
            <a:r>
              <a:rPr lang="en-US" dirty="0"/>
              <a:t>If the PK consists of two or more attributes, all are underlined</a:t>
            </a:r>
          </a:p>
        </p:txBody>
      </p:sp>
      <p:sp>
        <p:nvSpPr>
          <p:cNvPr id="4" name="Rectangle 3">
            <a:extLst>
              <a:ext uri="{FF2B5EF4-FFF2-40B4-BE49-F238E27FC236}">
                <a16:creationId xmlns:a16="http://schemas.microsoft.com/office/drawing/2014/main" id="{28DCC42E-F2BE-4E58-86DB-E99BC4FB10CD}"/>
              </a:ext>
            </a:extLst>
          </p:cNvPr>
          <p:cNvSpPr/>
          <p:nvPr/>
        </p:nvSpPr>
        <p:spPr>
          <a:xfrm>
            <a:off x="3669631" y="5125541"/>
            <a:ext cx="2069432" cy="8519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Oval 4">
            <a:extLst>
              <a:ext uri="{FF2B5EF4-FFF2-40B4-BE49-F238E27FC236}">
                <a16:creationId xmlns:a16="http://schemas.microsoft.com/office/drawing/2014/main" id="{8D127E67-C4C8-43B1-A6F0-124F2831AFFE}"/>
              </a:ext>
            </a:extLst>
          </p:cNvPr>
          <p:cNvSpPr/>
          <p:nvPr/>
        </p:nvSpPr>
        <p:spPr>
          <a:xfrm>
            <a:off x="1832413" y="4551057"/>
            <a:ext cx="1503947"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sp>
        <p:nvSpPr>
          <p:cNvPr id="6" name="Oval 5">
            <a:extLst>
              <a:ext uri="{FF2B5EF4-FFF2-40B4-BE49-F238E27FC236}">
                <a16:creationId xmlns:a16="http://schemas.microsoft.com/office/drawing/2014/main" id="{7B5B056D-B81F-4C99-9B01-52B06948DDA7}"/>
              </a:ext>
            </a:extLst>
          </p:cNvPr>
          <p:cNvSpPr/>
          <p:nvPr/>
        </p:nvSpPr>
        <p:spPr>
          <a:xfrm>
            <a:off x="2839452" y="3654661"/>
            <a:ext cx="1913021"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ysClr val="windowText" lastClr="000000"/>
                </a:solidFill>
              </a:rPr>
              <a:t>Student_ID</a:t>
            </a:r>
          </a:p>
        </p:txBody>
      </p:sp>
      <p:sp>
        <p:nvSpPr>
          <p:cNvPr id="7" name="Oval 6">
            <a:extLst>
              <a:ext uri="{FF2B5EF4-FFF2-40B4-BE49-F238E27FC236}">
                <a16:creationId xmlns:a16="http://schemas.microsoft.com/office/drawing/2014/main" id="{00BF542D-8236-4851-BB52-AAC63CF84912}"/>
              </a:ext>
            </a:extLst>
          </p:cNvPr>
          <p:cNvSpPr/>
          <p:nvPr/>
        </p:nvSpPr>
        <p:spPr>
          <a:xfrm>
            <a:off x="6072334" y="4551057"/>
            <a:ext cx="1407695"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Address</a:t>
            </a:r>
          </a:p>
        </p:txBody>
      </p:sp>
      <p:sp>
        <p:nvSpPr>
          <p:cNvPr id="8" name="Oval 7">
            <a:extLst>
              <a:ext uri="{FF2B5EF4-FFF2-40B4-BE49-F238E27FC236}">
                <a16:creationId xmlns:a16="http://schemas.microsoft.com/office/drawing/2014/main" id="{7C386E18-7629-433E-A64C-D2EC6853BA5D}"/>
              </a:ext>
            </a:extLst>
          </p:cNvPr>
          <p:cNvSpPr/>
          <p:nvPr/>
        </p:nvSpPr>
        <p:spPr>
          <a:xfrm>
            <a:off x="4840307" y="3654661"/>
            <a:ext cx="2153659"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Date_of_Birth</a:t>
            </a:r>
          </a:p>
        </p:txBody>
      </p:sp>
      <p:cxnSp>
        <p:nvCxnSpPr>
          <p:cNvPr id="9" name="Straight Connector 8">
            <a:extLst>
              <a:ext uri="{FF2B5EF4-FFF2-40B4-BE49-F238E27FC236}">
                <a16:creationId xmlns:a16="http://schemas.microsoft.com/office/drawing/2014/main" id="{4AC91B8E-0DEB-4F93-9A8B-BB81E11ECCDE}"/>
              </a:ext>
            </a:extLst>
          </p:cNvPr>
          <p:cNvCxnSpPr>
            <a:stCxn id="5" idx="6"/>
          </p:cNvCxnSpPr>
          <p:nvPr/>
        </p:nvCxnSpPr>
        <p:spPr>
          <a:xfrm>
            <a:off x="3336360" y="4972162"/>
            <a:ext cx="333271" cy="153379"/>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AD681B6A-25E2-4CE4-9682-972CAC723F3E}"/>
              </a:ext>
            </a:extLst>
          </p:cNvPr>
          <p:cNvCxnSpPr>
            <a:cxnSpLocks/>
          </p:cNvCxnSpPr>
          <p:nvPr/>
        </p:nvCxnSpPr>
        <p:spPr>
          <a:xfrm>
            <a:off x="3910263" y="4496871"/>
            <a:ext cx="303204" cy="627691"/>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4F2DE80-1FFF-4093-8F95-6761A3B69288}"/>
              </a:ext>
            </a:extLst>
          </p:cNvPr>
          <p:cNvCxnSpPr>
            <a:cxnSpLocks/>
            <a:stCxn id="8" idx="4"/>
          </p:cNvCxnSpPr>
          <p:nvPr/>
        </p:nvCxnSpPr>
        <p:spPr>
          <a:xfrm flipH="1">
            <a:off x="5315549" y="4496871"/>
            <a:ext cx="601588" cy="627691"/>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93E71E84-75CF-4FE1-B1BD-7064258A63EB}"/>
              </a:ext>
            </a:extLst>
          </p:cNvPr>
          <p:cNvCxnSpPr>
            <a:cxnSpLocks/>
            <a:stCxn id="7" idx="2"/>
          </p:cNvCxnSpPr>
          <p:nvPr/>
        </p:nvCxnSpPr>
        <p:spPr>
          <a:xfrm flipH="1">
            <a:off x="5739064" y="4972162"/>
            <a:ext cx="333270" cy="297766"/>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95537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30F4C-880B-478B-8F3D-3EDF578ADA3A}"/>
              </a:ext>
            </a:extLst>
          </p:cNvPr>
          <p:cNvSpPr>
            <a:spLocks noGrp="1"/>
          </p:cNvSpPr>
          <p:nvPr>
            <p:ph type="title"/>
          </p:nvPr>
        </p:nvSpPr>
        <p:spPr/>
        <p:txBody>
          <a:bodyPr/>
          <a:lstStyle/>
          <a:p>
            <a:r>
              <a:rPr lang="en-US" dirty="0"/>
              <a:t>The Primary Key</a:t>
            </a:r>
          </a:p>
        </p:txBody>
      </p:sp>
      <p:sp>
        <p:nvSpPr>
          <p:cNvPr id="3" name="Content Placeholder 2">
            <a:extLst>
              <a:ext uri="{FF2B5EF4-FFF2-40B4-BE49-F238E27FC236}">
                <a16:creationId xmlns:a16="http://schemas.microsoft.com/office/drawing/2014/main" id="{8ACD8EDA-CA15-41C7-ABAB-71B0B8619295}"/>
              </a:ext>
            </a:extLst>
          </p:cNvPr>
          <p:cNvSpPr>
            <a:spLocks noGrp="1"/>
          </p:cNvSpPr>
          <p:nvPr>
            <p:ph idx="1"/>
          </p:nvPr>
        </p:nvSpPr>
        <p:spPr/>
        <p:txBody>
          <a:bodyPr/>
          <a:lstStyle/>
          <a:p>
            <a:r>
              <a:rPr lang="en-US" dirty="0"/>
              <a:t>When the Primary Key consists of two or more attributes, this is called a </a:t>
            </a:r>
            <a:r>
              <a:rPr lang="en-US" dirty="0">
                <a:solidFill>
                  <a:schemeClr val="accent2"/>
                </a:solidFill>
              </a:rPr>
              <a:t>Composite Primary Key </a:t>
            </a:r>
            <a:r>
              <a:rPr lang="en-US" dirty="0"/>
              <a:t>and all attributes in the Primary Key are underlined</a:t>
            </a:r>
          </a:p>
          <a:p>
            <a:r>
              <a:rPr lang="en-US" dirty="0"/>
              <a:t>In Strong Entities, these are rare and when they exist are often replaced with the use of an ID for elegance assuming physical memory permits</a:t>
            </a:r>
          </a:p>
        </p:txBody>
      </p:sp>
      <p:sp>
        <p:nvSpPr>
          <p:cNvPr id="4" name="Rectangle 3">
            <a:extLst>
              <a:ext uri="{FF2B5EF4-FFF2-40B4-BE49-F238E27FC236}">
                <a16:creationId xmlns:a16="http://schemas.microsoft.com/office/drawing/2014/main" id="{58FA6681-54DE-4804-BDA0-1CB68DAD8EC4}"/>
              </a:ext>
            </a:extLst>
          </p:cNvPr>
          <p:cNvSpPr/>
          <p:nvPr/>
        </p:nvSpPr>
        <p:spPr>
          <a:xfrm>
            <a:off x="1555681" y="5635434"/>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Project</a:t>
            </a:r>
          </a:p>
        </p:txBody>
      </p:sp>
      <p:sp>
        <p:nvSpPr>
          <p:cNvPr id="5" name="Oval 4">
            <a:extLst>
              <a:ext uri="{FF2B5EF4-FFF2-40B4-BE49-F238E27FC236}">
                <a16:creationId xmlns:a16="http://schemas.microsoft.com/office/drawing/2014/main" id="{FD1B7FD5-F705-43F2-B9C1-2EDC0417FDCA}"/>
              </a:ext>
            </a:extLst>
          </p:cNvPr>
          <p:cNvSpPr/>
          <p:nvPr/>
        </p:nvSpPr>
        <p:spPr>
          <a:xfrm>
            <a:off x="3068053" y="4585123"/>
            <a:ext cx="1503947"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ysClr val="windowText" lastClr="000000"/>
                </a:solidFill>
              </a:rPr>
              <a:t>Number</a:t>
            </a:r>
          </a:p>
        </p:txBody>
      </p:sp>
      <p:sp>
        <p:nvSpPr>
          <p:cNvPr id="6" name="Oval 5">
            <a:extLst>
              <a:ext uri="{FF2B5EF4-FFF2-40B4-BE49-F238E27FC236}">
                <a16:creationId xmlns:a16="http://schemas.microsoft.com/office/drawing/2014/main" id="{9BD93911-FC9B-4F53-89C0-2822F523C68A}"/>
              </a:ext>
            </a:extLst>
          </p:cNvPr>
          <p:cNvSpPr/>
          <p:nvPr/>
        </p:nvSpPr>
        <p:spPr>
          <a:xfrm>
            <a:off x="839802" y="4585123"/>
            <a:ext cx="1903399"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ysClr val="windowText" lastClr="000000"/>
                </a:solidFill>
              </a:rPr>
              <a:t>Name</a:t>
            </a:r>
          </a:p>
        </p:txBody>
      </p:sp>
      <p:cxnSp>
        <p:nvCxnSpPr>
          <p:cNvPr id="9" name="Straight Connector 8">
            <a:extLst>
              <a:ext uri="{FF2B5EF4-FFF2-40B4-BE49-F238E27FC236}">
                <a16:creationId xmlns:a16="http://schemas.microsoft.com/office/drawing/2014/main" id="{81F98A28-AD5D-48CD-84ED-8DC678B0AD77}"/>
              </a:ext>
            </a:extLst>
          </p:cNvPr>
          <p:cNvCxnSpPr>
            <a:cxnSpLocks/>
            <a:stCxn id="5" idx="4"/>
          </p:cNvCxnSpPr>
          <p:nvPr/>
        </p:nvCxnSpPr>
        <p:spPr>
          <a:xfrm flipH="1">
            <a:off x="2589194" y="4964924"/>
            <a:ext cx="1230833" cy="669531"/>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E81E31CD-A440-4D39-95C9-8954A45AD7D1}"/>
              </a:ext>
            </a:extLst>
          </p:cNvPr>
          <p:cNvCxnSpPr>
            <a:cxnSpLocks/>
            <a:stCxn id="6" idx="4"/>
          </p:cNvCxnSpPr>
          <p:nvPr/>
        </p:nvCxnSpPr>
        <p:spPr>
          <a:xfrm>
            <a:off x="1791502" y="4964924"/>
            <a:ext cx="308015" cy="669531"/>
          </a:xfrm>
          <a:prstGeom prst="line">
            <a:avLst/>
          </a:prstGeom>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44BB779C-AB60-44A2-9BBA-8DB27ADA33B4}"/>
              </a:ext>
            </a:extLst>
          </p:cNvPr>
          <p:cNvSpPr/>
          <p:nvPr/>
        </p:nvSpPr>
        <p:spPr>
          <a:xfrm>
            <a:off x="6067525" y="5635434"/>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Project</a:t>
            </a:r>
          </a:p>
        </p:txBody>
      </p:sp>
      <p:sp>
        <p:nvSpPr>
          <p:cNvPr id="17" name="Oval 16">
            <a:extLst>
              <a:ext uri="{FF2B5EF4-FFF2-40B4-BE49-F238E27FC236}">
                <a16:creationId xmlns:a16="http://schemas.microsoft.com/office/drawing/2014/main" id="{9790CE74-B452-4292-A8DB-C24FF9B0BEAD}"/>
              </a:ext>
            </a:extLst>
          </p:cNvPr>
          <p:cNvSpPr/>
          <p:nvPr/>
        </p:nvSpPr>
        <p:spPr>
          <a:xfrm>
            <a:off x="7181350" y="4585123"/>
            <a:ext cx="1503947"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Number</a:t>
            </a:r>
          </a:p>
        </p:txBody>
      </p:sp>
      <p:sp>
        <p:nvSpPr>
          <p:cNvPr id="18" name="Oval 17">
            <a:extLst>
              <a:ext uri="{FF2B5EF4-FFF2-40B4-BE49-F238E27FC236}">
                <a16:creationId xmlns:a16="http://schemas.microsoft.com/office/drawing/2014/main" id="{D261F46B-DC19-43F0-AB56-1824221CF885}"/>
              </a:ext>
            </a:extLst>
          </p:cNvPr>
          <p:cNvSpPr/>
          <p:nvPr/>
        </p:nvSpPr>
        <p:spPr>
          <a:xfrm>
            <a:off x="6084372" y="4205322"/>
            <a:ext cx="1361366"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cxnSp>
        <p:nvCxnSpPr>
          <p:cNvPr id="19" name="Straight Connector 18">
            <a:extLst>
              <a:ext uri="{FF2B5EF4-FFF2-40B4-BE49-F238E27FC236}">
                <a16:creationId xmlns:a16="http://schemas.microsoft.com/office/drawing/2014/main" id="{FB24ACE3-5B6B-4B5D-ADA6-F05CB166396E}"/>
              </a:ext>
            </a:extLst>
          </p:cNvPr>
          <p:cNvCxnSpPr>
            <a:cxnSpLocks/>
            <a:stCxn id="17" idx="4"/>
          </p:cNvCxnSpPr>
          <p:nvPr/>
        </p:nvCxnSpPr>
        <p:spPr>
          <a:xfrm flipH="1">
            <a:off x="7199117" y="4964924"/>
            <a:ext cx="734207" cy="669531"/>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D854BF2F-3663-403C-8662-13B830E39332}"/>
              </a:ext>
            </a:extLst>
          </p:cNvPr>
          <p:cNvCxnSpPr>
            <a:cxnSpLocks/>
            <a:stCxn id="18" idx="4"/>
            <a:endCxn id="16" idx="0"/>
          </p:cNvCxnSpPr>
          <p:nvPr/>
        </p:nvCxnSpPr>
        <p:spPr>
          <a:xfrm>
            <a:off x="6765055" y="4585123"/>
            <a:ext cx="6318" cy="1050311"/>
          </a:xfrm>
          <a:prstGeom prst="line">
            <a:avLst/>
          </a:prstGeom>
        </p:spPr>
        <p:style>
          <a:lnRef idx="1">
            <a:schemeClr val="dk1"/>
          </a:lnRef>
          <a:fillRef idx="0">
            <a:schemeClr val="dk1"/>
          </a:fillRef>
          <a:effectRef idx="0">
            <a:schemeClr val="dk1"/>
          </a:effectRef>
          <a:fontRef idx="minor">
            <a:schemeClr val="tx1"/>
          </a:fontRef>
        </p:style>
      </p:cxnSp>
      <p:sp>
        <p:nvSpPr>
          <p:cNvPr id="29" name="Oval 28">
            <a:extLst>
              <a:ext uri="{FF2B5EF4-FFF2-40B4-BE49-F238E27FC236}">
                <a16:creationId xmlns:a16="http://schemas.microsoft.com/office/drawing/2014/main" id="{BD029267-EE34-4BA5-90B7-C13C116204E4}"/>
              </a:ext>
            </a:extLst>
          </p:cNvPr>
          <p:cNvSpPr/>
          <p:nvPr/>
        </p:nvSpPr>
        <p:spPr>
          <a:xfrm>
            <a:off x="5133585" y="4632712"/>
            <a:ext cx="1503947"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err="1">
                <a:solidFill>
                  <a:sysClr val="windowText" lastClr="000000"/>
                </a:solidFill>
              </a:rPr>
              <a:t>ProjectID</a:t>
            </a:r>
            <a:endParaRPr lang="en-US" u="sng" dirty="0">
              <a:solidFill>
                <a:sysClr val="windowText" lastClr="000000"/>
              </a:solidFill>
            </a:endParaRPr>
          </a:p>
        </p:txBody>
      </p:sp>
      <p:cxnSp>
        <p:nvCxnSpPr>
          <p:cNvPr id="32" name="Straight Connector 31">
            <a:extLst>
              <a:ext uri="{FF2B5EF4-FFF2-40B4-BE49-F238E27FC236}">
                <a16:creationId xmlns:a16="http://schemas.microsoft.com/office/drawing/2014/main" id="{956CE9B8-93AC-4B1F-A1BB-C326F505D585}"/>
              </a:ext>
            </a:extLst>
          </p:cNvPr>
          <p:cNvCxnSpPr>
            <a:cxnSpLocks/>
            <a:stCxn id="29" idx="4"/>
          </p:cNvCxnSpPr>
          <p:nvPr/>
        </p:nvCxnSpPr>
        <p:spPr>
          <a:xfrm>
            <a:off x="5885559" y="5012513"/>
            <a:ext cx="464764" cy="621942"/>
          </a:xfrm>
          <a:prstGeom prst="line">
            <a:avLst/>
          </a:prstGeom>
        </p:spPr>
        <p:style>
          <a:lnRef idx="1">
            <a:schemeClr val="dk1"/>
          </a:lnRef>
          <a:fillRef idx="0">
            <a:schemeClr val="dk1"/>
          </a:fillRef>
          <a:effectRef idx="0">
            <a:schemeClr val="dk1"/>
          </a:effectRef>
          <a:fontRef idx="minor">
            <a:schemeClr val="tx1"/>
          </a:fontRef>
        </p:style>
      </p:cxnSp>
      <p:sp>
        <p:nvSpPr>
          <p:cNvPr id="35" name="Arrow: Right 34">
            <a:extLst>
              <a:ext uri="{FF2B5EF4-FFF2-40B4-BE49-F238E27FC236}">
                <a16:creationId xmlns:a16="http://schemas.microsoft.com/office/drawing/2014/main" id="{F9DCB5A2-0086-42F1-9CBA-FE9EC5CA097C}"/>
              </a:ext>
            </a:extLst>
          </p:cNvPr>
          <p:cNvSpPr/>
          <p:nvPr/>
        </p:nvSpPr>
        <p:spPr>
          <a:xfrm>
            <a:off x="4082013" y="5539498"/>
            <a:ext cx="1407695" cy="5632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1498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697CF-A05D-4BE9-BF4A-756C75B33874}"/>
              </a:ext>
            </a:extLst>
          </p:cNvPr>
          <p:cNvSpPr>
            <a:spLocks noGrp="1"/>
          </p:cNvSpPr>
          <p:nvPr>
            <p:ph type="title"/>
          </p:nvPr>
        </p:nvSpPr>
        <p:spPr/>
        <p:txBody>
          <a:bodyPr/>
          <a:lstStyle/>
          <a:p>
            <a:r>
              <a:rPr lang="en-US" dirty="0"/>
              <a:t>Spot the Primary Keys</a:t>
            </a:r>
          </a:p>
        </p:txBody>
      </p:sp>
      <p:sp>
        <p:nvSpPr>
          <p:cNvPr id="3" name="Content Placeholder 2">
            <a:extLst>
              <a:ext uri="{FF2B5EF4-FFF2-40B4-BE49-F238E27FC236}">
                <a16:creationId xmlns:a16="http://schemas.microsoft.com/office/drawing/2014/main" id="{153CCE00-5B42-4F0D-AF8F-AD12082FF9F0}"/>
              </a:ext>
            </a:extLst>
          </p:cNvPr>
          <p:cNvSpPr>
            <a:spLocks noGrp="1"/>
          </p:cNvSpPr>
          <p:nvPr>
            <p:ph idx="1"/>
          </p:nvPr>
        </p:nvSpPr>
        <p:spPr/>
        <p:txBody>
          <a:bodyPr/>
          <a:lstStyle/>
          <a:p>
            <a:pPr marL="0" indent="0">
              <a:buNone/>
            </a:pPr>
            <a:r>
              <a:rPr lang="en-US" dirty="0"/>
              <a:t>“I would like to create a network for our </a:t>
            </a:r>
            <a:r>
              <a:rPr lang="en-US" dirty="0" err="1"/>
              <a:t>PolyU</a:t>
            </a:r>
            <a:r>
              <a:rPr lang="en-US" dirty="0"/>
              <a:t> cinema. </a:t>
            </a:r>
            <a:r>
              <a:rPr lang="en-US" b="0" i="0" dirty="0">
                <a:effectLst/>
              </a:rPr>
              <a:t>Each </a:t>
            </a:r>
            <a:r>
              <a:rPr lang="en-US" b="0" dirty="0">
                <a:solidFill>
                  <a:schemeClr val="accent2"/>
                </a:solidFill>
              </a:rPr>
              <a:t>m</a:t>
            </a:r>
            <a:r>
              <a:rPr lang="en-US" i="0" dirty="0">
                <a:solidFill>
                  <a:schemeClr val="accent2"/>
                </a:solidFill>
                <a:effectLst/>
              </a:rPr>
              <a:t>ovie</a:t>
            </a:r>
            <a:r>
              <a:rPr lang="en-US" b="0" i="0" dirty="0">
                <a:effectLst/>
              </a:rPr>
              <a:t> has </a:t>
            </a:r>
            <a:r>
              <a:rPr lang="en-US" b="0" i="0" dirty="0" err="1">
                <a:effectLst/>
              </a:rPr>
              <a:t>has</a:t>
            </a:r>
            <a:r>
              <a:rPr lang="en-US" b="0" i="0" dirty="0">
                <a:effectLst/>
              </a:rPr>
              <a:t> a </a:t>
            </a:r>
            <a:r>
              <a:rPr lang="en-US" b="0" i="0" dirty="0" err="1">
                <a:effectLst/>
              </a:rPr>
              <a:t>MovieID</a:t>
            </a:r>
            <a:r>
              <a:rPr lang="en-US" b="0" i="0" dirty="0">
                <a:effectLst/>
              </a:rPr>
              <a:t>, title, and genre. Each </a:t>
            </a:r>
            <a:r>
              <a:rPr lang="en-US" b="0" dirty="0">
                <a:solidFill>
                  <a:schemeClr val="accent2"/>
                </a:solidFill>
              </a:rPr>
              <a:t>s</a:t>
            </a:r>
            <a:r>
              <a:rPr lang="en-US" i="0" dirty="0">
                <a:solidFill>
                  <a:schemeClr val="accent2"/>
                </a:solidFill>
                <a:effectLst/>
              </a:rPr>
              <a:t>creening</a:t>
            </a:r>
            <a:r>
              <a:rPr lang="en-US" b="0" i="0" dirty="0">
                <a:effectLst/>
              </a:rPr>
              <a:t> includes has a </a:t>
            </a:r>
            <a:r>
              <a:rPr lang="en-US" b="0" i="0" dirty="0" err="1">
                <a:effectLst/>
              </a:rPr>
              <a:t>ScreeningID</a:t>
            </a:r>
            <a:r>
              <a:rPr lang="en-US" b="0" i="0" dirty="0">
                <a:effectLst/>
              </a:rPr>
              <a:t>, date and time, and room. The </a:t>
            </a:r>
            <a:r>
              <a:rPr lang="en-US" b="0" dirty="0">
                <a:solidFill>
                  <a:schemeClr val="accent2"/>
                </a:solidFill>
              </a:rPr>
              <a:t>c</a:t>
            </a:r>
            <a:r>
              <a:rPr lang="en-US" i="0" dirty="0">
                <a:solidFill>
                  <a:schemeClr val="accent2"/>
                </a:solidFill>
                <a:effectLst/>
              </a:rPr>
              <a:t>ustomer</a:t>
            </a:r>
            <a:r>
              <a:rPr lang="en-US" dirty="0">
                <a:solidFill>
                  <a:schemeClr val="accent2"/>
                </a:solidFill>
              </a:rPr>
              <a:t>s</a:t>
            </a:r>
            <a:r>
              <a:rPr lang="en-US" dirty="0"/>
              <a:t> record their </a:t>
            </a:r>
            <a:r>
              <a:rPr lang="en-US" b="0" i="0" dirty="0">
                <a:effectLst/>
              </a:rPr>
              <a:t>name, email and unique customer number. A </a:t>
            </a:r>
            <a:r>
              <a:rPr lang="en-US" b="0" dirty="0"/>
              <a:t>m</a:t>
            </a:r>
            <a:r>
              <a:rPr lang="en-US" i="0" dirty="0">
                <a:effectLst/>
              </a:rPr>
              <a:t>ovie</a:t>
            </a:r>
            <a:r>
              <a:rPr lang="en-US" b="0" i="0" dirty="0">
                <a:effectLst/>
              </a:rPr>
              <a:t> can have multiple </a:t>
            </a:r>
            <a:r>
              <a:rPr lang="en-US" b="0" dirty="0"/>
              <a:t>s</a:t>
            </a:r>
            <a:r>
              <a:rPr lang="en-US" i="0" dirty="0">
                <a:effectLst/>
              </a:rPr>
              <a:t>creenings and each customer can attend multiple screenings. Also, customers can give as many movies as they want a rating.</a:t>
            </a:r>
            <a:endParaRPr lang="en-US" dirty="0"/>
          </a:p>
        </p:txBody>
      </p:sp>
      <p:sp>
        <p:nvSpPr>
          <p:cNvPr id="4" name="TextBox 3">
            <a:extLst>
              <a:ext uri="{FF2B5EF4-FFF2-40B4-BE49-F238E27FC236}">
                <a16:creationId xmlns:a16="http://schemas.microsoft.com/office/drawing/2014/main" id="{E454155D-101E-40A9-9105-022CBD018079}"/>
              </a:ext>
            </a:extLst>
          </p:cNvPr>
          <p:cNvSpPr txBox="1"/>
          <p:nvPr/>
        </p:nvSpPr>
        <p:spPr>
          <a:xfrm>
            <a:off x="1572345" y="5054137"/>
            <a:ext cx="6277232" cy="646331"/>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Based on this project brief, what are the entities and their relationships for this potential database?</a:t>
            </a:r>
          </a:p>
        </p:txBody>
      </p:sp>
    </p:spTree>
    <p:extLst>
      <p:ext uri="{BB962C8B-B14F-4D97-AF65-F5344CB8AC3E}">
        <p14:creationId xmlns:p14="http://schemas.microsoft.com/office/powerpoint/2010/main" val="16873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1F3B2677-6021-40CC-BF76-4148F195EBD4}"/>
              </a:ext>
            </a:extLst>
          </p:cNvPr>
          <p:cNvSpPr/>
          <p:nvPr/>
        </p:nvSpPr>
        <p:spPr>
          <a:xfrm>
            <a:off x="1652734" y="2060355"/>
            <a:ext cx="1114529" cy="55434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sp>
        <p:nvSpPr>
          <p:cNvPr id="2" name="Title 1">
            <a:extLst>
              <a:ext uri="{FF2B5EF4-FFF2-40B4-BE49-F238E27FC236}">
                <a16:creationId xmlns:a16="http://schemas.microsoft.com/office/drawing/2014/main" id="{74736C5D-EC0C-40E1-B6D8-E0F0F976D3B4}"/>
              </a:ext>
            </a:extLst>
          </p:cNvPr>
          <p:cNvSpPr>
            <a:spLocks noGrp="1"/>
          </p:cNvSpPr>
          <p:nvPr>
            <p:ph type="title"/>
          </p:nvPr>
        </p:nvSpPr>
        <p:spPr/>
        <p:txBody>
          <a:bodyPr/>
          <a:lstStyle/>
          <a:p>
            <a:r>
              <a:rPr lang="en-US" dirty="0"/>
              <a:t>Other Attribute Types</a:t>
            </a:r>
          </a:p>
        </p:txBody>
      </p:sp>
      <p:sp>
        <p:nvSpPr>
          <p:cNvPr id="4" name="Oval 3">
            <a:extLst>
              <a:ext uri="{FF2B5EF4-FFF2-40B4-BE49-F238E27FC236}">
                <a16:creationId xmlns:a16="http://schemas.microsoft.com/office/drawing/2014/main" id="{73EACBA2-D774-4FB7-96C0-102C7015050F}"/>
              </a:ext>
            </a:extLst>
          </p:cNvPr>
          <p:cNvSpPr/>
          <p:nvPr/>
        </p:nvSpPr>
        <p:spPr>
          <a:xfrm>
            <a:off x="1500334" y="1907955"/>
            <a:ext cx="1407695" cy="84221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Phone#</a:t>
            </a:r>
          </a:p>
        </p:txBody>
      </p:sp>
      <p:sp>
        <p:nvSpPr>
          <p:cNvPr id="6" name="TextBox 5">
            <a:extLst>
              <a:ext uri="{FF2B5EF4-FFF2-40B4-BE49-F238E27FC236}">
                <a16:creationId xmlns:a16="http://schemas.microsoft.com/office/drawing/2014/main" id="{1F759BFD-D739-4D07-9B7B-37F7383F6CA0}"/>
              </a:ext>
            </a:extLst>
          </p:cNvPr>
          <p:cNvSpPr txBox="1"/>
          <p:nvPr/>
        </p:nvSpPr>
        <p:spPr>
          <a:xfrm>
            <a:off x="4594860" y="1737361"/>
            <a:ext cx="3332747" cy="1200329"/>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Multivalued Attribute:</a:t>
            </a:r>
          </a:p>
          <a:p>
            <a:r>
              <a:rPr lang="en-US" dirty="0">
                <a:latin typeface="Bahnschrift Light SemiCondensed" panose="020B0502040204020203" pitchFamily="34" charset="0"/>
              </a:rPr>
              <a:t>When an Entity may have multiple different instances of the same attribute</a:t>
            </a:r>
          </a:p>
        </p:txBody>
      </p:sp>
      <p:sp>
        <p:nvSpPr>
          <p:cNvPr id="7" name="Oval 6">
            <a:extLst>
              <a:ext uri="{FF2B5EF4-FFF2-40B4-BE49-F238E27FC236}">
                <a16:creationId xmlns:a16="http://schemas.microsoft.com/office/drawing/2014/main" id="{625BEBF5-ACCC-4930-82FB-D6748F19E0B8}"/>
              </a:ext>
            </a:extLst>
          </p:cNvPr>
          <p:cNvSpPr/>
          <p:nvPr/>
        </p:nvSpPr>
        <p:spPr>
          <a:xfrm>
            <a:off x="1500333" y="3204245"/>
            <a:ext cx="1407695" cy="84221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Age</a:t>
            </a:r>
          </a:p>
        </p:txBody>
      </p:sp>
      <p:sp>
        <p:nvSpPr>
          <p:cNvPr id="8" name="TextBox 7">
            <a:extLst>
              <a:ext uri="{FF2B5EF4-FFF2-40B4-BE49-F238E27FC236}">
                <a16:creationId xmlns:a16="http://schemas.microsoft.com/office/drawing/2014/main" id="{F628B2B8-8A0A-466D-8A97-F7E2E3636D11}"/>
              </a:ext>
            </a:extLst>
          </p:cNvPr>
          <p:cNvSpPr txBox="1"/>
          <p:nvPr/>
        </p:nvSpPr>
        <p:spPr>
          <a:xfrm>
            <a:off x="4572000" y="3025185"/>
            <a:ext cx="3332747" cy="1200329"/>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Derived Attribute:</a:t>
            </a:r>
          </a:p>
          <a:p>
            <a:r>
              <a:rPr lang="en-US" dirty="0">
                <a:latin typeface="Bahnschrift Light SemiCondensed" panose="020B0502040204020203" pitchFamily="34" charset="0"/>
              </a:rPr>
              <a:t>An attribute which can be derived from other information (e.g. Age can be derived from Date of Birth)</a:t>
            </a:r>
          </a:p>
        </p:txBody>
      </p:sp>
      <p:sp>
        <p:nvSpPr>
          <p:cNvPr id="10" name="Oval 9">
            <a:extLst>
              <a:ext uri="{FF2B5EF4-FFF2-40B4-BE49-F238E27FC236}">
                <a16:creationId xmlns:a16="http://schemas.microsoft.com/office/drawing/2014/main" id="{3C43627B-9ABE-419B-83DA-8BB696D3CA1B}"/>
              </a:ext>
            </a:extLst>
          </p:cNvPr>
          <p:cNvSpPr/>
          <p:nvPr/>
        </p:nvSpPr>
        <p:spPr>
          <a:xfrm>
            <a:off x="1452206" y="5321079"/>
            <a:ext cx="1503947"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sp>
        <p:nvSpPr>
          <p:cNvPr id="11" name="Oval 10">
            <a:extLst>
              <a:ext uri="{FF2B5EF4-FFF2-40B4-BE49-F238E27FC236}">
                <a16:creationId xmlns:a16="http://schemas.microsoft.com/office/drawing/2014/main" id="{CAC30FFD-5AC3-4716-AE9E-391E58D7EC5B}"/>
              </a:ext>
            </a:extLst>
          </p:cNvPr>
          <p:cNvSpPr/>
          <p:nvPr/>
        </p:nvSpPr>
        <p:spPr>
          <a:xfrm>
            <a:off x="210551" y="4594373"/>
            <a:ext cx="1931069"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ysClr val="windowText" lastClr="000000"/>
                </a:solidFill>
              </a:rPr>
              <a:t>GivenName</a:t>
            </a:r>
            <a:endParaRPr lang="en-US" dirty="0">
              <a:solidFill>
                <a:sysClr val="windowText" lastClr="000000"/>
              </a:solidFill>
            </a:endParaRPr>
          </a:p>
        </p:txBody>
      </p:sp>
      <p:sp>
        <p:nvSpPr>
          <p:cNvPr id="12" name="Oval 11">
            <a:extLst>
              <a:ext uri="{FF2B5EF4-FFF2-40B4-BE49-F238E27FC236}">
                <a16:creationId xmlns:a16="http://schemas.microsoft.com/office/drawing/2014/main" id="{B0E5AC5B-E636-40B0-BB3A-1B00882E5ADF}"/>
              </a:ext>
            </a:extLst>
          </p:cNvPr>
          <p:cNvSpPr/>
          <p:nvPr/>
        </p:nvSpPr>
        <p:spPr>
          <a:xfrm>
            <a:off x="2420352" y="4594373"/>
            <a:ext cx="1931069"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ysClr val="windowText" lastClr="000000"/>
                </a:solidFill>
              </a:rPr>
              <a:t>FamilyName</a:t>
            </a:r>
            <a:endParaRPr lang="en-US" dirty="0">
              <a:solidFill>
                <a:sysClr val="windowText" lastClr="000000"/>
              </a:solidFill>
            </a:endParaRPr>
          </a:p>
        </p:txBody>
      </p:sp>
      <p:cxnSp>
        <p:nvCxnSpPr>
          <p:cNvPr id="14" name="Straight Connector 13">
            <a:extLst>
              <a:ext uri="{FF2B5EF4-FFF2-40B4-BE49-F238E27FC236}">
                <a16:creationId xmlns:a16="http://schemas.microsoft.com/office/drawing/2014/main" id="{91680220-4712-4071-ACF9-6215C2C83625}"/>
              </a:ext>
            </a:extLst>
          </p:cNvPr>
          <p:cNvCxnSpPr>
            <a:stCxn id="11" idx="4"/>
            <a:endCxn id="10" idx="1"/>
          </p:cNvCxnSpPr>
          <p:nvPr/>
        </p:nvCxnSpPr>
        <p:spPr>
          <a:xfrm>
            <a:off x="1176086" y="5185612"/>
            <a:ext cx="496368" cy="258806"/>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E6DEE317-5090-4F16-80EE-06C2FB9D781B}"/>
              </a:ext>
            </a:extLst>
          </p:cNvPr>
          <p:cNvCxnSpPr>
            <a:cxnSpLocks/>
            <a:stCxn id="12" idx="4"/>
            <a:endCxn id="10" idx="7"/>
          </p:cNvCxnSpPr>
          <p:nvPr/>
        </p:nvCxnSpPr>
        <p:spPr>
          <a:xfrm flipH="1">
            <a:off x="2735905" y="5185612"/>
            <a:ext cx="649982" cy="258806"/>
          </a:xfrm>
          <a:prstGeom prst="line">
            <a:avLst/>
          </a:prstGeom>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F1F60508-2105-4174-BC2F-E51DD8D42636}"/>
              </a:ext>
            </a:extLst>
          </p:cNvPr>
          <p:cNvSpPr txBox="1"/>
          <p:nvPr/>
        </p:nvSpPr>
        <p:spPr>
          <a:xfrm>
            <a:off x="4571999" y="4714850"/>
            <a:ext cx="3332747" cy="1200329"/>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Composite Attribute:</a:t>
            </a:r>
          </a:p>
          <a:p>
            <a:r>
              <a:rPr lang="en-US" dirty="0">
                <a:latin typeface="Bahnschrift Light SemiCondensed" panose="020B0502040204020203" pitchFamily="34" charset="0"/>
              </a:rPr>
              <a:t>An attribute which can be broken up into smaller attributes which combine to form a whole</a:t>
            </a:r>
          </a:p>
        </p:txBody>
      </p:sp>
    </p:spTree>
    <p:extLst>
      <p:ext uri="{BB962C8B-B14F-4D97-AF65-F5344CB8AC3E}">
        <p14:creationId xmlns:p14="http://schemas.microsoft.com/office/powerpoint/2010/main" val="13811865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1DB1A-45B0-47EB-85DD-D9A046FBF546}"/>
              </a:ext>
            </a:extLst>
          </p:cNvPr>
          <p:cNvSpPr>
            <a:spLocks noGrp="1"/>
          </p:cNvSpPr>
          <p:nvPr>
            <p:ph type="title"/>
          </p:nvPr>
        </p:nvSpPr>
        <p:spPr/>
        <p:txBody>
          <a:bodyPr/>
          <a:lstStyle/>
          <a:p>
            <a:r>
              <a:rPr lang="en-US" dirty="0"/>
              <a:t>Attribute vs Entity</a:t>
            </a:r>
          </a:p>
        </p:txBody>
      </p:sp>
      <p:sp>
        <p:nvSpPr>
          <p:cNvPr id="3" name="Content Placeholder 2">
            <a:extLst>
              <a:ext uri="{FF2B5EF4-FFF2-40B4-BE49-F238E27FC236}">
                <a16:creationId xmlns:a16="http://schemas.microsoft.com/office/drawing/2014/main" id="{7508D21D-E2D2-4D1B-9C7D-BA06EDC15328}"/>
              </a:ext>
            </a:extLst>
          </p:cNvPr>
          <p:cNvSpPr>
            <a:spLocks noGrp="1"/>
          </p:cNvSpPr>
          <p:nvPr>
            <p:ph idx="1"/>
          </p:nvPr>
        </p:nvSpPr>
        <p:spPr/>
        <p:txBody>
          <a:bodyPr/>
          <a:lstStyle/>
          <a:p>
            <a:r>
              <a:rPr lang="en-US" dirty="0"/>
              <a:t>Sometimes it seems difficult to decide whether something should be an attribute or an entity</a:t>
            </a:r>
          </a:p>
          <a:p>
            <a:pPr lvl="1"/>
            <a:r>
              <a:rPr lang="en-US" dirty="0"/>
              <a:t>Example: The degree of a student</a:t>
            </a:r>
          </a:p>
          <a:p>
            <a:r>
              <a:rPr lang="en-US" dirty="0"/>
              <a:t>In general, you model as an entity if it </a:t>
            </a:r>
            <a:r>
              <a:rPr lang="en-US" dirty="0">
                <a:solidFill>
                  <a:schemeClr val="accent2"/>
                </a:solidFill>
              </a:rPr>
              <a:t>has its own attributes </a:t>
            </a:r>
            <a:r>
              <a:rPr lang="en-US" dirty="0"/>
              <a:t>which are of different types or </a:t>
            </a:r>
            <a:r>
              <a:rPr lang="en-US" dirty="0">
                <a:solidFill>
                  <a:schemeClr val="accent2"/>
                </a:solidFill>
              </a:rPr>
              <a:t>other relationships with other entities</a:t>
            </a:r>
          </a:p>
          <a:p>
            <a:pPr lvl="1"/>
            <a:r>
              <a:rPr lang="en-US" dirty="0"/>
              <a:t>If they are of the same general type of information, just split into different parts, maybe it can just be a composite attribute</a:t>
            </a:r>
          </a:p>
        </p:txBody>
      </p:sp>
    </p:spTree>
    <p:extLst>
      <p:ext uri="{BB962C8B-B14F-4D97-AF65-F5344CB8AC3E}">
        <p14:creationId xmlns:p14="http://schemas.microsoft.com/office/powerpoint/2010/main" val="14006898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B24D1-C845-4460-9C18-6765D0721867}"/>
              </a:ext>
            </a:extLst>
          </p:cNvPr>
          <p:cNvSpPr>
            <a:spLocks noGrp="1"/>
          </p:cNvSpPr>
          <p:nvPr>
            <p:ph type="title"/>
          </p:nvPr>
        </p:nvSpPr>
        <p:spPr/>
        <p:txBody>
          <a:bodyPr/>
          <a:lstStyle/>
          <a:p>
            <a:r>
              <a:rPr lang="en-US" dirty="0"/>
              <a:t>An Example</a:t>
            </a:r>
          </a:p>
        </p:txBody>
      </p:sp>
      <p:sp>
        <p:nvSpPr>
          <p:cNvPr id="3" name="Content Placeholder 2">
            <a:extLst>
              <a:ext uri="{FF2B5EF4-FFF2-40B4-BE49-F238E27FC236}">
                <a16:creationId xmlns:a16="http://schemas.microsoft.com/office/drawing/2014/main" id="{A6866396-647B-476B-A3CB-F748017DF075}"/>
              </a:ext>
            </a:extLst>
          </p:cNvPr>
          <p:cNvSpPr>
            <a:spLocks noGrp="1"/>
          </p:cNvSpPr>
          <p:nvPr>
            <p:ph idx="1"/>
          </p:nvPr>
        </p:nvSpPr>
        <p:spPr/>
        <p:txBody>
          <a:bodyPr/>
          <a:lstStyle/>
          <a:p>
            <a:pPr marL="0" indent="0">
              <a:buNone/>
            </a:pPr>
            <a:r>
              <a:rPr lang="en-US" dirty="0"/>
              <a:t>Create an ER Diagram for the following paragraph</a:t>
            </a:r>
          </a:p>
          <a:p>
            <a:endParaRPr lang="en-US" dirty="0"/>
          </a:p>
          <a:p>
            <a:r>
              <a:rPr lang="en-US" dirty="0"/>
              <a:t>Students have a unique </a:t>
            </a:r>
            <a:r>
              <a:rPr lang="en-US" dirty="0" err="1"/>
              <a:t>StudentID</a:t>
            </a:r>
            <a:r>
              <a:rPr lang="en-US" dirty="0"/>
              <a:t>, as well as a name which is split into given and family names. They also have an address which stores their flat number, street number, street name and district. Their date of birth is also stored which can be used to calculate their age based on the current date. </a:t>
            </a:r>
          </a:p>
        </p:txBody>
      </p:sp>
    </p:spTree>
    <p:extLst>
      <p:ext uri="{BB962C8B-B14F-4D97-AF65-F5344CB8AC3E}">
        <p14:creationId xmlns:p14="http://schemas.microsoft.com/office/powerpoint/2010/main" val="23492166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6D657-81A3-4AC6-989B-428A6EE0F201}"/>
              </a:ext>
            </a:extLst>
          </p:cNvPr>
          <p:cNvSpPr>
            <a:spLocks noGrp="1"/>
          </p:cNvSpPr>
          <p:nvPr>
            <p:ph type="title"/>
          </p:nvPr>
        </p:nvSpPr>
        <p:spPr/>
        <p:txBody>
          <a:bodyPr/>
          <a:lstStyle/>
          <a:p>
            <a:r>
              <a:rPr lang="en-US" dirty="0"/>
              <a:t>An Example</a:t>
            </a:r>
          </a:p>
        </p:txBody>
      </p:sp>
      <p:sp>
        <p:nvSpPr>
          <p:cNvPr id="4" name="Rectangle 3">
            <a:extLst>
              <a:ext uri="{FF2B5EF4-FFF2-40B4-BE49-F238E27FC236}">
                <a16:creationId xmlns:a16="http://schemas.microsoft.com/office/drawing/2014/main" id="{AB3B4BDA-C0BC-467A-93C7-E1F2A7A1D576}"/>
              </a:ext>
            </a:extLst>
          </p:cNvPr>
          <p:cNvSpPr/>
          <p:nvPr/>
        </p:nvSpPr>
        <p:spPr>
          <a:xfrm>
            <a:off x="3392905" y="4379583"/>
            <a:ext cx="2069432" cy="85192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Oval 4">
            <a:extLst>
              <a:ext uri="{FF2B5EF4-FFF2-40B4-BE49-F238E27FC236}">
                <a16:creationId xmlns:a16="http://schemas.microsoft.com/office/drawing/2014/main" id="{756B90B5-19DB-4ADA-9E71-7A2C08020B8F}"/>
              </a:ext>
            </a:extLst>
          </p:cNvPr>
          <p:cNvSpPr/>
          <p:nvPr/>
        </p:nvSpPr>
        <p:spPr>
          <a:xfrm>
            <a:off x="2054591" y="3427808"/>
            <a:ext cx="1503947" cy="57586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sp>
        <p:nvSpPr>
          <p:cNvPr id="6" name="Oval 5">
            <a:extLst>
              <a:ext uri="{FF2B5EF4-FFF2-40B4-BE49-F238E27FC236}">
                <a16:creationId xmlns:a16="http://schemas.microsoft.com/office/drawing/2014/main" id="{BC642EEC-881B-4DDE-A0A3-3EEC29414E75}"/>
              </a:ext>
            </a:extLst>
          </p:cNvPr>
          <p:cNvSpPr/>
          <p:nvPr/>
        </p:nvSpPr>
        <p:spPr>
          <a:xfrm>
            <a:off x="91176" y="4002530"/>
            <a:ext cx="1913021" cy="57586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err="1">
                <a:solidFill>
                  <a:sysClr val="windowText" lastClr="000000"/>
                </a:solidFill>
              </a:rPr>
              <a:t>StudentID</a:t>
            </a:r>
            <a:endParaRPr lang="en-US" u="sng" dirty="0">
              <a:solidFill>
                <a:sysClr val="windowText" lastClr="000000"/>
              </a:solidFill>
            </a:endParaRPr>
          </a:p>
        </p:txBody>
      </p:sp>
      <p:sp>
        <p:nvSpPr>
          <p:cNvPr id="7" name="Oval 6">
            <a:extLst>
              <a:ext uri="{FF2B5EF4-FFF2-40B4-BE49-F238E27FC236}">
                <a16:creationId xmlns:a16="http://schemas.microsoft.com/office/drawing/2014/main" id="{D45D0ADD-56BA-4096-9AC0-57A676EE46D0}"/>
              </a:ext>
            </a:extLst>
          </p:cNvPr>
          <p:cNvSpPr/>
          <p:nvPr/>
        </p:nvSpPr>
        <p:spPr>
          <a:xfrm>
            <a:off x="5964844" y="3129067"/>
            <a:ext cx="1407695" cy="84221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Address</a:t>
            </a:r>
          </a:p>
        </p:txBody>
      </p:sp>
      <p:sp>
        <p:nvSpPr>
          <p:cNvPr id="8" name="Oval 7">
            <a:extLst>
              <a:ext uri="{FF2B5EF4-FFF2-40B4-BE49-F238E27FC236}">
                <a16:creationId xmlns:a16="http://schemas.microsoft.com/office/drawing/2014/main" id="{68368A68-2E2C-4908-A18A-01D7944F811D}"/>
              </a:ext>
            </a:extLst>
          </p:cNvPr>
          <p:cNvSpPr/>
          <p:nvPr/>
        </p:nvSpPr>
        <p:spPr>
          <a:xfrm>
            <a:off x="6668692" y="4067626"/>
            <a:ext cx="2153659" cy="56453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Date_of_Birth</a:t>
            </a:r>
          </a:p>
        </p:txBody>
      </p:sp>
      <p:cxnSp>
        <p:nvCxnSpPr>
          <p:cNvPr id="9" name="Straight Connector 8">
            <a:extLst>
              <a:ext uri="{FF2B5EF4-FFF2-40B4-BE49-F238E27FC236}">
                <a16:creationId xmlns:a16="http://schemas.microsoft.com/office/drawing/2014/main" id="{A14D389D-3CEB-46A2-8E09-7047994EA10C}"/>
              </a:ext>
            </a:extLst>
          </p:cNvPr>
          <p:cNvCxnSpPr>
            <a:cxnSpLocks/>
            <a:stCxn id="5" idx="4"/>
          </p:cNvCxnSpPr>
          <p:nvPr/>
        </p:nvCxnSpPr>
        <p:spPr>
          <a:xfrm>
            <a:off x="2806565" y="4003668"/>
            <a:ext cx="841010" cy="374936"/>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0F344A0-3419-48CD-AB3F-746E4632FCF0}"/>
              </a:ext>
            </a:extLst>
          </p:cNvPr>
          <p:cNvCxnSpPr>
            <a:cxnSpLocks/>
            <a:stCxn id="6" idx="6"/>
            <a:endCxn id="4" idx="1"/>
          </p:cNvCxnSpPr>
          <p:nvPr/>
        </p:nvCxnSpPr>
        <p:spPr>
          <a:xfrm>
            <a:off x="2004197" y="4290461"/>
            <a:ext cx="1388708" cy="515085"/>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3C2FA60C-ACD3-4B2C-8F4F-F42E7EDC7F42}"/>
              </a:ext>
            </a:extLst>
          </p:cNvPr>
          <p:cNvCxnSpPr>
            <a:cxnSpLocks/>
            <a:stCxn id="8" idx="2"/>
          </p:cNvCxnSpPr>
          <p:nvPr/>
        </p:nvCxnSpPr>
        <p:spPr>
          <a:xfrm flipH="1">
            <a:off x="5462338" y="4349892"/>
            <a:ext cx="1206354" cy="262645"/>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ADA15EDC-E685-42A9-85C6-23FC8CC60360}"/>
              </a:ext>
            </a:extLst>
          </p:cNvPr>
          <p:cNvCxnSpPr>
            <a:cxnSpLocks/>
            <a:stCxn id="7" idx="4"/>
          </p:cNvCxnSpPr>
          <p:nvPr/>
        </p:nvCxnSpPr>
        <p:spPr>
          <a:xfrm flipH="1">
            <a:off x="5465146" y="3971277"/>
            <a:ext cx="1203546" cy="437942"/>
          </a:xfrm>
          <a:prstGeom prst="line">
            <a:avLst/>
          </a:prstGeom>
        </p:spPr>
        <p:style>
          <a:lnRef idx="1">
            <a:schemeClr val="dk1"/>
          </a:lnRef>
          <a:fillRef idx="0">
            <a:schemeClr val="dk1"/>
          </a:fillRef>
          <a:effectRef idx="0">
            <a:schemeClr val="dk1"/>
          </a:effectRef>
          <a:fontRef idx="minor">
            <a:schemeClr val="tx1"/>
          </a:fontRef>
        </p:style>
      </p:cxnSp>
      <p:sp>
        <p:nvSpPr>
          <p:cNvPr id="17" name="Oval 16">
            <a:extLst>
              <a:ext uri="{FF2B5EF4-FFF2-40B4-BE49-F238E27FC236}">
                <a16:creationId xmlns:a16="http://schemas.microsoft.com/office/drawing/2014/main" id="{84E0FFC3-4185-4D33-9E34-97D1621502BE}"/>
              </a:ext>
            </a:extLst>
          </p:cNvPr>
          <p:cNvSpPr/>
          <p:nvPr/>
        </p:nvSpPr>
        <p:spPr>
          <a:xfrm>
            <a:off x="768020" y="2410606"/>
            <a:ext cx="1931069"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Given Name</a:t>
            </a:r>
          </a:p>
        </p:txBody>
      </p:sp>
      <p:sp>
        <p:nvSpPr>
          <p:cNvPr id="18" name="Oval 17">
            <a:extLst>
              <a:ext uri="{FF2B5EF4-FFF2-40B4-BE49-F238E27FC236}">
                <a16:creationId xmlns:a16="http://schemas.microsoft.com/office/drawing/2014/main" id="{2BCD9429-F811-4C59-9C70-89757E914A26}"/>
              </a:ext>
            </a:extLst>
          </p:cNvPr>
          <p:cNvSpPr/>
          <p:nvPr/>
        </p:nvSpPr>
        <p:spPr>
          <a:xfrm>
            <a:off x="2977821" y="2410606"/>
            <a:ext cx="1931069"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Family Name</a:t>
            </a:r>
          </a:p>
        </p:txBody>
      </p:sp>
      <p:cxnSp>
        <p:nvCxnSpPr>
          <p:cNvPr id="19" name="Straight Connector 18">
            <a:extLst>
              <a:ext uri="{FF2B5EF4-FFF2-40B4-BE49-F238E27FC236}">
                <a16:creationId xmlns:a16="http://schemas.microsoft.com/office/drawing/2014/main" id="{32569037-2AF4-4B4C-A2C7-5D86D4CFBED5}"/>
              </a:ext>
            </a:extLst>
          </p:cNvPr>
          <p:cNvCxnSpPr>
            <a:cxnSpLocks/>
            <a:stCxn id="17" idx="4"/>
            <a:endCxn id="5" idx="1"/>
          </p:cNvCxnSpPr>
          <p:nvPr/>
        </p:nvCxnSpPr>
        <p:spPr>
          <a:xfrm>
            <a:off x="1733555" y="3001845"/>
            <a:ext cx="541284" cy="510296"/>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8411F0BE-60B9-4233-B809-081D0158282F}"/>
              </a:ext>
            </a:extLst>
          </p:cNvPr>
          <p:cNvCxnSpPr>
            <a:cxnSpLocks/>
            <a:stCxn id="18" idx="4"/>
            <a:endCxn id="5" idx="7"/>
          </p:cNvCxnSpPr>
          <p:nvPr/>
        </p:nvCxnSpPr>
        <p:spPr>
          <a:xfrm flipH="1">
            <a:off x="3338290" y="3001845"/>
            <a:ext cx="605066" cy="510296"/>
          </a:xfrm>
          <a:prstGeom prst="line">
            <a:avLst/>
          </a:prstGeom>
        </p:spPr>
        <p:style>
          <a:lnRef idx="1">
            <a:schemeClr val="dk1"/>
          </a:lnRef>
          <a:fillRef idx="0">
            <a:schemeClr val="dk1"/>
          </a:fillRef>
          <a:effectRef idx="0">
            <a:schemeClr val="dk1"/>
          </a:effectRef>
          <a:fontRef idx="minor">
            <a:schemeClr val="tx1"/>
          </a:fontRef>
        </p:style>
      </p:cxnSp>
      <p:sp>
        <p:nvSpPr>
          <p:cNvPr id="34" name="Oval 33">
            <a:extLst>
              <a:ext uri="{FF2B5EF4-FFF2-40B4-BE49-F238E27FC236}">
                <a16:creationId xmlns:a16="http://schemas.microsoft.com/office/drawing/2014/main" id="{9D92ED73-6F1F-47C3-BE61-9964DC48D8A1}"/>
              </a:ext>
            </a:extLst>
          </p:cNvPr>
          <p:cNvSpPr/>
          <p:nvPr/>
        </p:nvSpPr>
        <p:spPr>
          <a:xfrm>
            <a:off x="7041673" y="4817433"/>
            <a:ext cx="1407695" cy="474330"/>
          </a:xfrm>
          <a:prstGeom prst="ellipse">
            <a:avLst/>
          </a:prstGeom>
          <a:solidFill>
            <a:schemeClr val="bg1"/>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Age</a:t>
            </a:r>
          </a:p>
        </p:txBody>
      </p:sp>
      <p:cxnSp>
        <p:nvCxnSpPr>
          <p:cNvPr id="41" name="Straight Connector 40">
            <a:extLst>
              <a:ext uri="{FF2B5EF4-FFF2-40B4-BE49-F238E27FC236}">
                <a16:creationId xmlns:a16="http://schemas.microsoft.com/office/drawing/2014/main" id="{8214FA41-D61D-4D7D-BA08-570B8E497715}"/>
              </a:ext>
            </a:extLst>
          </p:cNvPr>
          <p:cNvCxnSpPr>
            <a:cxnSpLocks/>
            <a:stCxn id="34" idx="2"/>
            <a:endCxn id="4" idx="3"/>
          </p:cNvCxnSpPr>
          <p:nvPr/>
        </p:nvCxnSpPr>
        <p:spPr>
          <a:xfrm flipH="1" flipV="1">
            <a:off x="5462337" y="4805546"/>
            <a:ext cx="1579336" cy="249052"/>
          </a:xfrm>
          <a:prstGeom prst="line">
            <a:avLst/>
          </a:prstGeom>
        </p:spPr>
        <p:style>
          <a:lnRef idx="1">
            <a:schemeClr val="dk1"/>
          </a:lnRef>
          <a:fillRef idx="0">
            <a:schemeClr val="dk1"/>
          </a:fillRef>
          <a:effectRef idx="0">
            <a:schemeClr val="dk1"/>
          </a:effectRef>
          <a:fontRef idx="minor">
            <a:schemeClr val="tx1"/>
          </a:fontRef>
        </p:style>
      </p:cxnSp>
      <p:sp>
        <p:nvSpPr>
          <p:cNvPr id="46" name="Oval 45">
            <a:extLst>
              <a:ext uri="{FF2B5EF4-FFF2-40B4-BE49-F238E27FC236}">
                <a16:creationId xmlns:a16="http://schemas.microsoft.com/office/drawing/2014/main" id="{3555DFA5-FA48-45DC-AA80-D096507CD778}"/>
              </a:ext>
            </a:extLst>
          </p:cNvPr>
          <p:cNvSpPr/>
          <p:nvPr/>
        </p:nvSpPr>
        <p:spPr>
          <a:xfrm>
            <a:off x="1503143" y="4800075"/>
            <a:ext cx="1114529" cy="55434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sp>
        <p:nvSpPr>
          <p:cNvPr id="47" name="Oval 46">
            <a:extLst>
              <a:ext uri="{FF2B5EF4-FFF2-40B4-BE49-F238E27FC236}">
                <a16:creationId xmlns:a16="http://schemas.microsoft.com/office/drawing/2014/main" id="{5866303C-536C-41C2-9144-DCE646870C76}"/>
              </a:ext>
            </a:extLst>
          </p:cNvPr>
          <p:cNvSpPr/>
          <p:nvPr/>
        </p:nvSpPr>
        <p:spPr>
          <a:xfrm>
            <a:off x="1350743" y="4647675"/>
            <a:ext cx="1407695" cy="84221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Phone#</a:t>
            </a:r>
          </a:p>
        </p:txBody>
      </p:sp>
      <p:cxnSp>
        <p:nvCxnSpPr>
          <p:cNvPr id="48" name="Straight Connector 47">
            <a:extLst>
              <a:ext uri="{FF2B5EF4-FFF2-40B4-BE49-F238E27FC236}">
                <a16:creationId xmlns:a16="http://schemas.microsoft.com/office/drawing/2014/main" id="{C4A88E64-5952-460B-A113-EEA81CD5AA12}"/>
              </a:ext>
            </a:extLst>
          </p:cNvPr>
          <p:cNvCxnSpPr>
            <a:cxnSpLocks/>
            <a:stCxn id="47" idx="6"/>
          </p:cNvCxnSpPr>
          <p:nvPr/>
        </p:nvCxnSpPr>
        <p:spPr>
          <a:xfrm flipV="1">
            <a:off x="2758438" y="5048656"/>
            <a:ext cx="634467" cy="20124"/>
          </a:xfrm>
          <a:prstGeom prst="line">
            <a:avLst/>
          </a:prstGeom>
        </p:spPr>
        <p:style>
          <a:lnRef idx="1">
            <a:schemeClr val="dk1"/>
          </a:lnRef>
          <a:fillRef idx="0">
            <a:schemeClr val="dk1"/>
          </a:fillRef>
          <a:effectRef idx="0">
            <a:schemeClr val="dk1"/>
          </a:effectRef>
          <a:fontRef idx="minor">
            <a:schemeClr val="tx1"/>
          </a:fontRef>
        </p:style>
      </p:cxnSp>
      <p:sp>
        <p:nvSpPr>
          <p:cNvPr id="51" name="Oval 50">
            <a:extLst>
              <a:ext uri="{FF2B5EF4-FFF2-40B4-BE49-F238E27FC236}">
                <a16:creationId xmlns:a16="http://schemas.microsoft.com/office/drawing/2014/main" id="{D51B4A81-1B2E-4545-AC38-69E01ED34BD1}"/>
              </a:ext>
            </a:extLst>
          </p:cNvPr>
          <p:cNvSpPr/>
          <p:nvPr/>
        </p:nvSpPr>
        <p:spPr>
          <a:xfrm>
            <a:off x="5110605" y="2283951"/>
            <a:ext cx="1203546"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Flat#</a:t>
            </a:r>
          </a:p>
        </p:txBody>
      </p:sp>
      <p:sp>
        <p:nvSpPr>
          <p:cNvPr id="52" name="Oval 51">
            <a:extLst>
              <a:ext uri="{FF2B5EF4-FFF2-40B4-BE49-F238E27FC236}">
                <a16:creationId xmlns:a16="http://schemas.microsoft.com/office/drawing/2014/main" id="{D2BF71C0-817E-4F48-84EF-1D6A8DB98E02}"/>
              </a:ext>
            </a:extLst>
          </p:cNvPr>
          <p:cNvSpPr/>
          <p:nvPr/>
        </p:nvSpPr>
        <p:spPr>
          <a:xfrm>
            <a:off x="6314151" y="2078903"/>
            <a:ext cx="1407695"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Street#</a:t>
            </a:r>
          </a:p>
        </p:txBody>
      </p:sp>
      <p:sp>
        <p:nvSpPr>
          <p:cNvPr id="53" name="Oval 52">
            <a:extLst>
              <a:ext uri="{FF2B5EF4-FFF2-40B4-BE49-F238E27FC236}">
                <a16:creationId xmlns:a16="http://schemas.microsoft.com/office/drawing/2014/main" id="{C0AE8804-3D68-465D-86A0-E88258DEF9D2}"/>
              </a:ext>
            </a:extLst>
          </p:cNvPr>
          <p:cNvSpPr/>
          <p:nvPr/>
        </p:nvSpPr>
        <p:spPr>
          <a:xfrm>
            <a:off x="7774207" y="2374522"/>
            <a:ext cx="1203546"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Street Name</a:t>
            </a:r>
          </a:p>
        </p:txBody>
      </p:sp>
      <p:sp>
        <p:nvSpPr>
          <p:cNvPr id="54" name="Oval 53">
            <a:extLst>
              <a:ext uri="{FF2B5EF4-FFF2-40B4-BE49-F238E27FC236}">
                <a16:creationId xmlns:a16="http://schemas.microsoft.com/office/drawing/2014/main" id="{B8E5CDE8-21DB-48C5-B651-2EDEC2014331}"/>
              </a:ext>
            </a:extLst>
          </p:cNvPr>
          <p:cNvSpPr/>
          <p:nvPr/>
        </p:nvSpPr>
        <p:spPr>
          <a:xfrm>
            <a:off x="7774207" y="3216521"/>
            <a:ext cx="1203546" cy="59123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District</a:t>
            </a:r>
          </a:p>
        </p:txBody>
      </p:sp>
      <p:cxnSp>
        <p:nvCxnSpPr>
          <p:cNvPr id="55" name="Straight Connector 54">
            <a:extLst>
              <a:ext uri="{FF2B5EF4-FFF2-40B4-BE49-F238E27FC236}">
                <a16:creationId xmlns:a16="http://schemas.microsoft.com/office/drawing/2014/main" id="{3E234EA7-D2E8-438F-BA87-0C67437E3DCA}"/>
              </a:ext>
            </a:extLst>
          </p:cNvPr>
          <p:cNvCxnSpPr>
            <a:cxnSpLocks/>
            <a:stCxn id="51" idx="4"/>
            <a:endCxn id="7" idx="1"/>
          </p:cNvCxnSpPr>
          <p:nvPr/>
        </p:nvCxnSpPr>
        <p:spPr>
          <a:xfrm>
            <a:off x="5712378" y="2875190"/>
            <a:ext cx="458618" cy="377216"/>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16C177ED-1905-46E4-B0FA-A0DB2949AA20}"/>
              </a:ext>
            </a:extLst>
          </p:cNvPr>
          <p:cNvCxnSpPr>
            <a:cxnSpLocks/>
            <a:stCxn id="52" idx="4"/>
            <a:endCxn id="7" idx="0"/>
          </p:cNvCxnSpPr>
          <p:nvPr/>
        </p:nvCxnSpPr>
        <p:spPr>
          <a:xfrm flipH="1">
            <a:off x="6668692" y="2670142"/>
            <a:ext cx="349307" cy="458925"/>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FF18626B-F46C-4169-A52D-9E8FEBDB82B0}"/>
              </a:ext>
            </a:extLst>
          </p:cNvPr>
          <p:cNvCxnSpPr>
            <a:cxnSpLocks/>
            <a:stCxn id="53" idx="3"/>
          </p:cNvCxnSpPr>
          <p:nvPr/>
        </p:nvCxnSpPr>
        <p:spPr>
          <a:xfrm flipH="1">
            <a:off x="7320406" y="2879176"/>
            <a:ext cx="630056" cy="465200"/>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F8332F6-5421-4255-A822-398F52C88F51}"/>
              </a:ext>
            </a:extLst>
          </p:cNvPr>
          <p:cNvCxnSpPr>
            <a:cxnSpLocks/>
            <a:stCxn id="54" idx="2"/>
            <a:endCxn id="7" idx="6"/>
          </p:cNvCxnSpPr>
          <p:nvPr/>
        </p:nvCxnSpPr>
        <p:spPr>
          <a:xfrm flipH="1">
            <a:off x="7372539" y="3512141"/>
            <a:ext cx="401668" cy="38031"/>
          </a:xfrm>
          <a:prstGeom prst="line">
            <a:avLst/>
          </a:prstGeom>
        </p:spPr>
        <p:style>
          <a:lnRef idx="1">
            <a:schemeClr val="dk1"/>
          </a:lnRef>
          <a:fillRef idx="0">
            <a:schemeClr val="dk1"/>
          </a:fillRef>
          <a:effectRef idx="0">
            <a:schemeClr val="dk1"/>
          </a:effectRef>
          <a:fontRef idx="minor">
            <a:schemeClr val="tx1"/>
          </a:fontRef>
        </p:style>
      </p:cxnSp>
      <p:sp>
        <p:nvSpPr>
          <p:cNvPr id="67" name="TextBox 66">
            <a:extLst>
              <a:ext uri="{FF2B5EF4-FFF2-40B4-BE49-F238E27FC236}">
                <a16:creationId xmlns:a16="http://schemas.microsoft.com/office/drawing/2014/main" id="{554E7D33-ED95-4B42-ADFA-E8B2DED7A9F0}"/>
              </a:ext>
            </a:extLst>
          </p:cNvPr>
          <p:cNvSpPr txBox="1"/>
          <p:nvPr/>
        </p:nvSpPr>
        <p:spPr>
          <a:xfrm>
            <a:off x="2004197" y="5665779"/>
            <a:ext cx="5154592" cy="646331"/>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When selecting attributes for your ER diagram, think about what you actually need in your system</a:t>
            </a:r>
          </a:p>
        </p:txBody>
      </p:sp>
    </p:spTree>
    <p:extLst>
      <p:ext uri="{BB962C8B-B14F-4D97-AF65-F5344CB8AC3E}">
        <p14:creationId xmlns:p14="http://schemas.microsoft.com/office/powerpoint/2010/main" val="568287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06357-9354-43F9-B072-CC5AF6566EAD}"/>
              </a:ext>
            </a:extLst>
          </p:cNvPr>
          <p:cNvSpPr>
            <a:spLocks noGrp="1"/>
          </p:cNvSpPr>
          <p:nvPr>
            <p:ph type="title"/>
          </p:nvPr>
        </p:nvSpPr>
        <p:spPr/>
        <p:txBody>
          <a:bodyPr/>
          <a:lstStyle/>
          <a:p>
            <a:r>
              <a:rPr lang="en-US" dirty="0"/>
              <a:t>Weak Entities</a:t>
            </a:r>
          </a:p>
        </p:txBody>
      </p:sp>
      <p:sp>
        <p:nvSpPr>
          <p:cNvPr id="3" name="Content Placeholder 2">
            <a:extLst>
              <a:ext uri="{FF2B5EF4-FFF2-40B4-BE49-F238E27FC236}">
                <a16:creationId xmlns:a16="http://schemas.microsoft.com/office/drawing/2014/main" id="{190F2F08-729C-4882-9655-5E39838AAE71}"/>
              </a:ext>
            </a:extLst>
          </p:cNvPr>
          <p:cNvSpPr>
            <a:spLocks noGrp="1"/>
          </p:cNvSpPr>
          <p:nvPr>
            <p:ph idx="1"/>
          </p:nvPr>
        </p:nvSpPr>
        <p:spPr/>
        <p:txBody>
          <a:bodyPr/>
          <a:lstStyle/>
          <a:p>
            <a:r>
              <a:rPr lang="en-US" dirty="0"/>
              <a:t>Sometimes, an entity does not have enough attributes to form a primary key as there is no unique combination</a:t>
            </a:r>
          </a:p>
          <a:p>
            <a:r>
              <a:rPr lang="en-US" dirty="0"/>
              <a:t>In this instance, it borrows the Primary Key of a Strong Entity to combine with its own attributes to form its own Primary Key</a:t>
            </a:r>
          </a:p>
          <a:p>
            <a:pPr lvl="1"/>
            <a:r>
              <a:rPr lang="en-US" dirty="0"/>
              <a:t>The attributes selected to join with the Strong Entities Primary Key is called the Partial Key</a:t>
            </a:r>
          </a:p>
        </p:txBody>
      </p:sp>
    </p:spTree>
    <p:extLst>
      <p:ext uri="{BB962C8B-B14F-4D97-AF65-F5344CB8AC3E}">
        <p14:creationId xmlns:p14="http://schemas.microsoft.com/office/powerpoint/2010/main" val="1332955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8856C578-6B14-4393-8AD0-1C8E9D337F7D}"/>
              </a:ext>
            </a:extLst>
          </p:cNvPr>
          <p:cNvSpPr/>
          <p:nvPr/>
        </p:nvSpPr>
        <p:spPr>
          <a:xfrm>
            <a:off x="6949443" y="5121555"/>
            <a:ext cx="1232030" cy="28221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sp>
        <p:nvSpPr>
          <p:cNvPr id="33" name="Diamond 32">
            <a:extLst>
              <a:ext uri="{FF2B5EF4-FFF2-40B4-BE49-F238E27FC236}">
                <a16:creationId xmlns:a16="http://schemas.microsoft.com/office/drawing/2014/main" id="{99C34B7B-7AD9-44EE-B993-6D7572D1A10D}"/>
              </a:ext>
            </a:extLst>
          </p:cNvPr>
          <p:cNvSpPr/>
          <p:nvPr/>
        </p:nvSpPr>
        <p:spPr>
          <a:xfrm>
            <a:off x="4618919" y="5030964"/>
            <a:ext cx="1680659" cy="428152"/>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sp>
        <p:nvSpPr>
          <p:cNvPr id="2" name="Title 1">
            <a:extLst>
              <a:ext uri="{FF2B5EF4-FFF2-40B4-BE49-F238E27FC236}">
                <a16:creationId xmlns:a16="http://schemas.microsoft.com/office/drawing/2014/main" id="{E4784C7A-4A58-47EF-9DEF-4EBBD09D6E08}"/>
              </a:ext>
            </a:extLst>
          </p:cNvPr>
          <p:cNvSpPr>
            <a:spLocks noGrp="1"/>
          </p:cNvSpPr>
          <p:nvPr>
            <p:ph type="title"/>
          </p:nvPr>
        </p:nvSpPr>
        <p:spPr/>
        <p:txBody>
          <a:bodyPr/>
          <a:lstStyle/>
          <a:p>
            <a:r>
              <a:rPr lang="en-US" dirty="0"/>
              <a:t>Weak Entities</a:t>
            </a:r>
          </a:p>
        </p:txBody>
      </p:sp>
      <p:sp>
        <p:nvSpPr>
          <p:cNvPr id="3" name="Content Placeholder 2">
            <a:extLst>
              <a:ext uri="{FF2B5EF4-FFF2-40B4-BE49-F238E27FC236}">
                <a16:creationId xmlns:a16="http://schemas.microsoft.com/office/drawing/2014/main" id="{8EB66A1E-F533-465E-B629-41DDAA30C209}"/>
              </a:ext>
            </a:extLst>
          </p:cNvPr>
          <p:cNvSpPr>
            <a:spLocks noGrp="1"/>
          </p:cNvSpPr>
          <p:nvPr>
            <p:ph idx="1"/>
          </p:nvPr>
        </p:nvSpPr>
        <p:spPr/>
        <p:txBody>
          <a:bodyPr/>
          <a:lstStyle/>
          <a:p>
            <a:r>
              <a:rPr lang="en-US" dirty="0"/>
              <a:t>In an ER Diagram, a Weak Entity is denoted by </a:t>
            </a:r>
            <a:r>
              <a:rPr lang="en-US" dirty="0">
                <a:solidFill>
                  <a:schemeClr val="accent2"/>
                </a:solidFill>
              </a:rPr>
              <a:t>double rectangles </a:t>
            </a:r>
            <a:r>
              <a:rPr lang="en-US" dirty="0"/>
              <a:t>connected via an </a:t>
            </a:r>
            <a:r>
              <a:rPr lang="en-US" dirty="0">
                <a:solidFill>
                  <a:schemeClr val="accent2"/>
                </a:solidFill>
              </a:rPr>
              <a:t>Identifying Relationship </a:t>
            </a:r>
            <a:r>
              <a:rPr lang="en-US" dirty="0"/>
              <a:t>(</a:t>
            </a:r>
            <a:r>
              <a:rPr lang="en-US" dirty="0">
                <a:solidFill>
                  <a:schemeClr val="accent2"/>
                </a:solidFill>
              </a:rPr>
              <a:t>double diamonds</a:t>
            </a:r>
            <a:r>
              <a:rPr lang="en-US" dirty="0"/>
              <a:t>)</a:t>
            </a:r>
          </a:p>
          <a:p>
            <a:pPr lvl="1"/>
            <a:r>
              <a:rPr lang="en-US" dirty="0"/>
              <a:t>The Weak Entity is connected to the Identifying Relationship with double lines</a:t>
            </a:r>
          </a:p>
          <a:p>
            <a:pPr lvl="1"/>
            <a:r>
              <a:rPr lang="en-US" dirty="0"/>
              <a:t>The Partial Key is denoted by a </a:t>
            </a:r>
            <a:r>
              <a:rPr lang="en-US" dirty="0">
                <a:solidFill>
                  <a:schemeClr val="accent2"/>
                </a:solidFill>
              </a:rPr>
              <a:t>dashed</a:t>
            </a:r>
            <a:r>
              <a:rPr lang="en-US" dirty="0"/>
              <a:t> line</a:t>
            </a:r>
          </a:p>
        </p:txBody>
      </p:sp>
      <p:sp>
        <p:nvSpPr>
          <p:cNvPr id="4" name="Rectangle 3">
            <a:extLst>
              <a:ext uri="{FF2B5EF4-FFF2-40B4-BE49-F238E27FC236}">
                <a16:creationId xmlns:a16="http://schemas.microsoft.com/office/drawing/2014/main" id="{DCF85EEA-A101-4C18-9DA5-49DA4AA48011}"/>
              </a:ext>
            </a:extLst>
          </p:cNvPr>
          <p:cNvSpPr/>
          <p:nvPr/>
        </p:nvSpPr>
        <p:spPr>
          <a:xfrm>
            <a:off x="2614458" y="5017168"/>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Staff</a:t>
            </a:r>
          </a:p>
        </p:txBody>
      </p:sp>
      <p:sp>
        <p:nvSpPr>
          <p:cNvPr id="5" name="Oval 4">
            <a:extLst>
              <a:ext uri="{FF2B5EF4-FFF2-40B4-BE49-F238E27FC236}">
                <a16:creationId xmlns:a16="http://schemas.microsoft.com/office/drawing/2014/main" id="{E7810FFC-B6FC-46FC-A17B-219D3BD1FD92}"/>
              </a:ext>
            </a:extLst>
          </p:cNvPr>
          <p:cNvSpPr/>
          <p:nvPr/>
        </p:nvSpPr>
        <p:spPr>
          <a:xfrm>
            <a:off x="690610" y="4422857"/>
            <a:ext cx="1503947" cy="47529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sp>
        <p:nvSpPr>
          <p:cNvPr id="6" name="Oval 5">
            <a:extLst>
              <a:ext uri="{FF2B5EF4-FFF2-40B4-BE49-F238E27FC236}">
                <a16:creationId xmlns:a16="http://schemas.microsoft.com/office/drawing/2014/main" id="{1DAC2AA4-C8C3-45C5-8373-F96F5058AC5A}"/>
              </a:ext>
            </a:extLst>
          </p:cNvPr>
          <p:cNvSpPr/>
          <p:nvPr/>
        </p:nvSpPr>
        <p:spPr>
          <a:xfrm>
            <a:off x="1898579" y="3966857"/>
            <a:ext cx="1903399"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err="1">
                <a:solidFill>
                  <a:sysClr val="windowText" lastClr="000000"/>
                </a:solidFill>
              </a:rPr>
              <a:t>StaffID</a:t>
            </a:r>
            <a:endParaRPr lang="en-US" u="sng" dirty="0">
              <a:solidFill>
                <a:sysClr val="windowText" lastClr="000000"/>
              </a:solidFill>
            </a:endParaRPr>
          </a:p>
        </p:txBody>
      </p:sp>
      <p:sp>
        <p:nvSpPr>
          <p:cNvPr id="7" name="Oval 6">
            <a:extLst>
              <a:ext uri="{FF2B5EF4-FFF2-40B4-BE49-F238E27FC236}">
                <a16:creationId xmlns:a16="http://schemas.microsoft.com/office/drawing/2014/main" id="{FAA2E4BE-08FD-4F2E-A056-06D5B3C399C4}"/>
              </a:ext>
            </a:extLst>
          </p:cNvPr>
          <p:cNvSpPr/>
          <p:nvPr/>
        </p:nvSpPr>
        <p:spPr>
          <a:xfrm>
            <a:off x="1206763" y="5796950"/>
            <a:ext cx="1407695" cy="30979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Address</a:t>
            </a:r>
          </a:p>
        </p:txBody>
      </p:sp>
      <p:sp>
        <p:nvSpPr>
          <p:cNvPr id="8" name="Oval 7">
            <a:extLst>
              <a:ext uri="{FF2B5EF4-FFF2-40B4-BE49-F238E27FC236}">
                <a16:creationId xmlns:a16="http://schemas.microsoft.com/office/drawing/2014/main" id="{8477A5CE-1051-4072-B5E5-2023A5349852}"/>
              </a:ext>
            </a:extLst>
          </p:cNvPr>
          <p:cNvSpPr/>
          <p:nvPr/>
        </p:nvSpPr>
        <p:spPr>
          <a:xfrm>
            <a:off x="-24063" y="5246842"/>
            <a:ext cx="2218620" cy="31384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Date_of_Birth</a:t>
            </a:r>
          </a:p>
        </p:txBody>
      </p:sp>
      <p:cxnSp>
        <p:nvCxnSpPr>
          <p:cNvPr id="9" name="Straight Connector 8">
            <a:extLst>
              <a:ext uri="{FF2B5EF4-FFF2-40B4-BE49-F238E27FC236}">
                <a16:creationId xmlns:a16="http://schemas.microsoft.com/office/drawing/2014/main" id="{FFC531B7-05DB-4ABF-9BF5-A9FA737B924F}"/>
              </a:ext>
            </a:extLst>
          </p:cNvPr>
          <p:cNvCxnSpPr>
            <a:cxnSpLocks/>
            <a:stCxn id="5" idx="6"/>
          </p:cNvCxnSpPr>
          <p:nvPr/>
        </p:nvCxnSpPr>
        <p:spPr>
          <a:xfrm>
            <a:off x="2194557" y="4660503"/>
            <a:ext cx="419901" cy="586339"/>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0636DC48-E76D-4022-9D92-EE88322740BF}"/>
              </a:ext>
            </a:extLst>
          </p:cNvPr>
          <p:cNvCxnSpPr>
            <a:cxnSpLocks/>
            <a:stCxn id="6" idx="4"/>
          </p:cNvCxnSpPr>
          <p:nvPr/>
        </p:nvCxnSpPr>
        <p:spPr>
          <a:xfrm>
            <a:off x="2850279" y="4346658"/>
            <a:ext cx="308015" cy="669531"/>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A8986B49-2D68-459A-92E4-3936491942DE}"/>
              </a:ext>
            </a:extLst>
          </p:cNvPr>
          <p:cNvCxnSpPr>
            <a:cxnSpLocks/>
            <a:stCxn id="8" idx="6"/>
          </p:cNvCxnSpPr>
          <p:nvPr/>
        </p:nvCxnSpPr>
        <p:spPr>
          <a:xfrm flipV="1">
            <a:off x="2194557" y="5355215"/>
            <a:ext cx="419901" cy="485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48BDD767-45B3-4C1E-8EA3-636E45E74020}"/>
              </a:ext>
            </a:extLst>
          </p:cNvPr>
          <p:cNvCxnSpPr>
            <a:cxnSpLocks/>
            <a:stCxn id="4" idx="2"/>
            <a:endCxn id="7" idx="6"/>
          </p:cNvCxnSpPr>
          <p:nvPr/>
        </p:nvCxnSpPr>
        <p:spPr>
          <a:xfrm flipH="1">
            <a:off x="2614458" y="5484488"/>
            <a:ext cx="703848" cy="467357"/>
          </a:xfrm>
          <a:prstGeom prst="line">
            <a:avLst/>
          </a:prstGeom>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B1321E65-1F90-4AAA-989D-48012823F449}"/>
              </a:ext>
            </a:extLst>
          </p:cNvPr>
          <p:cNvSpPr/>
          <p:nvPr/>
        </p:nvSpPr>
        <p:spPr>
          <a:xfrm>
            <a:off x="6860913" y="5013182"/>
            <a:ext cx="1407695" cy="467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Dependent</a:t>
            </a:r>
          </a:p>
        </p:txBody>
      </p:sp>
      <p:sp>
        <p:nvSpPr>
          <p:cNvPr id="14" name="Oval 13">
            <a:extLst>
              <a:ext uri="{FF2B5EF4-FFF2-40B4-BE49-F238E27FC236}">
                <a16:creationId xmlns:a16="http://schemas.microsoft.com/office/drawing/2014/main" id="{AF508F24-4AE6-4813-A38B-80E85BF2EEDB}"/>
              </a:ext>
            </a:extLst>
          </p:cNvPr>
          <p:cNvSpPr/>
          <p:nvPr/>
        </p:nvSpPr>
        <p:spPr>
          <a:xfrm>
            <a:off x="6460152" y="3809473"/>
            <a:ext cx="142734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Number</a:t>
            </a:r>
          </a:p>
        </p:txBody>
      </p:sp>
      <p:cxnSp>
        <p:nvCxnSpPr>
          <p:cNvPr id="15" name="Straight Connector 14">
            <a:extLst>
              <a:ext uri="{FF2B5EF4-FFF2-40B4-BE49-F238E27FC236}">
                <a16:creationId xmlns:a16="http://schemas.microsoft.com/office/drawing/2014/main" id="{FA04006A-27F9-403B-AA68-F4F33D69B3B0}"/>
              </a:ext>
            </a:extLst>
          </p:cNvPr>
          <p:cNvCxnSpPr>
            <a:cxnSpLocks/>
            <a:stCxn id="14" idx="4"/>
          </p:cNvCxnSpPr>
          <p:nvPr/>
        </p:nvCxnSpPr>
        <p:spPr>
          <a:xfrm flipH="1">
            <a:off x="7173824" y="4189274"/>
            <a:ext cx="1" cy="849530"/>
          </a:xfrm>
          <a:prstGeom prst="line">
            <a:avLst/>
          </a:prstGeom>
        </p:spPr>
        <p:style>
          <a:lnRef idx="1">
            <a:schemeClr val="dk1"/>
          </a:lnRef>
          <a:fillRef idx="0">
            <a:schemeClr val="dk1"/>
          </a:fillRef>
          <a:effectRef idx="0">
            <a:schemeClr val="dk1"/>
          </a:effectRef>
          <a:fontRef idx="minor">
            <a:schemeClr val="tx1"/>
          </a:fontRef>
        </p:style>
      </p:cxnSp>
      <p:sp>
        <p:nvSpPr>
          <p:cNvPr id="17" name="Diamond 16">
            <a:extLst>
              <a:ext uri="{FF2B5EF4-FFF2-40B4-BE49-F238E27FC236}">
                <a16:creationId xmlns:a16="http://schemas.microsoft.com/office/drawing/2014/main" id="{053A6B25-BCEC-4F88-A7E1-F4765129A039}"/>
              </a:ext>
            </a:extLst>
          </p:cNvPr>
          <p:cNvSpPr/>
          <p:nvPr/>
        </p:nvSpPr>
        <p:spPr>
          <a:xfrm>
            <a:off x="4420393" y="4951871"/>
            <a:ext cx="2039759" cy="586339"/>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Supports</a:t>
            </a:r>
          </a:p>
        </p:txBody>
      </p:sp>
      <p:cxnSp>
        <p:nvCxnSpPr>
          <p:cNvPr id="18" name="Straight Connector 17">
            <a:extLst>
              <a:ext uri="{FF2B5EF4-FFF2-40B4-BE49-F238E27FC236}">
                <a16:creationId xmlns:a16="http://schemas.microsoft.com/office/drawing/2014/main" id="{7698240B-8F36-4C5C-AE04-65578DB31FF6}"/>
              </a:ext>
            </a:extLst>
          </p:cNvPr>
          <p:cNvCxnSpPr>
            <a:cxnSpLocks/>
            <a:stCxn id="4" idx="3"/>
            <a:endCxn id="17" idx="1"/>
          </p:cNvCxnSpPr>
          <p:nvPr/>
        </p:nvCxnSpPr>
        <p:spPr>
          <a:xfrm flipV="1">
            <a:off x="4022153" y="5245041"/>
            <a:ext cx="398240" cy="5787"/>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320F64F4-4A42-4A93-BECB-D969EAF45FD3}"/>
              </a:ext>
            </a:extLst>
          </p:cNvPr>
          <p:cNvCxnSpPr>
            <a:cxnSpLocks/>
          </p:cNvCxnSpPr>
          <p:nvPr/>
        </p:nvCxnSpPr>
        <p:spPr>
          <a:xfrm>
            <a:off x="6311610" y="5196916"/>
            <a:ext cx="533110" cy="0"/>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03029956-AC12-41FD-A2BB-89CF7BDB6357}"/>
              </a:ext>
            </a:extLst>
          </p:cNvPr>
          <p:cNvCxnSpPr>
            <a:cxnSpLocks/>
          </p:cNvCxnSpPr>
          <p:nvPr/>
        </p:nvCxnSpPr>
        <p:spPr>
          <a:xfrm>
            <a:off x="6331658" y="5277124"/>
            <a:ext cx="533110" cy="0"/>
          </a:xfrm>
          <a:prstGeom prst="line">
            <a:avLst/>
          </a:prstGeom>
        </p:spPr>
        <p:style>
          <a:lnRef idx="1">
            <a:schemeClr val="dk1"/>
          </a:lnRef>
          <a:fillRef idx="0">
            <a:schemeClr val="dk1"/>
          </a:fillRef>
          <a:effectRef idx="0">
            <a:schemeClr val="dk1"/>
          </a:effectRef>
          <a:fontRef idx="minor">
            <a:schemeClr val="tx1"/>
          </a:fontRef>
        </p:style>
      </p:cxnSp>
      <p:sp>
        <p:nvSpPr>
          <p:cNvPr id="40" name="Oval 39">
            <a:extLst>
              <a:ext uri="{FF2B5EF4-FFF2-40B4-BE49-F238E27FC236}">
                <a16:creationId xmlns:a16="http://schemas.microsoft.com/office/drawing/2014/main" id="{F06A5192-220A-4EC7-A0BD-87FFDD3726CB}"/>
              </a:ext>
            </a:extLst>
          </p:cNvPr>
          <p:cNvSpPr/>
          <p:nvPr/>
        </p:nvSpPr>
        <p:spPr>
          <a:xfrm>
            <a:off x="7653087" y="4107746"/>
            <a:ext cx="142734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cxnSp>
        <p:nvCxnSpPr>
          <p:cNvPr id="41" name="Straight Connector 40">
            <a:extLst>
              <a:ext uri="{FF2B5EF4-FFF2-40B4-BE49-F238E27FC236}">
                <a16:creationId xmlns:a16="http://schemas.microsoft.com/office/drawing/2014/main" id="{6FD74C01-B2C9-45F2-B9D8-8DBF9E409D67}"/>
              </a:ext>
            </a:extLst>
          </p:cNvPr>
          <p:cNvCxnSpPr>
            <a:cxnSpLocks/>
            <a:stCxn id="40" idx="4"/>
            <a:endCxn id="13" idx="0"/>
          </p:cNvCxnSpPr>
          <p:nvPr/>
        </p:nvCxnSpPr>
        <p:spPr>
          <a:xfrm flipH="1">
            <a:off x="7564761" y="4487547"/>
            <a:ext cx="801999" cy="525635"/>
          </a:xfrm>
          <a:prstGeom prst="line">
            <a:avLst/>
          </a:prstGeom>
        </p:spPr>
        <p:style>
          <a:lnRef idx="1">
            <a:schemeClr val="dk1"/>
          </a:lnRef>
          <a:fillRef idx="0">
            <a:schemeClr val="dk1"/>
          </a:fillRef>
          <a:effectRef idx="0">
            <a:schemeClr val="dk1"/>
          </a:effectRef>
          <a:fontRef idx="minor">
            <a:schemeClr val="tx1"/>
          </a:fontRef>
        </p:style>
      </p:cxnSp>
      <p:sp>
        <p:nvSpPr>
          <p:cNvPr id="44" name="Oval 43">
            <a:extLst>
              <a:ext uri="{FF2B5EF4-FFF2-40B4-BE49-F238E27FC236}">
                <a16:creationId xmlns:a16="http://schemas.microsoft.com/office/drawing/2014/main" id="{6B752C70-AD44-4617-A4CC-7E3815741D81}"/>
              </a:ext>
            </a:extLst>
          </p:cNvPr>
          <p:cNvSpPr/>
          <p:nvPr/>
        </p:nvSpPr>
        <p:spPr>
          <a:xfrm>
            <a:off x="6949443" y="5849313"/>
            <a:ext cx="204747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Relationship</a:t>
            </a:r>
          </a:p>
        </p:txBody>
      </p:sp>
      <p:cxnSp>
        <p:nvCxnSpPr>
          <p:cNvPr id="45" name="Straight Connector 44">
            <a:extLst>
              <a:ext uri="{FF2B5EF4-FFF2-40B4-BE49-F238E27FC236}">
                <a16:creationId xmlns:a16="http://schemas.microsoft.com/office/drawing/2014/main" id="{4FF4EE58-5CB2-4541-8A45-AEDCDE73E958}"/>
              </a:ext>
            </a:extLst>
          </p:cNvPr>
          <p:cNvCxnSpPr>
            <a:cxnSpLocks/>
            <a:stCxn id="44" idx="0"/>
            <a:endCxn id="13" idx="2"/>
          </p:cNvCxnSpPr>
          <p:nvPr/>
        </p:nvCxnSpPr>
        <p:spPr>
          <a:xfrm flipH="1" flipV="1">
            <a:off x="7564761" y="5480502"/>
            <a:ext cx="408420" cy="368811"/>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D9FD5E4C-3B71-4A78-82A5-17DA7694E9CB}"/>
              </a:ext>
            </a:extLst>
          </p:cNvPr>
          <p:cNvCxnSpPr>
            <a:cxnSpLocks/>
          </p:cNvCxnSpPr>
          <p:nvPr/>
        </p:nvCxnSpPr>
        <p:spPr>
          <a:xfrm>
            <a:off x="6669182" y="4109589"/>
            <a:ext cx="1009285"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5542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31E44-158B-4EDE-A5AE-6C9C13D63E43}"/>
              </a:ext>
            </a:extLst>
          </p:cNvPr>
          <p:cNvSpPr>
            <a:spLocks noGrp="1"/>
          </p:cNvSpPr>
          <p:nvPr>
            <p:ph type="title"/>
          </p:nvPr>
        </p:nvSpPr>
        <p:spPr/>
        <p:txBody>
          <a:bodyPr/>
          <a:lstStyle/>
          <a:p>
            <a:r>
              <a:rPr lang="en-US" dirty="0"/>
              <a:t>Relationship Constraints</a:t>
            </a:r>
          </a:p>
        </p:txBody>
      </p:sp>
      <p:sp>
        <p:nvSpPr>
          <p:cNvPr id="3" name="Content Placeholder 2">
            <a:extLst>
              <a:ext uri="{FF2B5EF4-FFF2-40B4-BE49-F238E27FC236}">
                <a16:creationId xmlns:a16="http://schemas.microsoft.com/office/drawing/2014/main" id="{3F6637B5-FBF9-4E44-8733-DF0457396C5F}"/>
              </a:ext>
            </a:extLst>
          </p:cNvPr>
          <p:cNvSpPr>
            <a:spLocks noGrp="1"/>
          </p:cNvSpPr>
          <p:nvPr>
            <p:ph idx="1"/>
          </p:nvPr>
        </p:nvSpPr>
        <p:spPr>
          <a:xfrm>
            <a:off x="822959" y="1845733"/>
            <a:ext cx="7543801" cy="4061771"/>
          </a:xfrm>
        </p:spPr>
        <p:txBody>
          <a:bodyPr/>
          <a:lstStyle/>
          <a:p>
            <a:r>
              <a:rPr lang="en-US" dirty="0"/>
              <a:t>Relationships also have constraints given to them based on what these relationships are describing</a:t>
            </a:r>
          </a:p>
          <a:p>
            <a:endParaRPr lang="en-US" dirty="0"/>
          </a:p>
          <a:p>
            <a:r>
              <a:rPr lang="en-US" dirty="0"/>
              <a:t>The two types of constraints:</a:t>
            </a:r>
          </a:p>
          <a:p>
            <a:pPr lvl="1"/>
            <a:r>
              <a:rPr lang="en-US" dirty="0">
                <a:solidFill>
                  <a:schemeClr val="accent2"/>
                </a:solidFill>
              </a:rPr>
              <a:t>Participation Constraints: </a:t>
            </a:r>
            <a:r>
              <a:rPr lang="en-US" dirty="0"/>
              <a:t>Which entities must participate in the relationship</a:t>
            </a:r>
          </a:p>
          <a:p>
            <a:pPr lvl="1"/>
            <a:r>
              <a:rPr lang="en-US" dirty="0">
                <a:solidFill>
                  <a:schemeClr val="accent2"/>
                </a:solidFill>
              </a:rPr>
              <a:t>Cardinality Constraints: </a:t>
            </a:r>
            <a:r>
              <a:rPr lang="en-US" dirty="0"/>
              <a:t>How many times can each entity participate in this relationship</a:t>
            </a:r>
          </a:p>
        </p:txBody>
      </p:sp>
    </p:spTree>
    <p:extLst>
      <p:ext uri="{BB962C8B-B14F-4D97-AF65-F5344CB8AC3E}">
        <p14:creationId xmlns:p14="http://schemas.microsoft.com/office/powerpoint/2010/main" val="348400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3D13B-FCE0-4EDC-9D71-A52DF95A5231}"/>
              </a:ext>
            </a:extLst>
          </p:cNvPr>
          <p:cNvSpPr>
            <a:spLocks noGrp="1"/>
          </p:cNvSpPr>
          <p:nvPr>
            <p:ph type="title"/>
          </p:nvPr>
        </p:nvSpPr>
        <p:spPr/>
        <p:txBody>
          <a:bodyPr/>
          <a:lstStyle/>
          <a:p>
            <a:r>
              <a:rPr lang="en-US" dirty="0"/>
              <a:t>Databases and the DBMS</a:t>
            </a:r>
          </a:p>
        </p:txBody>
      </p:sp>
      <p:sp>
        <p:nvSpPr>
          <p:cNvPr id="3" name="Content Placeholder 2">
            <a:extLst>
              <a:ext uri="{FF2B5EF4-FFF2-40B4-BE49-F238E27FC236}">
                <a16:creationId xmlns:a16="http://schemas.microsoft.com/office/drawing/2014/main" id="{19108419-4937-4D8E-919E-B4C6C745466B}"/>
              </a:ext>
            </a:extLst>
          </p:cNvPr>
          <p:cNvSpPr>
            <a:spLocks noGrp="1"/>
          </p:cNvSpPr>
          <p:nvPr>
            <p:ph idx="1"/>
          </p:nvPr>
        </p:nvSpPr>
        <p:spPr/>
        <p:txBody>
          <a:bodyPr/>
          <a:lstStyle/>
          <a:p>
            <a:r>
              <a:rPr lang="en-US" sz="2400" b="0" i="0" u="none" dirty="0">
                <a:solidFill>
                  <a:schemeClr val="tx1"/>
                </a:solidFill>
                <a:ea typeface="Helvetica Neue"/>
                <a:cs typeface="Helvetica Neue"/>
                <a:sym typeface="Helvetica Neue"/>
              </a:rPr>
              <a:t>Difference between DBMS and other programming systems</a:t>
            </a:r>
          </a:p>
          <a:p>
            <a:pPr lvl="1"/>
            <a:r>
              <a:rPr lang="en-US" sz="2000" b="0" i="0" u="none" dirty="0">
                <a:solidFill>
                  <a:schemeClr val="tx1"/>
                </a:solidFill>
                <a:ea typeface="Helvetica Neue"/>
                <a:cs typeface="Helvetica Neue"/>
                <a:sym typeface="Helvetica Neue"/>
              </a:rPr>
              <a:t>the ability to manage persistent data</a:t>
            </a:r>
            <a:endParaRPr lang="en-US" dirty="0">
              <a:solidFill>
                <a:schemeClr val="tx1"/>
              </a:solidFill>
            </a:endParaRPr>
          </a:p>
          <a:p>
            <a:pPr lvl="1"/>
            <a:r>
              <a:rPr lang="en-US" dirty="0">
                <a:solidFill>
                  <a:schemeClr val="accent2"/>
                </a:solidFill>
                <a:ea typeface="Helvetica Neue"/>
                <a:cs typeface="Helvetica Neue"/>
                <a:sym typeface="Helvetica Neue"/>
              </a:rPr>
              <a:t>P</a:t>
            </a:r>
            <a:r>
              <a:rPr lang="en-US" sz="2000" b="0" i="0" dirty="0">
                <a:solidFill>
                  <a:schemeClr val="accent2"/>
                </a:solidFill>
                <a:ea typeface="Helvetica Neue"/>
                <a:cs typeface="Helvetica Neue"/>
                <a:sym typeface="Helvetica Neue"/>
              </a:rPr>
              <a:t>rimary goal of DBMS</a:t>
            </a:r>
            <a:r>
              <a:rPr lang="en-US" sz="2000" b="0" i="0" u="none" dirty="0">
                <a:solidFill>
                  <a:schemeClr val="tx1"/>
                </a:solidFill>
                <a:ea typeface="Helvetica Neue"/>
                <a:cs typeface="Helvetica Neue"/>
                <a:sym typeface="Helvetica Neue"/>
              </a:rPr>
              <a:t>: to provide an environment that is convenient, efficient, and robust to use in retrieving &amp; storing data</a:t>
            </a:r>
            <a:endParaRPr lang="en-US" dirty="0">
              <a:solidFill>
                <a:schemeClr val="tx1"/>
              </a:solidFill>
            </a:endParaRPr>
          </a:p>
          <a:p>
            <a:r>
              <a:rPr lang="en-US" sz="2400" b="0" i="0" u="none" dirty="0">
                <a:solidFill>
                  <a:schemeClr val="tx1"/>
                </a:solidFill>
                <a:ea typeface="Helvetica Neue"/>
                <a:cs typeface="Helvetica Neue"/>
                <a:sym typeface="Helvetica Neue"/>
              </a:rPr>
              <a:t>Other DBMS capabilities</a:t>
            </a:r>
            <a:endParaRPr lang="en-US" sz="2000" b="0" i="0" u="none" dirty="0">
              <a:solidFill>
                <a:schemeClr val="tx1"/>
              </a:solidFill>
              <a:ea typeface="Helvetica Neue"/>
              <a:cs typeface="Helvetica Neue"/>
              <a:sym typeface="Helvetica Neue"/>
            </a:endParaRPr>
          </a:p>
          <a:p>
            <a:pPr lvl="1"/>
            <a:r>
              <a:rPr lang="en-US" sz="2000" b="0" i="0" u="none" dirty="0">
                <a:solidFill>
                  <a:schemeClr val="tx1"/>
                </a:solidFill>
                <a:ea typeface="Helvetica Neue"/>
                <a:cs typeface="Helvetica Neue"/>
                <a:sym typeface="Helvetica Neue"/>
              </a:rPr>
              <a:t>data modeling</a:t>
            </a:r>
            <a:endParaRPr lang="en-US" dirty="0">
              <a:solidFill>
                <a:schemeClr val="tx1"/>
              </a:solidFill>
            </a:endParaRPr>
          </a:p>
          <a:p>
            <a:pPr lvl="1"/>
            <a:r>
              <a:rPr lang="en-US" sz="2000" b="0" i="0" u="none" dirty="0">
                <a:solidFill>
                  <a:schemeClr val="tx1"/>
                </a:solidFill>
                <a:ea typeface="Helvetica Neue"/>
                <a:cs typeface="Helvetica Neue"/>
                <a:sym typeface="Helvetica Neue"/>
              </a:rPr>
              <a:t>high-level languages to define, access and manipulate data</a:t>
            </a:r>
            <a:endParaRPr lang="en-US" dirty="0">
              <a:solidFill>
                <a:schemeClr val="tx1"/>
              </a:solidFill>
            </a:endParaRPr>
          </a:p>
          <a:p>
            <a:pPr lvl="1"/>
            <a:r>
              <a:rPr lang="en-US" sz="2000" b="0" i="0" u="none" dirty="0">
                <a:solidFill>
                  <a:schemeClr val="tx1"/>
                </a:solidFill>
                <a:ea typeface="Helvetica Neue"/>
                <a:cs typeface="Helvetica Neue"/>
                <a:sym typeface="Helvetica Neue"/>
              </a:rPr>
              <a:t>transaction management &amp; concurrency control</a:t>
            </a:r>
            <a:endParaRPr lang="en-US" dirty="0">
              <a:solidFill>
                <a:schemeClr val="tx1"/>
              </a:solidFill>
            </a:endParaRPr>
          </a:p>
          <a:p>
            <a:pPr lvl="1"/>
            <a:r>
              <a:rPr lang="en-US" sz="2000" b="0" i="0" u="none" dirty="0">
                <a:solidFill>
                  <a:schemeClr val="tx1"/>
                </a:solidFill>
                <a:ea typeface="Helvetica Neue"/>
                <a:cs typeface="Helvetica Neue"/>
                <a:sym typeface="Helvetica Neue"/>
              </a:rPr>
              <a:t>access control</a:t>
            </a:r>
            <a:endParaRPr lang="en-US" dirty="0">
              <a:solidFill>
                <a:schemeClr val="tx1"/>
              </a:solidFill>
            </a:endParaRPr>
          </a:p>
          <a:p>
            <a:pPr lvl="1"/>
            <a:r>
              <a:rPr lang="en-US" sz="2000" b="0" i="0" u="none" dirty="0">
                <a:solidFill>
                  <a:schemeClr val="tx1"/>
                </a:solidFill>
                <a:ea typeface="Helvetica Neue"/>
                <a:cs typeface="Helvetica Neue"/>
                <a:sym typeface="Helvetica Neue"/>
              </a:rPr>
              <a:t>recovery</a:t>
            </a:r>
            <a:endParaRPr lang="en-US" dirty="0">
              <a:solidFill>
                <a:schemeClr val="tx1"/>
              </a:solidFill>
            </a:endParaRPr>
          </a:p>
          <a:p>
            <a:pPr lvl="1"/>
            <a:endParaRPr lang="en-US" b="0" i="0" u="none" dirty="0">
              <a:solidFill>
                <a:schemeClr val="tx1"/>
              </a:solidFill>
              <a:ea typeface="Helvetica Neue"/>
              <a:cs typeface="Helvetica Neue"/>
              <a:sym typeface="Helvetica Neue"/>
            </a:endParaRPr>
          </a:p>
          <a:p>
            <a:pPr lvl="1"/>
            <a:endParaRPr lang="en-US" b="0" i="0" u="none" dirty="0">
              <a:solidFill>
                <a:schemeClr val="tx1"/>
              </a:solidFill>
              <a:ea typeface="Helvetica Neue"/>
              <a:cs typeface="Helvetica Neue"/>
              <a:sym typeface="Helvetica Neue"/>
            </a:endParaRPr>
          </a:p>
          <a:p>
            <a:pPr lvl="1"/>
            <a:endParaRPr lang="en-US" dirty="0"/>
          </a:p>
        </p:txBody>
      </p:sp>
    </p:spTree>
    <p:extLst>
      <p:ext uri="{BB962C8B-B14F-4D97-AF65-F5344CB8AC3E}">
        <p14:creationId xmlns:p14="http://schemas.microsoft.com/office/powerpoint/2010/main" val="3390208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762E-5275-41CD-A0BD-54E9302ADA11}"/>
              </a:ext>
            </a:extLst>
          </p:cNvPr>
          <p:cNvSpPr>
            <a:spLocks noGrp="1"/>
          </p:cNvSpPr>
          <p:nvPr>
            <p:ph type="title"/>
          </p:nvPr>
        </p:nvSpPr>
        <p:spPr/>
        <p:txBody>
          <a:bodyPr/>
          <a:lstStyle/>
          <a:p>
            <a:r>
              <a:rPr lang="en-US" dirty="0"/>
              <a:t>Participation Constraints</a:t>
            </a:r>
          </a:p>
        </p:txBody>
      </p:sp>
      <p:sp>
        <p:nvSpPr>
          <p:cNvPr id="3" name="Content Placeholder 2">
            <a:extLst>
              <a:ext uri="{FF2B5EF4-FFF2-40B4-BE49-F238E27FC236}">
                <a16:creationId xmlns:a16="http://schemas.microsoft.com/office/drawing/2014/main" id="{8B22046F-D581-477A-B854-606AD194F697}"/>
              </a:ext>
            </a:extLst>
          </p:cNvPr>
          <p:cNvSpPr>
            <a:spLocks noGrp="1"/>
          </p:cNvSpPr>
          <p:nvPr>
            <p:ph idx="1"/>
          </p:nvPr>
        </p:nvSpPr>
        <p:spPr/>
        <p:txBody>
          <a:bodyPr/>
          <a:lstStyle/>
          <a:p>
            <a:r>
              <a:rPr lang="en-US" dirty="0">
                <a:solidFill>
                  <a:schemeClr val="accent2"/>
                </a:solidFill>
              </a:rPr>
              <a:t>Partial Participation: </a:t>
            </a:r>
            <a:r>
              <a:rPr lang="en-US" dirty="0"/>
              <a:t>The entity can exist even if it is not ever involved with this relationship.</a:t>
            </a:r>
          </a:p>
          <a:p>
            <a:pPr lvl="1"/>
            <a:r>
              <a:rPr lang="en-US" sz="1800" dirty="0"/>
              <a:t>Example: A department can exist without offering any courses</a:t>
            </a:r>
          </a:p>
          <a:p>
            <a:pPr lvl="1"/>
            <a:r>
              <a:rPr lang="en-US" sz="1800" dirty="0"/>
              <a:t>This is denoted by a single line</a:t>
            </a:r>
          </a:p>
          <a:p>
            <a:r>
              <a:rPr lang="en-US" dirty="0">
                <a:solidFill>
                  <a:schemeClr val="accent2"/>
                </a:solidFill>
              </a:rPr>
              <a:t>Total Participation: </a:t>
            </a:r>
            <a:r>
              <a:rPr lang="en-US" dirty="0"/>
              <a:t>The entity cannot exist independently if it not in this relationship.</a:t>
            </a:r>
          </a:p>
          <a:p>
            <a:pPr lvl="1"/>
            <a:r>
              <a:rPr lang="en-US" sz="1800" dirty="0"/>
              <a:t>Example: A course cannot exist without being offered by a department</a:t>
            </a:r>
          </a:p>
          <a:p>
            <a:pPr lvl="1"/>
            <a:r>
              <a:rPr lang="en-US" sz="1800" dirty="0"/>
              <a:t>This is denoted by double lines</a:t>
            </a:r>
          </a:p>
        </p:txBody>
      </p:sp>
      <p:sp>
        <p:nvSpPr>
          <p:cNvPr id="10" name="Rectangle 9">
            <a:extLst>
              <a:ext uri="{FF2B5EF4-FFF2-40B4-BE49-F238E27FC236}">
                <a16:creationId xmlns:a16="http://schemas.microsoft.com/office/drawing/2014/main" id="{26434C4E-95B3-434C-8787-829B476E69F8}"/>
              </a:ext>
            </a:extLst>
          </p:cNvPr>
          <p:cNvSpPr/>
          <p:nvPr/>
        </p:nvSpPr>
        <p:spPr>
          <a:xfrm>
            <a:off x="1713294" y="5345089"/>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Department</a:t>
            </a:r>
          </a:p>
        </p:txBody>
      </p:sp>
      <p:sp>
        <p:nvSpPr>
          <p:cNvPr id="12" name="Rectangle 11">
            <a:extLst>
              <a:ext uri="{FF2B5EF4-FFF2-40B4-BE49-F238E27FC236}">
                <a16:creationId xmlns:a16="http://schemas.microsoft.com/office/drawing/2014/main" id="{ADD7BA7F-DC5F-433E-8472-2E16C18FA293}"/>
              </a:ext>
            </a:extLst>
          </p:cNvPr>
          <p:cNvSpPr/>
          <p:nvPr/>
        </p:nvSpPr>
        <p:spPr>
          <a:xfrm>
            <a:off x="5802830" y="5342264"/>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13" name="Diamond 12">
            <a:extLst>
              <a:ext uri="{FF2B5EF4-FFF2-40B4-BE49-F238E27FC236}">
                <a16:creationId xmlns:a16="http://schemas.microsoft.com/office/drawing/2014/main" id="{0BDB83AB-2F18-4990-AE54-61371C93582C}"/>
              </a:ext>
            </a:extLst>
          </p:cNvPr>
          <p:cNvSpPr/>
          <p:nvPr/>
        </p:nvSpPr>
        <p:spPr>
          <a:xfrm>
            <a:off x="3567363" y="5282755"/>
            <a:ext cx="1509964"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Offers</a:t>
            </a:r>
          </a:p>
        </p:txBody>
      </p:sp>
      <p:cxnSp>
        <p:nvCxnSpPr>
          <p:cNvPr id="14" name="Straight Connector 13">
            <a:extLst>
              <a:ext uri="{FF2B5EF4-FFF2-40B4-BE49-F238E27FC236}">
                <a16:creationId xmlns:a16="http://schemas.microsoft.com/office/drawing/2014/main" id="{6B83325B-5C9F-4D19-9252-7DFF846ADEED}"/>
              </a:ext>
            </a:extLst>
          </p:cNvPr>
          <p:cNvCxnSpPr>
            <a:cxnSpLocks/>
            <a:stCxn id="10" idx="3"/>
            <a:endCxn id="13" idx="1"/>
          </p:cNvCxnSpPr>
          <p:nvPr/>
        </p:nvCxnSpPr>
        <p:spPr>
          <a:xfrm flipV="1">
            <a:off x="3120989" y="5575925"/>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41C5F8D-FD01-4B2C-94B5-AE097A4FB5D8}"/>
              </a:ext>
            </a:extLst>
          </p:cNvPr>
          <p:cNvCxnSpPr>
            <a:cxnSpLocks/>
          </p:cNvCxnSpPr>
          <p:nvPr/>
        </p:nvCxnSpPr>
        <p:spPr>
          <a:xfrm>
            <a:off x="4947384" y="5527799"/>
            <a:ext cx="856653" cy="1"/>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CFF00FF-510E-4DAC-AEBA-0D5DB1580538}"/>
              </a:ext>
            </a:extLst>
          </p:cNvPr>
          <p:cNvCxnSpPr>
            <a:cxnSpLocks/>
          </p:cNvCxnSpPr>
          <p:nvPr/>
        </p:nvCxnSpPr>
        <p:spPr>
          <a:xfrm>
            <a:off x="4946177" y="5619823"/>
            <a:ext cx="856653" cy="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259022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BFDB1-3B57-4058-9B9C-CC1784426AC9}"/>
              </a:ext>
            </a:extLst>
          </p:cNvPr>
          <p:cNvSpPr>
            <a:spLocks noGrp="1"/>
          </p:cNvSpPr>
          <p:nvPr>
            <p:ph type="title"/>
          </p:nvPr>
        </p:nvSpPr>
        <p:spPr/>
        <p:txBody>
          <a:bodyPr/>
          <a:lstStyle/>
          <a:p>
            <a:r>
              <a:rPr lang="en-US" dirty="0"/>
              <a:t>Cardinality Constraints</a:t>
            </a:r>
          </a:p>
        </p:txBody>
      </p:sp>
      <p:sp>
        <p:nvSpPr>
          <p:cNvPr id="3" name="Content Placeholder 2">
            <a:extLst>
              <a:ext uri="{FF2B5EF4-FFF2-40B4-BE49-F238E27FC236}">
                <a16:creationId xmlns:a16="http://schemas.microsoft.com/office/drawing/2014/main" id="{396A4C6A-33F5-45C3-AD36-5CA82A456842}"/>
              </a:ext>
            </a:extLst>
          </p:cNvPr>
          <p:cNvSpPr>
            <a:spLocks noGrp="1"/>
          </p:cNvSpPr>
          <p:nvPr>
            <p:ph idx="1"/>
          </p:nvPr>
        </p:nvSpPr>
        <p:spPr>
          <a:xfrm>
            <a:off x="650727" y="1773085"/>
            <a:ext cx="7543801" cy="4023360"/>
          </a:xfrm>
        </p:spPr>
        <p:txBody>
          <a:bodyPr/>
          <a:lstStyle/>
          <a:p>
            <a:pPr lvl="1"/>
            <a:r>
              <a:rPr lang="en-US" dirty="0">
                <a:solidFill>
                  <a:schemeClr val="accent2"/>
                </a:solidFill>
              </a:rPr>
              <a:t>1-to-1</a:t>
            </a:r>
            <a:r>
              <a:rPr lang="en-US" dirty="0"/>
              <a:t> (1: 1)</a:t>
            </a:r>
          </a:p>
          <a:p>
            <a:pPr lvl="2"/>
            <a:r>
              <a:rPr lang="en-US" dirty="0"/>
              <a:t>Both Entities can participate in only one relationship instance</a:t>
            </a:r>
          </a:p>
          <a:p>
            <a:pPr lvl="1"/>
            <a:r>
              <a:rPr lang="en-US" dirty="0">
                <a:solidFill>
                  <a:schemeClr val="accent2"/>
                </a:solidFill>
              </a:rPr>
              <a:t>1-to-Many</a:t>
            </a:r>
            <a:r>
              <a:rPr lang="en-US" dirty="0"/>
              <a:t> (1: N) or </a:t>
            </a:r>
            <a:r>
              <a:rPr lang="en-US" dirty="0">
                <a:solidFill>
                  <a:schemeClr val="accent2"/>
                </a:solidFill>
              </a:rPr>
              <a:t>Many-to-1</a:t>
            </a:r>
            <a:r>
              <a:rPr lang="en-US" dirty="0"/>
              <a:t> (N: 1)</a:t>
            </a:r>
          </a:p>
          <a:p>
            <a:pPr lvl="2"/>
            <a:r>
              <a:rPr lang="en-US" dirty="0"/>
              <a:t>One Entity can participate in many relationship instances</a:t>
            </a:r>
          </a:p>
          <a:p>
            <a:pPr lvl="1"/>
            <a:r>
              <a:rPr lang="en-US" dirty="0">
                <a:solidFill>
                  <a:schemeClr val="accent2"/>
                </a:solidFill>
              </a:rPr>
              <a:t>Many-to-Many</a:t>
            </a:r>
            <a:r>
              <a:rPr lang="en-US" dirty="0"/>
              <a:t> (N: M)</a:t>
            </a:r>
          </a:p>
          <a:p>
            <a:pPr lvl="2"/>
            <a:r>
              <a:rPr lang="en-US" dirty="0"/>
              <a:t>Both Entities can participate in many relationship instances</a:t>
            </a:r>
          </a:p>
        </p:txBody>
      </p:sp>
      <p:grpSp>
        <p:nvGrpSpPr>
          <p:cNvPr id="77" name="Group 75">
            <a:extLst>
              <a:ext uri="{FF2B5EF4-FFF2-40B4-BE49-F238E27FC236}">
                <a16:creationId xmlns:a16="http://schemas.microsoft.com/office/drawing/2014/main" id="{F5C0AED3-9EB5-4C1F-B907-59C8AF5156CD}"/>
              </a:ext>
            </a:extLst>
          </p:cNvPr>
          <p:cNvGrpSpPr>
            <a:grpSpLocks/>
          </p:cNvGrpSpPr>
          <p:nvPr/>
        </p:nvGrpSpPr>
        <p:grpSpPr bwMode="auto">
          <a:xfrm>
            <a:off x="949472" y="3968424"/>
            <a:ext cx="981075" cy="2309535"/>
            <a:chOff x="1115" y="2387"/>
            <a:chExt cx="618" cy="1722"/>
          </a:xfrm>
        </p:grpSpPr>
        <p:sp>
          <p:nvSpPr>
            <p:cNvPr id="78" name="Freeform 5">
              <a:extLst>
                <a:ext uri="{FF2B5EF4-FFF2-40B4-BE49-F238E27FC236}">
                  <a16:creationId xmlns:a16="http://schemas.microsoft.com/office/drawing/2014/main" id="{743531E5-708B-47EC-A685-52A0ED03FB3B}"/>
                </a:ext>
              </a:extLst>
            </p:cNvPr>
            <p:cNvSpPr>
              <a:spLocks/>
            </p:cNvSpPr>
            <p:nvPr/>
          </p:nvSpPr>
          <p:spPr bwMode="auto">
            <a:xfrm>
              <a:off x="1520" y="2387"/>
              <a:ext cx="213" cy="1354"/>
            </a:xfrm>
            <a:custGeom>
              <a:avLst/>
              <a:gdLst/>
              <a:ahLst/>
              <a:cxnLst>
                <a:cxn ang="0">
                  <a:pos x="211" y="617"/>
                </a:cxn>
                <a:cxn ang="0">
                  <a:pos x="208" y="501"/>
                </a:cxn>
                <a:cxn ang="0">
                  <a:pos x="202" y="390"/>
                </a:cxn>
                <a:cxn ang="0">
                  <a:pos x="193" y="288"/>
                </a:cxn>
                <a:cxn ang="0">
                  <a:pos x="181" y="198"/>
                </a:cxn>
                <a:cxn ang="0">
                  <a:pos x="167" y="122"/>
                </a:cxn>
                <a:cxn ang="0">
                  <a:pos x="151" y="63"/>
                </a:cxn>
                <a:cxn ang="0">
                  <a:pos x="133" y="22"/>
                </a:cxn>
                <a:cxn ang="0">
                  <a:pos x="115" y="2"/>
                </a:cxn>
                <a:cxn ang="0">
                  <a:pos x="97" y="2"/>
                </a:cxn>
                <a:cxn ang="0">
                  <a:pos x="79" y="22"/>
                </a:cxn>
                <a:cxn ang="0">
                  <a:pos x="61" y="63"/>
                </a:cxn>
                <a:cxn ang="0">
                  <a:pos x="45" y="122"/>
                </a:cxn>
                <a:cxn ang="0">
                  <a:pos x="31" y="198"/>
                </a:cxn>
                <a:cxn ang="0">
                  <a:pos x="19" y="288"/>
                </a:cxn>
                <a:cxn ang="0">
                  <a:pos x="10" y="390"/>
                </a:cxn>
                <a:cxn ang="0">
                  <a:pos x="4" y="501"/>
                </a:cxn>
                <a:cxn ang="0">
                  <a:pos x="1" y="617"/>
                </a:cxn>
                <a:cxn ang="0">
                  <a:pos x="1" y="735"/>
                </a:cxn>
                <a:cxn ang="0">
                  <a:pos x="4" y="851"/>
                </a:cxn>
                <a:cxn ang="0">
                  <a:pos x="10" y="962"/>
                </a:cxn>
                <a:cxn ang="0">
                  <a:pos x="19" y="1064"/>
                </a:cxn>
                <a:cxn ang="0">
                  <a:pos x="31" y="1155"/>
                </a:cxn>
                <a:cxn ang="0">
                  <a:pos x="45" y="1231"/>
                </a:cxn>
                <a:cxn ang="0">
                  <a:pos x="61" y="1289"/>
                </a:cxn>
                <a:cxn ang="0">
                  <a:pos x="79" y="1330"/>
                </a:cxn>
                <a:cxn ang="0">
                  <a:pos x="97" y="1351"/>
                </a:cxn>
                <a:cxn ang="0">
                  <a:pos x="115" y="1351"/>
                </a:cxn>
                <a:cxn ang="0">
                  <a:pos x="133" y="1330"/>
                </a:cxn>
                <a:cxn ang="0">
                  <a:pos x="151" y="1289"/>
                </a:cxn>
                <a:cxn ang="0">
                  <a:pos x="167" y="1231"/>
                </a:cxn>
                <a:cxn ang="0">
                  <a:pos x="181" y="1155"/>
                </a:cxn>
                <a:cxn ang="0">
                  <a:pos x="193" y="1064"/>
                </a:cxn>
                <a:cxn ang="0">
                  <a:pos x="202" y="962"/>
                </a:cxn>
                <a:cxn ang="0">
                  <a:pos x="208" y="851"/>
                </a:cxn>
                <a:cxn ang="0">
                  <a:pos x="211" y="735"/>
                </a:cxn>
              </a:cxnLst>
              <a:rect l="0" t="0" r="r" b="b"/>
              <a:pathLst>
                <a:path w="213" h="1354">
                  <a:moveTo>
                    <a:pt x="212" y="677"/>
                  </a:moveTo>
                  <a:lnTo>
                    <a:pt x="211" y="617"/>
                  </a:lnTo>
                  <a:lnTo>
                    <a:pt x="210" y="559"/>
                  </a:lnTo>
                  <a:lnTo>
                    <a:pt x="208" y="501"/>
                  </a:lnTo>
                  <a:lnTo>
                    <a:pt x="206" y="445"/>
                  </a:lnTo>
                  <a:lnTo>
                    <a:pt x="202" y="390"/>
                  </a:lnTo>
                  <a:lnTo>
                    <a:pt x="198" y="338"/>
                  </a:lnTo>
                  <a:lnTo>
                    <a:pt x="193" y="288"/>
                  </a:lnTo>
                  <a:lnTo>
                    <a:pt x="187" y="241"/>
                  </a:lnTo>
                  <a:lnTo>
                    <a:pt x="181" y="198"/>
                  </a:lnTo>
                  <a:lnTo>
                    <a:pt x="174" y="158"/>
                  </a:lnTo>
                  <a:lnTo>
                    <a:pt x="167" y="122"/>
                  </a:lnTo>
                  <a:lnTo>
                    <a:pt x="159" y="90"/>
                  </a:lnTo>
                  <a:lnTo>
                    <a:pt x="151" y="63"/>
                  </a:lnTo>
                  <a:lnTo>
                    <a:pt x="142" y="40"/>
                  </a:lnTo>
                  <a:lnTo>
                    <a:pt x="133" y="22"/>
                  </a:lnTo>
                  <a:lnTo>
                    <a:pt x="124" y="10"/>
                  </a:lnTo>
                  <a:lnTo>
                    <a:pt x="115" y="2"/>
                  </a:lnTo>
                  <a:lnTo>
                    <a:pt x="106" y="0"/>
                  </a:lnTo>
                  <a:lnTo>
                    <a:pt x="97" y="2"/>
                  </a:lnTo>
                  <a:lnTo>
                    <a:pt x="87" y="10"/>
                  </a:lnTo>
                  <a:lnTo>
                    <a:pt x="79" y="22"/>
                  </a:lnTo>
                  <a:lnTo>
                    <a:pt x="70" y="40"/>
                  </a:lnTo>
                  <a:lnTo>
                    <a:pt x="61" y="63"/>
                  </a:lnTo>
                  <a:lnTo>
                    <a:pt x="53" y="90"/>
                  </a:lnTo>
                  <a:lnTo>
                    <a:pt x="45" y="122"/>
                  </a:lnTo>
                  <a:lnTo>
                    <a:pt x="38" y="158"/>
                  </a:lnTo>
                  <a:lnTo>
                    <a:pt x="31" y="198"/>
                  </a:lnTo>
                  <a:lnTo>
                    <a:pt x="25" y="241"/>
                  </a:lnTo>
                  <a:lnTo>
                    <a:pt x="19" y="288"/>
                  </a:lnTo>
                  <a:lnTo>
                    <a:pt x="14" y="338"/>
                  </a:lnTo>
                  <a:lnTo>
                    <a:pt x="10" y="390"/>
                  </a:lnTo>
                  <a:lnTo>
                    <a:pt x="6" y="445"/>
                  </a:lnTo>
                  <a:lnTo>
                    <a:pt x="4" y="501"/>
                  </a:lnTo>
                  <a:lnTo>
                    <a:pt x="2" y="559"/>
                  </a:lnTo>
                  <a:lnTo>
                    <a:pt x="1" y="617"/>
                  </a:lnTo>
                  <a:lnTo>
                    <a:pt x="0" y="677"/>
                  </a:lnTo>
                  <a:lnTo>
                    <a:pt x="1" y="735"/>
                  </a:lnTo>
                  <a:lnTo>
                    <a:pt x="2" y="794"/>
                  </a:lnTo>
                  <a:lnTo>
                    <a:pt x="4" y="851"/>
                  </a:lnTo>
                  <a:lnTo>
                    <a:pt x="6" y="908"/>
                  </a:lnTo>
                  <a:lnTo>
                    <a:pt x="10" y="962"/>
                  </a:lnTo>
                  <a:lnTo>
                    <a:pt x="14" y="1015"/>
                  </a:lnTo>
                  <a:lnTo>
                    <a:pt x="19" y="1064"/>
                  </a:lnTo>
                  <a:lnTo>
                    <a:pt x="25" y="1112"/>
                  </a:lnTo>
                  <a:lnTo>
                    <a:pt x="31" y="1155"/>
                  </a:lnTo>
                  <a:lnTo>
                    <a:pt x="38" y="1195"/>
                  </a:lnTo>
                  <a:lnTo>
                    <a:pt x="45" y="1231"/>
                  </a:lnTo>
                  <a:lnTo>
                    <a:pt x="53" y="1262"/>
                  </a:lnTo>
                  <a:lnTo>
                    <a:pt x="61" y="1289"/>
                  </a:lnTo>
                  <a:lnTo>
                    <a:pt x="70" y="1312"/>
                  </a:lnTo>
                  <a:lnTo>
                    <a:pt x="79" y="1330"/>
                  </a:lnTo>
                  <a:lnTo>
                    <a:pt x="87" y="1343"/>
                  </a:lnTo>
                  <a:lnTo>
                    <a:pt x="97" y="1351"/>
                  </a:lnTo>
                  <a:lnTo>
                    <a:pt x="106" y="1353"/>
                  </a:lnTo>
                  <a:lnTo>
                    <a:pt x="115" y="1351"/>
                  </a:lnTo>
                  <a:lnTo>
                    <a:pt x="124" y="1343"/>
                  </a:lnTo>
                  <a:lnTo>
                    <a:pt x="133" y="1330"/>
                  </a:lnTo>
                  <a:lnTo>
                    <a:pt x="142" y="1312"/>
                  </a:lnTo>
                  <a:lnTo>
                    <a:pt x="151" y="1289"/>
                  </a:lnTo>
                  <a:lnTo>
                    <a:pt x="159" y="1262"/>
                  </a:lnTo>
                  <a:lnTo>
                    <a:pt x="167" y="1231"/>
                  </a:lnTo>
                  <a:lnTo>
                    <a:pt x="174" y="1195"/>
                  </a:lnTo>
                  <a:lnTo>
                    <a:pt x="181" y="1155"/>
                  </a:lnTo>
                  <a:lnTo>
                    <a:pt x="187" y="1112"/>
                  </a:lnTo>
                  <a:lnTo>
                    <a:pt x="193" y="1064"/>
                  </a:lnTo>
                  <a:lnTo>
                    <a:pt x="198" y="1015"/>
                  </a:lnTo>
                  <a:lnTo>
                    <a:pt x="202" y="962"/>
                  </a:lnTo>
                  <a:lnTo>
                    <a:pt x="206" y="908"/>
                  </a:lnTo>
                  <a:lnTo>
                    <a:pt x="208"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79" name="Freeform 10">
              <a:extLst>
                <a:ext uri="{FF2B5EF4-FFF2-40B4-BE49-F238E27FC236}">
                  <a16:creationId xmlns:a16="http://schemas.microsoft.com/office/drawing/2014/main" id="{CFF32D43-B37E-4B0E-A4A8-A6786396F5E3}"/>
                </a:ext>
              </a:extLst>
            </p:cNvPr>
            <p:cNvSpPr>
              <a:spLocks/>
            </p:cNvSpPr>
            <p:nvPr/>
          </p:nvSpPr>
          <p:spPr bwMode="auto">
            <a:xfrm>
              <a:off x="1115" y="2392"/>
              <a:ext cx="213" cy="1354"/>
            </a:xfrm>
            <a:custGeom>
              <a:avLst/>
              <a:gdLst/>
              <a:ahLst/>
              <a:cxnLst>
                <a:cxn ang="0">
                  <a:pos x="211" y="617"/>
                </a:cxn>
                <a:cxn ang="0">
                  <a:pos x="209" y="501"/>
                </a:cxn>
                <a:cxn ang="0">
                  <a:pos x="202" y="390"/>
                </a:cxn>
                <a:cxn ang="0">
                  <a:pos x="193" y="288"/>
                </a:cxn>
                <a:cxn ang="0">
                  <a:pos x="181" y="198"/>
                </a:cxn>
                <a:cxn ang="0">
                  <a:pos x="167" y="122"/>
                </a:cxn>
                <a:cxn ang="0">
                  <a:pos x="151" y="63"/>
                </a:cxn>
                <a:cxn ang="0">
                  <a:pos x="134" y="22"/>
                </a:cxn>
                <a:cxn ang="0">
                  <a:pos x="115" y="2"/>
                </a:cxn>
                <a:cxn ang="0">
                  <a:pos x="97" y="2"/>
                </a:cxn>
                <a:cxn ang="0">
                  <a:pos x="79" y="22"/>
                </a:cxn>
                <a:cxn ang="0">
                  <a:pos x="61" y="63"/>
                </a:cxn>
                <a:cxn ang="0">
                  <a:pos x="46" y="122"/>
                </a:cxn>
                <a:cxn ang="0">
                  <a:pos x="32" y="198"/>
                </a:cxn>
                <a:cxn ang="0">
                  <a:pos x="20" y="288"/>
                </a:cxn>
                <a:cxn ang="0">
                  <a:pos x="10" y="390"/>
                </a:cxn>
                <a:cxn ang="0">
                  <a:pos x="4" y="501"/>
                </a:cxn>
                <a:cxn ang="0">
                  <a:pos x="1" y="617"/>
                </a:cxn>
                <a:cxn ang="0">
                  <a:pos x="1" y="735"/>
                </a:cxn>
                <a:cxn ang="0">
                  <a:pos x="4" y="851"/>
                </a:cxn>
                <a:cxn ang="0">
                  <a:pos x="10" y="962"/>
                </a:cxn>
                <a:cxn ang="0">
                  <a:pos x="20" y="1064"/>
                </a:cxn>
                <a:cxn ang="0">
                  <a:pos x="32" y="1155"/>
                </a:cxn>
                <a:cxn ang="0">
                  <a:pos x="46" y="1231"/>
                </a:cxn>
                <a:cxn ang="0">
                  <a:pos x="61" y="1289"/>
                </a:cxn>
                <a:cxn ang="0">
                  <a:pos x="79" y="1330"/>
                </a:cxn>
                <a:cxn ang="0">
                  <a:pos x="97" y="1351"/>
                </a:cxn>
                <a:cxn ang="0">
                  <a:pos x="115" y="1351"/>
                </a:cxn>
                <a:cxn ang="0">
                  <a:pos x="134" y="1330"/>
                </a:cxn>
                <a:cxn ang="0">
                  <a:pos x="151" y="1289"/>
                </a:cxn>
                <a:cxn ang="0">
                  <a:pos x="167" y="1231"/>
                </a:cxn>
                <a:cxn ang="0">
                  <a:pos x="181" y="1155"/>
                </a:cxn>
                <a:cxn ang="0">
                  <a:pos x="193" y="1064"/>
                </a:cxn>
                <a:cxn ang="0">
                  <a:pos x="202" y="962"/>
                </a:cxn>
                <a:cxn ang="0">
                  <a:pos x="209" y="851"/>
                </a:cxn>
                <a:cxn ang="0">
                  <a:pos x="211" y="735"/>
                </a:cxn>
              </a:cxnLst>
              <a:rect l="0" t="0" r="r" b="b"/>
              <a:pathLst>
                <a:path w="213" h="1354">
                  <a:moveTo>
                    <a:pt x="212" y="677"/>
                  </a:moveTo>
                  <a:lnTo>
                    <a:pt x="211" y="617"/>
                  </a:lnTo>
                  <a:lnTo>
                    <a:pt x="210" y="559"/>
                  </a:lnTo>
                  <a:lnTo>
                    <a:pt x="209" y="501"/>
                  </a:lnTo>
                  <a:lnTo>
                    <a:pt x="206" y="445"/>
                  </a:lnTo>
                  <a:lnTo>
                    <a:pt x="202" y="390"/>
                  </a:lnTo>
                  <a:lnTo>
                    <a:pt x="198" y="338"/>
                  </a:lnTo>
                  <a:lnTo>
                    <a:pt x="193" y="288"/>
                  </a:lnTo>
                  <a:lnTo>
                    <a:pt x="187" y="241"/>
                  </a:lnTo>
                  <a:lnTo>
                    <a:pt x="181" y="198"/>
                  </a:lnTo>
                  <a:lnTo>
                    <a:pt x="174" y="158"/>
                  </a:lnTo>
                  <a:lnTo>
                    <a:pt x="167" y="122"/>
                  </a:lnTo>
                  <a:lnTo>
                    <a:pt x="159" y="90"/>
                  </a:lnTo>
                  <a:lnTo>
                    <a:pt x="151" y="63"/>
                  </a:lnTo>
                  <a:lnTo>
                    <a:pt x="142" y="40"/>
                  </a:lnTo>
                  <a:lnTo>
                    <a:pt x="134" y="22"/>
                  </a:lnTo>
                  <a:lnTo>
                    <a:pt x="125" y="10"/>
                  </a:lnTo>
                  <a:lnTo>
                    <a:pt x="115" y="2"/>
                  </a:lnTo>
                  <a:lnTo>
                    <a:pt x="106" y="0"/>
                  </a:lnTo>
                  <a:lnTo>
                    <a:pt x="97" y="2"/>
                  </a:lnTo>
                  <a:lnTo>
                    <a:pt x="88" y="10"/>
                  </a:lnTo>
                  <a:lnTo>
                    <a:pt x="79" y="22"/>
                  </a:lnTo>
                  <a:lnTo>
                    <a:pt x="70" y="40"/>
                  </a:lnTo>
                  <a:lnTo>
                    <a:pt x="61" y="63"/>
                  </a:lnTo>
                  <a:lnTo>
                    <a:pt x="53" y="90"/>
                  </a:lnTo>
                  <a:lnTo>
                    <a:pt x="46" y="122"/>
                  </a:lnTo>
                  <a:lnTo>
                    <a:pt x="38" y="158"/>
                  </a:lnTo>
                  <a:lnTo>
                    <a:pt x="32" y="198"/>
                  </a:lnTo>
                  <a:lnTo>
                    <a:pt x="25" y="241"/>
                  </a:lnTo>
                  <a:lnTo>
                    <a:pt x="20" y="288"/>
                  </a:lnTo>
                  <a:lnTo>
                    <a:pt x="14" y="338"/>
                  </a:lnTo>
                  <a:lnTo>
                    <a:pt x="10" y="390"/>
                  </a:lnTo>
                  <a:lnTo>
                    <a:pt x="7" y="445"/>
                  </a:lnTo>
                  <a:lnTo>
                    <a:pt x="4" y="501"/>
                  </a:lnTo>
                  <a:lnTo>
                    <a:pt x="2" y="559"/>
                  </a:lnTo>
                  <a:lnTo>
                    <a:pt x="1" y="617"/>
                  </a:lnTo>
                  <a:lnTo>
                    <a:pt x="0" y="677"/>
                  </a:lnTo>
                  <a:lnTo>
                    <a:pt x="1" y="735"/>
                  </a:lnTo>
                  <a:lnTo>
                    <a:pt x="2" y="794"/>
                  </a:lnTo>
                  <a:lnTo>
                    <a:pt x="4" y="851"/>
                  </a:lnTo>
                  <a:lnTo>
                    <a:pt x="7" y="908"/>
                  </a:lnTo>
                  <a:lnTo>
                    <a:pt x="10" y="962"/>
                  </a:lnTo>
                  <a:lnTo>
                    <a:pt x="14" y="1015"/>
                  </a:lnTo>
                  <a:lnTo>
                    <a:pt x="20" y="1064"/>
                  </a:lnTo>
                  <a:lnTo>
                    <a:pt x="25" y="1112"/>
                  </a:lnTo>
                  <a:lnTo>
                    <a:pt x="32" y="1155"/>
                  </a:lnTo>
                  <a:lnTo>
                    <a:pt x="38" y="1195"/>
                  </a:lnTo>
                  <a:lnTo>
                    <a:pt x="46" y="1231"/>
                  </a:lnTo>
                  <a:lnTo>
                    <a:pt x="53" y="1262"/>
                  </a:lnTo>
                  <a:lnTo>
                    <a:pt x="61" y="1289"/>
                  </a:lnTo>
                  <a:lnTo>
                    <a:pt x="70" y="1312"/>
                  </a:lnTo>
                  <a:lnTo>
                    <a:pt x="79" y="1330"/>
                  </a:lnTo>
                  <a:lnTo>
                    <a:pt x="88" y="1343"/>
                  </a:lnTo>
                  <a:lnTo>
                    <a:pt x="97" y="1351"/>
                  </a:lnTo>
                  <a:lnTo>
                    <a:pt x="106" y="1353"/>
                  </a:lnTo>
                  <a:lnTo>
                    <a:pt x="115" y="1351"/>
                  </a:lnTo>
                  <a:lnTo>
                    <a:pt x="125" y="1343"/>
                  </a:lnTo>
                  <a:lnTo>
                    <a:pt x="134" y="1330"/>
                  </a:lnTo>
                  <a:lnTo>
                    <a:pt x="142" y="1312"/>
                  </a:lnTo>
                  <a:lnTo>
                    <a:pt x="151" y="1289"/>
                  </a:lnTo>
                  <a:lnTo>
                    <a:pt x="159" y="1262"/>
                  </a:lnTo>
                  <a:lnTo>
                    <a:pt x="167" y="1231"/>
                  </a:lnTo>
                  <a:lnTo>
                    <a:pt x="174" y="1195"/>
                  </a:lnTo>
                  <a:lnTo>
                    <a:pt x="181" y="1155"/>
                  </a:lnTo>
                  <a:lnTo>
                    <a:pt x="187" y="1112"/>
                  </a:lnTo>
                  <a:lnTo>
                    <a:pt x="193" y="1064"/>
                  </a:lnTo>
                  <a:lnTo>
                    <a:pt x="198" y="1015"/>
                  </a:lnTo>
                  <a:lnTo>
                    <a:pt x="202" y="962"/>
                  </a:lnTo>
                  <a:lnTo>
                    <a:pt x="206" y="908"/>
                  </a:lnTo>
                  <a:lnTo>
                    <a:pt x="209"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80" name="Rectangle 14">
              <a:extLst>
                <a:ext uri="{FF2B5EF4-FFF2-40B4-BE49-F238E27FC236}">
                  <a16:creationId xmlns:a16="http://schemas.microsoft.com/office/drawing/2014/main" id="{E0C91E58-2E3C-4577-8F9B-CA32D1AE8563}"/>
                </a:ext>
              </a:extLst>
            </p:cNvPr>
            <p:cNvSpPr>
              <a:spLocks noChangeArrowheads="1"/>
            </p:cNvSpPr>
            <p:nvPr/>
          </p:nvSpPr>
          <p:spPr bwMode="auto">
            <a:xfrm>
              <a:off x="1180" y="3767"/>
              <a:ext cx="406" cy="342"/>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2400" dirty="0">
                  <a:latin typeface="+mn-lt"/>
                </a:rPr>
                <a:t>1: 1</a:t>
              </a:r>
            </a:p>
          </p:txBody>
        </p:sp>
        <p:sp>
          <p:nvSpPr>
            <p:cNvPr id="81" name="Line 17">
              <a:extLst>
                <a:ext uri="{FF2B5EF4-FFF2-40B4-BE49-F238E27FC236}">
                  <a16:creationId xmlns:a16="http://schemas.microsoft.com/office/drawing/2014/main" id="{148580BA-1137-43D6-8D12-C71980757461}"/>
                </a:ext>
              </a:extLst>
            </p:cNvPr>
            <p:cNvSpPr>
              <a:spLocks noChangeShapeType="1"/>
            </p:cNvSpPr>
            <p:nvPr/>
          </p:nvSpPr>
          <p:spPr bwMode="auto">
            <a:xfrm>
              <a:off x="1231" y="2609"/>
              <a:ext cx="384" cy="55"/>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82" name="Line 18">
              <a:extLst>
                <a:ext uri="{FF2B5EF4-FFF2-40B4-BE49-F238E27FC236}">
                  <a16:creationId xmlns:a16="http://schemas.microsoft.com/office/drawing/2014/main" id="{FAF3E3EA-4A36-495B-BD38-E6937A3FEA0E}"/>
                </a:ext>
              </a:extLst>
            </p:cNvPr>
            <p:cNvSpPr>
              <a:spLocks noChangeShapeType="1"/>
            </p:cNvSpPr>
            <p:nvPr/>
          </p:nvSpPr>
          <p:spPr bwMode="auto">
            <a:xfrm>
              <a:off x="1219" y="2836"/>
              <a:ext cx="409" cy="80"/>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83" name="Line 19">
              <a:extLst>
                <a:ext uri="{FF2B5EF4-FFF2-40B4-BE49-F238E27FC236}">
                  <a16:creationId xmlns:a16="http://schemas.microsoft.com/office/drawing/2014/main" id="{DB64DC2B-B500-413A-9677-723E4FD94733}"/>
                </a:ext>
              </a:extLst>
            </p:cNvPr>
            <p:cNvSpPr>
              <a:spLocks noChangeShapeType="1"/>
            </p:cNvSpPr>
            <p:nvPr/>
          </p:nvSpPr>
          <p:spPr bwMode="auto">
            <a:xfrm flipV="1">
              <a:off x="1206" y="3156"/>
              <a:ext cx="409" cy="400"/>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84" name="Oval 32">
              <a:extLst>
                <a:ext uri="{FF2B5EF4-FFF2-40B4-BE49-F238E27FC236}">
                  <a16:creationId xmlns:a16="http://schemas.microsoft.com/office/drawing/2014/main" id="{833A3A5A-88D4-4886-A2E1-5E94A180927F}"/>
                </a:ext>
              </a:extLst>
            </p:cNvPr>
            <p:cNvSpPr>
              <a:spLocks noChangeArrowheads="1"/>
            </p:cNvSpPr>
            <p:nvPr/>
          </p:nvSpPr>
          <p:spPr bwMode="auto">
            <a:xfrm>
              <a:off x="1177" y="2583"/>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85" name="Oval 33">
              <a:extLst>
                <a:ext uri="{FF2B5EF4-FFF2-40B4-BE49-F238E27FC236}">
                  <a16:creationId xmlns:a16="http://schemas.microsoft.com/office/drawing/2014/main" id="{BE6D6B7E-8586-4FBD-8B57-44BD36CAE1F3}"/>
                </a:ext>
              </a:extLst>
            </p:cNvPr>
            <p:cNvSpPr>
              <a:spLocks noChangeArrowheads="1"/>
            </p:cNvSpPr>
            <p:nvPr/>
          </p:nvSpPr>
          <p:spPr bwMode="auto">
            <a:xfrm>
              <a:off x="1177" y="2820"/>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86" name="Oval 34">
              <a:extLst>
                <a:ext uri="{FF2B5EF4-FFF2-40B4-BE49-F238E27FC236}">
                  <a16:creationId xmlns:a16="http://schemas.microsoft.com/office/drawing/2014/main" id="{094B0D24-5633-40A0-AA54-E152380D5D82}"/>
                </a:ext>
              </a:extLst>
            </p:cNvPr>
            <p:cNvSpPr>
              <a:spLocks noChangeArrowheads="1"/>
            </p:cNvSpPr>
            <p:nvPr/>
          </p:nvSpPr>
          <p:spPr bwMode="auto">
            <a:xfrm>
              <a:off x="1177" y="3051"/>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87" name="Oval 35">
              <a:extLst>
                <a:ext uri="{FF2B5EF4-FFF2-40B4-BE49-F238E27FC236}">
                  <a16:creationId xmlns:a16="http://schemas.microsoft.com/office/drawing/2014/main" id="{155DCD21-813F-46FA-8C4E-8A9CAB75BB3D}"/>
                </a:ext>
              </a:extLst>
            </p:cNvPr>
            <p:cNvSpPr>
              <a:spLocks noChangeArrowheads="1"/>
            </p:cNvSpPr>
            <p:nvPr/>
          </p:nvSpPr>
          <p:spPr bwMode="auto">
            <a:xfrm>
              <a:off x="1177" y="3284"/>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88" name="Oval 36">
              <a:extLst>
                <a:ext uri="{FF2B5EF4-FFF2-40B4-BE49-F238E27FC236}">
                  <a16:creationId xmlns:a16="http://schemas.microsoft.com/office/drawing/2014/main" id="{1AE91C94-5F44-4768-97D8-A6242D3F117C}"/>
                </a:ext>
              </a:extLst>
            </p:cNvPr>
            <p:cNvSpPr>
              <a:spLocks noChangeArrowheads="1"/>
            </p:cNvSpPr>
            <p:nvPr/>
          </p:nvSpPr>
          <p:spPr bwMode="auto">
            <a:xfrm>
              <a:off x="1177" y="3516"/>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nvGrpSpPr>
            <p:cNvPr id="89" name="Group 55">
              <a:extLst>
                <a:ext uri="{FF2B5EF4-FFF2-40B4-BE49-F238E27FC236}">
                  <a16:creationId xmlns:a16="http://schemas.microsoft.com/office/drawing/2014/main" id="{7F30D6EC-64A3-4FA1-8F3D-3EC24FB460DB}"/>
                </a:ext>
              </a:extLst>
            </p:cNvPr>
            <p:cNvGrpSpPr>
              <a:grpSpLocks/>
            </p:cNvGrpSpPr>
            <p:nvPr/>
          </p:nvGrpSpPr>
          <p:grpSpPr bwMode="auto">
            <a:xfrm>
              <a:off x="1589" y="2633"/>
              <a:ext cx="55" cy="816"/>
              <a:chOff x="2433" y="2302"/>
              <a:chExt cx="55" cy="816"/>
            </a:xfrm>
          </p:grpSpPr>
          <p:sp>
            <p:nvSpPr>
              <p:cNvPr id="90" name="Oval 56">
                <a:extLst>
                  <a:ext uri="{FF2B5EF4-FFF2-40B4-BE49-F238E27FC236}">
                    <a16:creationId xmlns:a16="http://schemas.microsoft.com/office/drawing/2014/main" id="{B899995E-A06B-415E-A480-9BBF0F5A8055}"/>
                  </a:ext>
                </a:extLst>
              </p:cNvPr>
              <p:cNvSpPr>
                <a:spLocks noChangeArrowheads="1"/>
              </p:cNvSpPr>
              <p:nvPr/>
            </p:nvSpPr>
            <p:spPr bwMode="auto">
              <a:xfrm>
                <a:off x="2433" y="2302"/>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91" name="Oval 57">
                <a:extLst>
                  <a:ext uri="{FF2B5EF4-FFF2-40B4-BE49-F238E27FC236}">
                    <a16:creationId xmlns:a16="http://schemas.microsoft.com/office/drawing/2014/main" id="{6CADAEE6-1B39-4AE7-B85F-9184278AB0DA}"/>
                  </a:ext>
                </a:extLst>
              </p:cNvPr>
              <p:cNvSpPr>
                <a:spLocks noChangeArrowheads="1"/>
              </p:cNvSpPr>
              <p:nvPr/>
            </p:nvSpPr>
            <p:spPr bwMode="auto">
              <a:xfrm>
                <a:off x="2433" y="2549"/>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92" name="Oval 58">
                <a:extLst>
                  <a:ext uri="{FF2B5EF4-FFF2-40B4-BE49-F238E27FC236}">
                    <a16:creationId xmlns:a16="http://schemas.microsoft.com/office/drawing/2014/main" id="{A2C4C92F-BA86-49E9-A8EA-861BD13BC6BD}"/>
                  </a:ext>
                </a:extLst>
              </p:cNvPr>
              <p:cNvSpPr>
                <a:spLocks noChangeArrowheads="1"/>
              </p:cNvSpPr>
              <p:nvPr/>
            </p:nvSpPr>
            <p:spPr bwMode="auto">
              <a:xfrm>
                <a:off x="2433" y="2802"/>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93" name="Oval 59">
                <a:extLst>
                  <a:ext uri="{FF2B5EF4-FFF2-40B4-BE49-F238E27FC236}">
                    <a16:creationId xmlns:a16="http://schemas.microsoft.com/office/drawing/2014/main" id="{87B0C787-EC39-463C-B3DC-BC64F7CCA3E4}"/>
                  </a:ext>
                </a:extLst>
              </p:cNvPr>
              <p:cNvSpPr>
                <a:spLocks noChangeArrowheads="1"/>
              </p:cNvSpPr>
              <p:nvPr/>
            </p:nvSpPr>
            <p:spPr bwMode="auto">
              <a:xfrm>
                <a:off x="2433" y="3052"/>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grpSp>
      <p:grpSp>
        <p:nvGrpSpPr>
          <p:cNvPr id="94" name="Group 21">
            <a:extLst>
              <a:ext uri="{FF2B5EF4-FFF2-40B4-BE49-F238E27FC236}">
                <a16:creationId xmlns:a16="http://schemas.microsoft.com/office/drawing/2014/main" id="{B33AC445-EE18-4F9B-90E8-CB9AE0518C4D}"/>
              </a:ext>
            </a:extLst>
          </p:cNvPr>
          <p:cNvGrpSpPr>
            <a:grpSpLocks/>
          </p:cNvGrpSpPr>
          <p:nvPr/>
        </p:nvGrpSpPr>
        <p:grpSpPr bwMode="auto">
          <a:xfrm>
            <a:off x="3191816" y="3968424"/>
            <a:ext cx="2487612" cy="2309535"/>
            <a:chOff x="2039" y="2387"/>
            <a:chExt cx="1567" cy="1722"/>
          </a:xfrm>
        </p:grpSpPr>
        <p:sp>
          <p:nvSpPr>
            <p:cNvPr id="95" name="Freeform 22">
              <a:extLst>
                <a:ext uri="{FF2B5EF4-FFF2-40B4-BE49-F238E27FC236}">
                  <a16:creationId xmlns:a16="http://schemas.microsoft.com/office/drawing/2014/main" id="{034E127A-DB7E-4281-8EE3-6100ED8E458E}"/>
                </a:ext>
              </a:extLst>
            </p:cNvPr>
            <p:cNvSpPr>
              <a:spLocks/>
            </p:cNvSpPr>
            <p:nvPr/>
          </p:nvSpPr>
          <p:spPr bwMode="auto">
            <a:xfrm>
              <a:off x="2039" y="2392"/>
              <a:ext cx="213" cy="1354"/>
            </a:xfrm>
            <a:custGeom>
              <a:avLst/>
              <a:gdLst/>
              <a:ahLst/>
              <a:cxnLst>
                <a:cxn ang="0">
                  <a:pos x="211" y="617"/>
                </a:cxn>
                <a:cxn ang="0">
                  <a:pos x="208" y="501"/>
                </a:cxn>
                <a:cxn ang="0">
                  <a:pos x="202" y="390"/>
                </a:cxn>
                <a:cxn ang="0">
                  <a:pos x="193" y="288"/>
                </a:cxn>
                <a:cxn ang="0">
                  <a:pos x="181" y="198"/>
                </a:cxn>
                <a:cxn ang="0">
                  <a:pos x="167" y="122"/>
                </a:cxn>
                <a:cxn ang="0">
                  <a:pos x="151" y="63"/>
                </a:cxn>
                <a:cxn ang="0">
                  <a:pos x="133" y="22"/>
                </a:cxn>
                <a:cxn ang="0">
                  <a:pos x="115" y="2"/>
                </a:cxn>
                <a:cxn ang="0">
                  <a:pos x="97" y="2"/>
                </a:cxn>
                <a:cxn ang="0">
                  <a:pos x="79" y="22"/>
                </a:cxn>
                <a:cxn ang="0">
                  <a:pos x="61" y="63"/>
                </a:cxn>
                <a:cxn ang="0">
                  <a:pos x="46" y="122"/>
                </a:cxn>
                <a:cxn ang="0">
                  <a:pos x="31" y="198"/>
                </a:cxn>
                <a:cxn ang="0">
                  <a:pos x="20" y="288"/>
                </a:cxn>
                <a:cxn ang="0">
                  <a:pos x="10" y="390"/>
                </a:cxn>
                <a:cxn ang="0">
                  <a:pos x="4" y="501"/>
                </a:cxn>
                <a:cxn ang="0">
                  <a:pos x="1" y="617"/>
                </a:cxn>
                <a:cxn ang="0">
                  <a:pos x="1" y="735"/>
                </a:cxn>
                <a:cxn ang="0">
                  <a:pos x="4" y="851"/>
                </a:cxn>
                <a:cxn ang="0">
                  <a:pos x="10" y="962"/>
                </a:cxn>
                <a:cxn ang="0">
                  <a:pos x="20" y="1064"/>
                </a:cxn>
                <a:cxn ang="0">
                  <a:pos x="31" y="1155"/>
                </a:cxn>
                <a:cxn ang="0">
                  <a:pos x="46" y="1231"/>
                </a:cxn>
                <a:cxn ang="0">
                  <a:pos x="61" y="1289"/>
                </a:cxn>
                <a:cxn ang="0">
                  <a:pos x="79" y="1330"/>
                </a:cxn>
                <a:cxn ang="0">
                  <a:pos x="97" y="1351"/>
                </a:cxn>
                <a:cxn ang="0">
                  <a:pos x="115" y="1351"/>
                </a:cxn>
                <a:cxn ang="0">
                  <a:pos x="133" y="1330"/>
                </a:cxn>
                <a:cxn ang="0">
                  <a:pos x="151" y="1289"/>
                </a:cxn>
                <a:cxn ang="0">
                  <a:pos x="167" y="1231"/>
                </a:cxn>
                <a:cxn ang="0">
                  <a:pos x="181" y="1155"/>
                </a:cxn>
                <a:cxn ang="0">
                  <a:pos x="193" y="1064"/>
                </a:cxn>
                <a:cxn ang="0">
                  <a:pos x="202" y="962"/>
                </a:cxn>
                <a:cxn ang="0">
                  <a:pos x="208" y="851"/>
                </a:cxn>
                <a:cxn ang="0">
                  <a:pos x="211" y="735"/>
                </a:cxn>
              </a:cxnLst>
              <a:rect l="0" t="0" r="r" b="b"/>
              <a:pathLst>
                <a:path w="213" h="1354">
                  <a:moveTo>
                    <a:pt x="212" y="677"/>
                  </a:moveTo>
                  <a:lnTo>
                    <a:pt x="211" y="617"/>
                  </a:lnTo>
                  <a:lnTo>
                    <a:pt x="210" y="559"/>
                  </a:lnTo>
                  <a:lnTo>
                    <a:pt x="208" y="501"/>
                  </a:lnTo>
                  <a:lnTo>
                    <a:pt x="205" y="445"/>
                  </a:lnTo>
                  <a:lnTo>
                    <a:pt x="202" y="390"/>
                  </a:lnTo>
                  <a:lnTo>
                    <a:pt x="198" y="338"/>
                  </a:lnTo>
                  <a:lnTo>
                    <a:pt x="193" y="288"/>
                  </a:lnTo>
                  <a:lnTo>
                    <a:pt x="187" y="241"/>
                  </a:lnTo>
                  <a:lnTo>
                    <a:pt x="181" y="198"/>
                  </a:lnTo>
                  <a:lnTo>
                    <a:pt x="174" y="158"/>
                  </a:lnTo>
                  <a:lnTo>
                    <a:pt x="167" y="122"/>
                  </a:lnTo>
                  <a:lnTo>
                    <a:pt x="159" y="90"/>
                  </a:lnTo>
                  <a:lnTo>
                    <a:pt x="151" y="63"/>
                  </a:lnTo>
                  <a:lnTo>
                    <a:pt x="142" y="40"/>
                  </a:lnTo>
                  <a:lnTo>
                    <a:pt x="133" y="22"/>
                  </a:lnTo>
                  <a:lnTo>
                    <a:pt x="125" y="10"/>
                  </a:lnTo>
                  <a:lnTo>
                    <a:pt x="115" y="2"/>
                  </a:lnTo>
                  <a:lnTo>
                    <a:pt x="106" y="0"/>
                  </a:lnTo>
                  <a:lnTo>
                    <a:pt x="97" y="2"/>
                  </a:lnTo>
                  <a:lnTo>
                    <a:pt x="88" y="10"/>
                  </a:lnTo>
                  <a:lnTo>
                    <a:pt x="79" y="22"/>
                  </a:lnTo>
                  <a:lnTo>
                    <a:pt x="70" y="40"/>
                  </a:lnTo>
                  <a:lnTo>
                    <a:pt x="61" y="63"/>
                  </a:lnTo>
                  <a:lnTo>
                    <a:pt x="53" y="90"/>
                  </a:lnTo>
                  <a:lnTo>
                    <a:pt x="46" y="122"/>
                  </a:lnTo>
                  <a:lnTo>
                    <a:pt x="38" y="158"/>
                  </a:lnTo>
                  <a:lnTo>
                    <a:pt x="31" y="198"/>
                  </a:lnTo>
                  <a:lnTo>
                    <a:pt x="25" y="241"/>
                  </a:lnTo>
                  <a:lnTo>
                    <a:pt x="20" y="288"/>
                  </a:lnTo>
                  <a:lnTo>
                    <a:pt x="14" y="338"/>
                  </a:lnTo>
                  <a:lnTo>
                    <a:pt x="10" y="390"/>
                  </a:lnTo>
                  <a:lnTo>
                    <a:pt x="7" y="445"/>
                  </a:lnTo>
                  <a:lnTo>
                    <a:pt x="4" y="501"/>
                  </a:lnTo>
                  <a:lnTo>
                    <a:pt x="2" y="559"/>
                  </a:lnTo>
                  <a:lnTo>
                    <a:pt x="1" y="617"/>
                  </a:lnTo>
                  <a:lnTo>
                    <a:pt x="0" y="677"/>
                  </a:lnTo>
                  <a:lnTo>
                    <a:pt x="1" y="735"/>
                  </a:lnTo>
                  <a:lnTo>
                    <a:pt x="2" y="794"/>
                  </a:lnTo>
                  <a:lnTo>
                    <a:pt x="4" y="851"/>
                  </a:lnTo>
                  <a:lnTo>
                    <a:pt x="7" y="908"/>
                  </a:lnTo>
                  <a:lnTo>
                    <a:pt x="10" y="962"/>
                  </a:lnTo>
                  <a:lnTo>
                    <a:pt x="14" y="1015"/>
                  </a:lnTo>
                  <a:lnTo>
                    <a:pt x="20" y="1064"/>
                  </a:lnTo>
                  <a:lnTo>
                    <a:pt x="25" y="1112"/>
                  </a:lnTo>
                  <a:lnTo>
                    <a:pt x="31" y="1155"/>
                  </a:lnTo>
                  <a:lnTo>
                    <a:pt x="38" y="1195"/>
                  </a:lnTo>
                  <a:lnTo>
                    <a:pt x="46" y="1231"/>
                  </a:lnTo>
                  <a:lnTo>
                    <a:pt x="53" y="1262"/>
                  </a:lnTo>
                  <a:lnTo>
                    <a:pt x="61" y="1289"/>
                  </a:lnTo>
                  <a:lnTo>
                    <a:pt x="70" y="1312"/>
                  </a:lnTo>
                  <a:lnTo>
                    <a:pt x="79" y="1330"/>
                  </a:lnTo>
                  <a:lnTo>
                    <a:pt x="88" y="1343"/>
                  </a:lnTo>
                  <a:lnTo>
                    <a:pt x="97" y="1351"/>
                  </a:lnTo>
                  <a:lnTo>
                    <a:pt x="106" y="1353"/>
                  </a:lnTo>
                  <a:lnTo>
                    <a:pt x="115" y="1351"/>
                  </a:lnTo>
                  <a:lnTo>
                    <a:pt x="125" y="1343"/>
                  </a:lnTo>
                  <a:lnTo>
                    <a:pt x="133" y="1330"/>
                  </a:lnTo>
                  <a:lnTo>
                    <a:pt x="142" y="1312"/>
                  </a:lnTo>
                  <a:lnTo>
                    <a:pt x="151" y="1289"/>
                  </a:lnTo>
                  <a:lnTo>
                    <a:pt x="159" y="1262"/>
                  </a:lnTo>
                  <a:lnTo>
                    <a:pt x="167" y="1231"/>
                  </a:lnTo>
                  <a:lnTo>
                    <a:pt x="174" y="1195"/>
                  </a:lnTo>
                  <a:lnTo>
                    <a:pt x="181" y="1155"/>
                  </a:lnTo>
                  <a:lnTo>
                    <a:pt x="187" y="1112"/>
                  </a:lnTo>
                  <a:lnTo>
                    <a:pt x="193" y="1064"/>
                  </a:lnTo>
                  <a:lnTo>
                    <a:pt x="198" y="1015"/>
                  </a:lnTo>
                  <a:lnTo>
                    <a:pt x="202" y="962"/>
                  </a:lnTo>
                  <a:lnTo>
                    <a:pt x="205" y="908"/>
                  </a:lnTo>
                  <a:lnTo>
                    <a:pt x="208"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96" name="Freeform 23">
              <a:extLst>
                <a:ext uri="{FF2B5EF4-FFF2-40B4-BE49-F238E27FC236}">
                  <a16:creationId xmlns:a16="http://schemas.microsoft.com/office/drawing/2014/main" id="{F2CBA4C1-6F12-41EA-9433-BE15D3894BCC}"/>
                </a:ext>
              </a:extLst>
            </p:cNvPr>
            <p:cNvSpPr>
              <a:spLocks/>
            </p:cNvSpPr>
            <p:nvPr/>
          </p:nvSpPr>
          <p:spPr bwMode="auto">
            <a:xfrm>
              <a:off x="2454" y="2387"/>
              <a:ext cx="213" cy="1354"/>
            </a:xfrm>
            <a:custGeom>
              <a:avLst/>
              <a:gdLst/>
              <a:ahLst/>
              <a:cxnLst>
                <a:cxn ang="0">
                  <a:pos x="211" y="617"/>
                </a:cxn>
                <a:cxn ang="0">
                  <a:pos x="208" y="501"/>
                </a:cxn>
                <a:cxn ang="0">
                  <a:pos x="202" y="390"/>
                </a:cxn>
                <a:cxn ang="0">
                  <a:pos x="193" y="288"/>
                </a:cxn>
                <a:cxn ang="0">
                  <a:pos x="181" y="198"/>
                </a:cxn>
                <a:cxn ang="0">
                  <a:pos x="167" y="122"/>
                </a:cxn>
                <a:cxn ang="0">
                  <a:pos x="150" y="63"/>
                </a:cxn>
                <a:cxn ang="0">
                  <a:pos x="133" y="22"/>
                </a:cxn>
                <a:cxn ang="0">
                  <a:pos x="115" y="2"/>
                </a:cxn>
                <a:cxn ang="0">
                  <a:pos x="97" y="2"/>
                </a:cxn>
                <a:cxn ang="0">
                  <a:pos x="78" y="22"/>
                </a:cxn>
                <a:cxn ang="0">
                  <a:pos x="61" y="63"/>
                </a:cxn>
                <a:cxn ang="0">
                  <a:pos x="45" y="122"/>
                </a:cxn>
                <a:cxn ang="0">
                  <a:pos x="31" y="198"/>
                </a:cxn>
                <a:cxn ang="0">
                  <a:pos x="19" y="288"/>
                </a:cxn>
                <a:cxn ang="0">
                  <a:pos x="10" y="390"/>
                </a:cxn>
                <a:cxn ang="0">
                  <a:pos x="3" y="501"/>
                </a:cxn>
                <a:cxn ang="0">
                  <a:pos x="0" y="617"/>
                </a:cxn>
                <a:cxn ang="0">
                  <a:pos x="0" y="735"/>
                </a:cxn>
                <a:cxn ang="0">
                  <a:pos x="3" y="851"/>
                </a:cxn>
                <a:cxn ang="0">
                  <a:pos x="10" y="962"/>
                </a:cxn>
                <a:cxn ang="0">
                  <a:pos x="19" y="1064"/>
                </a:cxn>
                <a:cxn ang="0">
                  <a:pos x="31" y="1155"/>
                </a:cxn>
                <a:cxn ang="0">
                  <a:pos x="45" y="1231"/>
                </a:cxn>
                <a:cxn ang="0">
                  <a:pos x="61" y="1289"/>
                </a:cxn>
                <a:cxn ang="0">
                  <a:pos x="78" y="1330"/>
                </a:cxn>
                <a:cxn ang="0">
                  <a:pos x="97" y="1351"/>
                </a:cxn>
                <a:cxn ang="0">
                  <a:pos x="115" y="1351"/>
                </a:cxn>
                <a:cxn ang="0">
                  <a:pos x="133" y="1330"/>
                </a:cxn>
                <a:cxn ang="0">
                  <a:pos x="150" y="1289"/>
                </a:cxn>
                <a:cxn ang="0">
                  <a:pos x="167" y="1231"/>
                </a:cxn>
                <a:cxn ang="0">
                  <a:pos x="181" y="1155"/>
                </a:cxn>
                <a:cxn ang="0">
                  <a:pos x="193" y="1064"/>
                </a:cxn>
                <a:cxn ang="0">
                  <a:pos x="202" y="962"/>
                </a:cxn>
                <a:cxn ang="0">
                  <a:pos x="208" y="851"/>
                </a:cxn>
                <a:cxn ang="0">
                  <a:pos x="211" y="735"/>
                </a:cxn>
              </a:cxnLst>
              <a:rect l="0" t="0" r="r" b="b"/>
              <a:pathLst>
                <a:path w="213" h="1354">
                  <a:moveTo>
                    <a:pt x="212" y="677"/>
                  </a:moveTo>
                  <a:lnTo>
                    <a:pt x="211" y="617"/>
                  </a:lnTo>
                  <a:lnTo>
                    <a:pt x="210" y="559"/>
                  </a:lnTo>
                  <a:lnTo>
                    <a:pt x="208" y="501"/>
                  </a:lnTo>
                  <a:lnTo>
                    <a:pt x="205" y="445"/>
                  </a:lnTo>
                  <a:lnTo>
                    <a:pt x="202" y="390"/>
                  </a:lnTo>
                  <a:lnTo>
                    <a:pt x="198" y="338"/>
                  </a:lnTo>
                  <a:lnTo>
                    <a:pt x="193" y="288"/>
                  </a:lnTo>
                  <a:lnTo>
                    <a:pt x="187" y="241"/>
                  </a:lnTo>
                  <a:lnTo>
                    <a:pt x="181" y="198"/>
                  </a:lnTo>
                  <a:lnTo>
                    <a:pt x="174" y="158"/>
                  </a:lnTo>
                  <a:lnTo>
                    <a:pt x="167" y="122"/>
                  </a:lnTo>
                  <a:lnTo>
                    <a:pt x="159" y="90"/>
                  </a:lnTo>
                  <a:lnTo>
                    <a:pt x="150" y="63"/>
                  </a:lnTo>
                  <a:lnTo>
                    <a:pt x="142" y="40"/>
                  </a:lnTo>
                  <a:lnTo>
                    <a:pt x="133" y="22"/>
                  </a:lnTo>
                  <a:lnTo>
                    <a:pt x="124" y="10"/>
                  </a:lnTo>
                  <a:lnTo>
                    <a:pt x="115" y="2"/>
                  </a:lnTo>
                  <a:lnTo>
                    <a:pt x="106" y="0"/>
                  </a:lnTo>
                  <a:lnTo>
                    <a:pt x="97" y="2"/>
                  </a:lnTo>
                  <a:lnTo>
                    <a:pt x="87" y="10"/>
                  </a:lnTo>
                  <a:lnTo>
                    <a:pt x="78" y="22"/>
                  </a:lnTo>
                  <a:lnTo>
                    <a:pt x="70" y="40"/>
                  </a:lnTo>
                  <a:lnTo>
                    <a:pt x="61" y="63"/>
                  </a:lnTo>
                  <a:lnTo>
                    <a:pt x="53" y="90"/>
                  </a:lnTo>
                  <a:lnTo>
                    <a:pt x="45" y="122"/>
                  </a:lnTo>
                  <a:lnTo>
                    <a:pt x="38" y="158"/>
                  </a:lnTo>
                  <a:lnTo>
                    <a:pt x="31" y="198"/>
                  </a:lnTo>
                  <a:lnTo>
                    <a:pt x="25" y="241"/>
                  </a:lnTo>
                  <a:lnTo>
                    <a:pt x="19" y="288"/>
                  </a:lnTo>
                  <a:lnTo>
                    <a:pt x="14" y="338"/>
                  </a:lnTo>
                  <a:lnTo>
                    <a:pt x="10" y="390"/>
                  </a:lnTo>
                  <a:lnTo>
                    <a:pt x="6" y="445"/>
                  </a:lnTo>
                  <a:lnTo>
                    <a:pt x="3" y="501"/>
                  </a:lnTo>
                  <a:lnTo>
                    <a:pt x="1" y="559"/>
                  </a:lnTo>
                  <a:lnTo>
                    <a:pt x="0" y="617"/>
                  </a:lnTo>
                  <a:lnTo>
                    <a:pt x="0" y="677"/>
                  </a:lnTo>
                  <a:lnTo>
                    <a:pt x="0" y="735"/>
                  </a:lnTo>
                  <a:lnTo>
                    <a:pt x="1" y="794"/>
                  </a:lnTo>
                  <a:lnTo>
                    <a:pt x="3" y="851"/>
                  </a:lnTo>
                  <a:lnTo>
                    <a:pt x="6" y="908"/>
                  </a:lnTo>
                  <a:lnTo>
                    <a:pt x="10" y="962"/>
                  </a:lnTo>
                  <a:lnTo>
                    <a:pt x="14" y="1015"/>
                  </a:lnTo>
                  <a:lnTo>
                    <a:pt x="19" y="1064"/>
                  </a:lnTo>
                  <a:lnTo>
                    <a:pt x="25" y="1112"/>
                  </a:lnTo>
                  <a:lnTo>
                    <a:pt x="31" y="1155"/>
                  </a:lnTo>
                  <a:lnTo>
                    <a:pt x="38" y="1195"/>
                  </a:lnTo>
                  <a:lnTo>
                    <a:pt x="45" y="1231"/>
                  </a:lnTo>
                  <a:lnTo>
                    <a:pt x="53" y="1262"/>
                  </a:lnTo>
                  <a:lnTo>
                    <a:pt x="61" y="1289"/>
                  </a:lnTo>
                  <a:lnTo>
                    <a:pt x="70" y="1312"/>
                  </a:lnTo>
                  <a:lnTo>
                    <a:pt x="78" y="1330"/>
                  </a:lnTo>
                  <a:lnTo>
                    <a:pt x="87" y="1343"/>
                  </a:lnTo>
                  <a:lnTo>
                    <a:pt x="97" y="1351"/>
                  </a:lnTo>
                  <a:lnTo>
                    <a:pt x="106" y="1353"/>
                  </a:lnTo>
                  <a:lnTo>
                    <a:pt x="115" y="1351"/>
                  </a:lnTo>
                  <a:lnTo>
                    <a:pt x="124" y="1343"/>
                  </a:lnTo>
                  <a:lnTo>
                    <a:pt x="133" y="1330"/>
                  </a:lnTo>
                  <a:lnTo>
                    <a:pt x="142" y="1312"/>
                  </a:lnTo>
                  <a:lnTo>
                    <a:pt x="150" y="1289"/>
                  </a:lnTo>
                  <a:lnTo>
                    <a:pt x="159" y="1262"/>
                  </a:lnTo>
                  <a:lnTo>
                    <a:pt x="167" y="1231"/>
                  </a:lnTo>
                  <a:lnTo>
                    <a:pt x="174" y="1195"/>
                  </a:lnTo>
                  <a:lnTo>
                    <a:pt x="181" y="1155"/>
                  </a:lnTo>
                  <a:lnTo>
                    <a:pt x="187" y="1112"/>
                  </a:lnTo>
                  <a:lnTo>
                    <a:pt x="193" y="1064"/>
                  </a:lnTo>
                  <a:lnTo>
                    <a:pt x="198" y="1015"/>
                  </a:lnTo>
                  <a:lnTo>
                    <a:pt x="202" y="962"/>
                  </a:lnTo>
                  <a:lnTo>
                    <a:pt x="205" y="908"/>
                  </a:lnTo>
                  <a:lnTo>
                    <a:pt x="208"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97" name="Freeform 24">
              <a:extLst>
                <a:ext uri="{FF2B5EF4-FFF2-40B4-BE49-F238E27FC236}">
                  <a16:creationId xmlns:a16="http://schemas.microsoft.com/office/drawing/2014/main" id="{4F4E7314-61E1-4C6B-ADCB-DD9CA5BD2CDF}"/>
                </a:ext>
              </a:extLst>
            </p:cNvPr>
            <p:cNvSpPr>
              <a:spLocks/>
            </p:cNvSpPr>
            <p:nvPr/>
          </p:nvSpPr>
          <p:spPr bwMode="auto">
            <a:xfrm>
              <a:off x="2983" y="2387"/>
              <a:ext cx="213" cy="1354"/>
            </a:xfrm>
            <a:custGeom>
              <a:avLst/>
              <a:gdLst/>
              <a:ahLst/>
              <a:cxnLst>
                <a:cxn ang="0">
                  <a:pos x="211" y="617"/>
                </a:cxn>
                <a:cxn ang="0">
                  <a:pos x="208" y="501"/>
                </a:cxn>
                <a:cxn ang="0">
                  <a:pos x="202" y="390"/>
                </a:cxn>
                <a:cxn ang="0">
                  <a:pos x="193" y="288"/>
                </a:cxn>
                <a:cxn ang="0">
                  <a:pos x="181" y="198"/>
                </a:cxn>
                <a:cxn ang="0">
                  <a:pos x="167" y="122"/>
                </a:cxn>
                <a:cxn ang="0">
                  <a:pos x="151" y="63"/>
                </a:cxn>
                <a:cxn ang="0">
                  <a:pos x="133" y="22"/>
                </a:cxn>
                <a:cxn ang="0">
                  <a:pos x="115" y="2"/>
                </a:cxn>
                <a:cxn ang="0">
                  <a:pos x="97" y="2"/>
                </a:cxn>
                <a:cxn ang="0">
                  <a:pos x="79" y="22"/>
                </a:cxn>
                <a:cxn ang="0">
                  <a:pos x="61" y="63"/>
                </a:cxn>
                <a:cxn ang="0">
                  <a:pos x="46" y="122"/>
                </a:cxn>
                <a:cxn ang="0">
                  <a:pos x="31" y="198"/>
                </a:cxn>
                <a:cxn ang="0">
                  <a:pos x="20" y="288"/>
                </a:cxn>
                <a:cxn ang="0">
                  <a:pos x="10" y="390"/>
                </a:cxn>
                <a:cxn ang="0">
                  <a:pos x="4" y="501"/>
                </a:cxn>
                <a:cxn ang="0">
                  <a:pos x="0" y="617"/>
                </a:cxn>
                <a:cxn ang="0">
                  <a:pos x="0" y="735"/>
                </a:cxn>
                <a:cxn ang="0">
                  <a:pos x="4" y="851"/>
                </a:cxn>
                <a:cxn ang="0">
                  <a:pos x="10" y="962"/>
                </a:cxn>
                <a:cxn ang="0">
                  <a:pos x="20" y="1064"/>
                </a:cxn>
                <a:cxn ang="0">
                  <a:pos x="31" y="1155"/>
                </a:cxn>
                <a:cxn ang="0">
                  <a:pos x="46" y="1231"/>
                </a:cxn>
                <a:cxn ang="0">
                  <a:pos x="61" y="1289"/>
                </a:cxn>
                <a:cxn ang="0">
                  <a:pos x="79" y="1330"/>
                </a:cxn>
                <a:cxn ang="0">
                  <a:pos x="97" y="1351"/>
                </a:cxn>
                <a:cxn ang="0">
                  <a:pos x="115" y="1351"/>
                </a:cxn>
                <a:cxn ang="0">
                  <a:pos x="133" y="1330"/>
                </a:cxn>
                <a:cxn ang="0">
                  <a:pos x="151" y="1289"/>
                </a:cxn>
                <a:cxn ang="0">
                  <a:pos x="167" y="1231"/>
                </a:cxn>
                <a:cxn ang="0">
                  <a:pos x="181" y="1155"/>
                </a:cxn>
                <a:cxn ang="0">
                  <a:pos x="193" y="1064"/>
                </a:cxn>
                <a:cxn ang="0">
                  <a:pos x="202" y="962"/>
                </a:cxn>
                <a:cxn ang="0">
                  <a:pos x="208" y="851"/>
                </a:cxn>
                <a:cxn ang="0">
                  <a:pos x="211" y="735"/>
                </a:cxn>
              </a:cxnLst>
              <a:rect l="0" t="0" r="r" b="b"/>
              <a:pathLst>
                <a:path w="213" h="1354">
                  <a:moveTo>
                    <a:pt x="212" y="677"/>
                  </a:moveTo>
                  <a:lnTo>
                    <a:pt x="211" y="617"/>
                  </a:lnTo>
                  <a:lnTo>
                    <a:pt x="210" y="559"/>
                  </a:lnTo>
                  <a:lnTo>
                    <a:pt x="208" y="501"/>
                  </a:lnTo>
                  <a:lnTo>
                    <a:pt x="205" y="445"/>
                  </a:lnTo>
                  <a:lnTo>
                    <a:pt x="202" y="390"/>
                  </a:lnTo>
                  <a:lnTo>
                    <a:pt x="198" y="338"/>
                  </a:lnTo>
                  <a:lnTo>
                    <a:pt x="193" y="288"/>
                  </a:lnTo>
                  <a:lnTo>
                    <a:pt x="187" y="241"/>
                  </a:lnTo>
                  <a:lnTo>
                    <a:pt x="181" y="198"/>
                  </a:lnTo>
                  <a:lnTo>
                    <a:pt x="174" y="158"/>
                  </a:lnTo>
                  <a:lnTo>
                    <a:pt x="167" y="122"/>
                  </a:lnTo>
                  <a:lnTo>
                    <a:pt x="159" y="90"/>
                  </a:lnTo>
                  <a:lnTo>
                    <a:pt x="151" y="63"/>
                  </a:lnTo>
                  <a:lnTo>
                    <a:pt x="142" y="40"/>
                  </a:lnTo>
                  <a:lnTo>
                    <a:pt x="133" y="22"/>
                  </a:lnTo>
                  <a:lnTo>
                    <a:pt x="124" y="10"/>
                  </a:lnTo>
                  <a:lnTo>
                    <a:pt x="115" y="2"/>
                  </a:lnTo>
                  <a:lnTo>
                    <a:pt x="106" y="0"/>
                  </a:lnTo>
                  <a:lnTo>
                    <a:pt x="97" y="2"/>
                  </a:lnTo>
                  <a:lnTo>
                    <a:pt x="88" y="10"/>
                  </a:lnTo>
                  <a:lnTo>
                    <a:pt x="79" y="22"/>
                  </a:lnTo>
                  <a:lnTo>
                    <a:pt x="70" y="40"/>
                  </a:lnTo>
                  <a:lnTo>
                    <a:pt x="61" y="63"/>
                  </a:lnTo>
                  <a:lnTo>
                    <a:pt x="53" y="90"/>
                  </a:lnTo>
                  <a:lnTo>
                    <a:pt x="46" y="122"/>
                  </a:lnTo>
                  <a:lnTo>
                    <a:pt x="38" y="158"/>
                  </a:lnTo>
                  <a:lnTo>
                    <a:pt x="31" y="198"/>
                  </a:lnTo>
                  <a:lnTo>
                    <a:pt x="25" y="241"/>
                  </a:lnTo>
                  <a:lnTo>
                    <a:pt x="20" y="288"/>
                  </a:lnTo>
                  <a:lnTo>
                    <a:pt x="14" y="338"/>
                  </a:lnTo>
                  <a:lnTo>
                    <a:pt x="10" y="390"/>
                  </a:lnTo>
                  <a:lnTo>
                    <a:pt x="7" y="445"/>
                  </a:lnTo>
                  <a:lnTo>
                    <a:pt x="4" y="501"/>
                  </a:lnTo>
                  <a:lnTo>
                    <a:pt x="2" y="559"/>
                  </a:lnTo>
                  <a:lnTo>
                    <a:pt x="0" y="617"/>
                  </a:lnTo>
                  <a:lnTo>
                    <a:pt x="0" y="677"/>
                  </a:lnTo>
                  <a:lnTo>
                    <a:pt x="0" y="735"/>
                  </a:lnTo>
                  <a:lnTo>
                    <a:pt x="2" y="794"/>
                  </a:lnTo>
                  <a:lnTo>
                    <a:pt x="4" y="851"/>
                  </a:lnTo>
                  <a:lnTo>
                    <a:pt x="7" y="908"/>
                  </a:lnTo>
                  <a:lnTo>
                    <a:pt x="10" y="962"/>
                  </a:lnTo>
                  <a:lnTo>
                    <a:pt x="14" y="1015"/>
                  </a:lnTo>
                  <a:lnTo>
                    <a:pt x="20" y="1064"/>
                  </a:lnTo>
                  <a:lnTo>
                    <a:pt x="25" y="1112"/>
                  </a:lnTo>
                  <a:lnTo>
                    <a:pt x="31" y="1155"/>
                  </a:lnTo>
                  <a:lnTo>
                    <a:pt x="38" y="1195"/>
                  </a:lnTo>
                  <a:lnTo>
                    <a:pt x="46" y="1231"/>
                  </a:lnTo>
                  <a:lnTo>
                    <a:pt x="53" y="1262"/>
                  </a:lnTo>
                  <a:lnTo>
                    <a:pt x="61" y="1289"/>
                  </a:lnTo>
                  <a:lnTo>
                    <a:pt x="70" y="1312"/>
                  </a:lnTo>
                  <a:lnTo>
                    <a:pt x="79" y="1330"/>
                  </a:lnTo>
                  <a:lnTo>
                    <a:pt x="88" y="1343"/>
                  </a:lnTo>
                  <a:lnTo>
                    <a:pt x="97" y="1351"/>
                  </a:lnTo>
                  <a:lnTo>
                    <a:pt x="106" y="1353"/>
                  </a:lnTo>
                  <a:lnTo>
                    <a:pt x="115" y="1351"/>
                  </a:lnTo>
                  <a:lnTo>
                    <a:pt x="124" y="1343"/>
                  </a:lnTo>
                  <a:lnTo>
                    <a:pt x="133" y="1330"/>
                  </a:lnTo>
                  <a:lnTo>
                    <a:pt x="142" y="1312"/>
                  </a:lnTo>
                  <a:lnTo>
                    <a:pt x="151" y="1289"/>
                  </a:lnTo>
                  <a:lnTo>
                    <a:pt x="159" y="1262"/>
                  </a:lnTo>
                  <a:lnTo>
                    <a:pt x="167" y="1231"/>
                  </a:lnTo>
                  <a:lnTo>
                    <a:pt x="174" y="1195"/>
                  </a:lnTo>
                  <a:lnTo>
                    <a:pt x="181" y="1155"/>
                  </a:lnTo>
                  <a:lnTo>
                    <a:pt x="187" y="1112"/>
                  </a:lnTo>
                  <a:lnTo>
                    <a:pt x="193" y="1064"/>
                  </a:lnTo>
                  <a:lnTo>
                    <a:pt x="198" y="1015"/>
                  </a:lnTo>
                  <a:lnTo>
                    <a:pt x="202" y="962"/>
                  </a:lnTo>
                  <a:lnTo>
                    <a:pt x="205" y="908"/>
                  </a:lnTo>
                  <a:lnTo>
                    <a:pt x="208"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98" name="Freeform 25">
              <a:extLst>
                <a:ext uri="{FF2B5EF4-FFF2-40B4-BE49-F238E27FC236}">
                  <a16:creationId xmlns:a16="http://schemas.microsoft.com/office/drawing/2014/main" id="{1EB96060-8B56-48AE-8D78-7A507F67F095}"/>
                </a:ext>
              </a:extLst>
            </p:cNvPr>
            <p:cNvSpPr>
              <a:spLocks/>
            </p:cNvSpPr>
            <p:nvPr/>
          </p:nvSpPr>
          <p:spPr bwMode="auto">
            <a:xfrm>
              <a:off x="3393" y="2397"/>
              <a:ext cx="213" cy="1354"/>
            </a:xfrm>
            <a:custGeom>
              <a:avLst/>
              <a:gdLst/>
              <a:ahLst/>
              <a:cxnLst>
                <a:cxn ang="0">
                  <a:pos x="211" y="617"/>
                </a:cxn>
                <a:cxn ang="0">
                  <a:pos x="208" y="501"/>
                </a:cxn>
                <a:cxn ang="0">
                  <a:pos x="202" y="390"/>
                </a:cxn>
                <a:cxn ang="0">
                  <a:pos x="193" y="288"/>
                </a:cxn>
                <a:cxn ang="0">
                  <a:pos x="181" y="198"/>
                </a:cxn>
                <a:cxn ang="0">
                  <a:pos x="167" y="122"/>
                </a:cxn>
                <a:cxn ang="0">
                  <a:pos x="150" y="63"/>
                </a:cxn>
                <a:cxn ang="0">
                  <a:pos x="133" y="22"/>
                </a:cxn>
                <a:cxn ang="0">
                  <a:pos x="115" y="2"/>
                </a:cxn>
                <a:cxn ang="0">
                  <a:pos x="96" y="2"/>
                </a:cxn>
                <a:cxn ang="0">
                  <a:pos x="78" y="22"/>
                </a:cxn>
                <a:cxn ang="0">
                  <a:pos x="61" y="63"/>
                </a:cxn>
                <a:cxn ang="0">
                  <a:pos x="45" y="122"/>
                </a:cxn>
                <a:cxn ang="0">
                  <a:pos x="31" y="198"/>
                </a:cxn>
                <a:cxn ang="0">
                  <a:pos x="19" y="288"/>
                </a:cxn>
                <a:cxn ang="0">
                  <a:pos x="10" y="390"/>
                </a:cxn>
                <a:cxn ang="0">
                  <a:pos x="3" y="501"/>
                </a:cxn>
                <a:cxn ang="0">
                  <a:pos x="0" y="617"/>
                </a:cxn>
                <a:cxn ang="0">
                  <a:pos x="0" y="735"/>
                </a:cxn>
                <a:cxn ang="0">
                  <a:pos x="3" y="851"/>
                </a:cxn>
                <a:cxn ang="0">
                  <a:pos x="10" y="962"/>
                </a:cxn>
                <a:cxn ang="0">
                  <a:pos x="19" y="1064"/>
                </a:cxn>
                <a:cxn ang="0">
                  <a:pos x="31" y="1155"/>
                </a:cxn>
                <a:cxn ang="0">
                  <a:pos x="45" y="1231"/>
                </a:cxn>
                <a:cxn ang="0">
                  <a:pos x="61" y="1289"/>
                </a:cxn>
                <a:cxn ang="0">
                  <a:pos x="78" y="1330"/>
                </a:cxn>
                <a:cxn ang="0">
                  <a:pos x="96" y="1351"/>
                </a:cxn>
                <a:cxn ang="0">
                  <a:pos x="115" y="1351"/>
                </a:cxn>
                <a:cxn ang="0">
                  <a:pos x="133" y="1330"/>
                </a:cxn>
                <a:cxn ang="0">
                  <a:pos x="150" y="1289"/>
                </a:cxn>
                <a:cxn ang="0">
                  <a:pos x="167" y="1231"/>
                </a:cxn>
                <a:cxn ang="0">
                  <a:pos x="181" y="1155"/>
                </a:cxn>
                <a:cxn ang="0">
                  <a:pos x="193" y="1064"/>
                </a:cxn>
                <a:cxn ang="0">
                  <a:pos x="202" y="962"/>
                </a:cxn>
                <a:cxn ang="0">
                  <a:pos x="208" y="851"/>
                </a:cxn>
                <a:cxn ang="0">
                  <a:pos x="211" y="735"/>
                </a:cxn>
              </a:cxnLst>
              <a:rect l="0" t="0" r="r" b="b"/>
              <a:pathLst>
                <a:path w="213" h="1354">
                  <a:moveTo>
                    <a:pt x="212" y="677"/>
                  </a:moveTo>
                  <a:lnTo>
                    <a:pt x="211" y="617"/>
                  </a:lnTo>
                  <a:lnTo>
                    <a:pt x="210" y="559"/>
                  </a:lnTo>
                  <a:lnTo>
                    <a:pt x="208" y="501"/>
                  </a:lnTo>
                  <a:lnTo>
                    <a:pt x="205" y="445"/>
                  </a:lnTo>
                  <a:lnTo>
                    <a:pt x="202" y="390"/>
                  </a:lnTo>
                  <a:lnTo>
                    <a:pt x="197" y="338"/>
                  </a:lnTo>
                  <a:lnTo>
                    <a:pt x="193" y="288"/>
                  </a:lnTo>
                  <a:lnTo>
                    <a:pt x="187" y="241"/>
                  </a:lnTo>
                  <a:lnTo>
                    <a:pt x="181" y="198"/>
                  </a:lnTo>
                  <a:lnTo>
                    <a:pt x="174" y="158"/>
                  </a:lnTo>
                  <a:lnTo>
                    <a:pt x="167" y="122"/>
                  </a:lnTo>
                  <a:lnTo>
                    <a:pt x="159" y="90"/>
                  </a:lnTo>
                  <a:lnTo>
                    <a:pt x="150" y="63"/>
                  </a:lnTo>
                  <a:lnTo>
                    <a:pt x="142" y="40"/>
                  </a:lnTo>
                  <a:lnTo>
                    <a:pt x="133" y="22"/>
                  </a:lnTo>
                  <a:lnTo>
                    <a:pt x="124" y="10"/>
                  </a:lnTo>
                  <a:lnTo>
                    <a:pt x="115" y="2"/>
                  </a:lnTo>
                  <a:lnTo>
                    <a:pt x="106" y="0"/>
                  </a:lnTo>
                  <a:lnTo>
                    <a:pt x="96" y="2"/>
                  </a:lnTo>
                  <a:lnTo>
                    <a:pt x="87" y="10"/>
                  </a:lnTo>
                  <a:lnTo>
                    <a:pt x="78" y="22"/>
                  </a:lnTo>
                  <a:lnTo>
                    <a:pt x="70" y="40"/>
                  </a:lnTo>
                  <a:lnTo>
                    <a:pt x="61" y="63"/>
                  </a:lnTo>
                  <a:lnTo>
                    <a:pt x="53" y="90"/>
                  </a:lnTo>
                  <a:lnTo>
                    <a:pt x="45" y="122"/>
                  </a:lnTo>
                  <a:lnTo>
                    <a:pt x="38" y="158"/>
                  </a:lnTo>
                  <a:lnTo>
                    <a:pt x="31" y="198"/>
                  </a:lnTo>
                  <a:lnTo>
                    <a:pt x="24" y="241"/>
                  </a:lnTo>
                  <a:lnTo>
                    <a:pt x="19" y="288"/>
                  </a:lnTo>
                  <a:lnTo>
                    <a:pt x="14" y="338"/>
                  </a:lnTo>
                  <a:lnTo>
                    <a:pt x="10" y="390"/>
                  </a:lnTo>
                  <a:lnTo>
                    <a:pt x="6" y="445"/>
                  </a:lnTo>
                  <a:lnTo>
                    <a:pt x="3" y="501"/>
                  </a:lnTo>
                  <a:lnTo>
                    <a:pt x="1" y="559"/>
                  </a:lnTo>
                  <a:lnTo>
                    <a:pt x="0" y="617"/>
                  </a:lnTo>
                  <a:lnTo>
                    <a:pt x="0" y="677"/>
                  </a:lnTo>
                  <a:lnTo>
                    <a:pt x="0" y="735"/>
                  </a:lnTo>
                  <a:lnTo>
                    <a:pt x="1" y="794"/>
                  </a:lnTo>
                  <a:lnTo>
                    <a:pt x="3" y="851"/>
                  </a:lnTo>
                  <a:lnTo>
                    <a:pt x="6" y="908"/>
                  </a:lnTo>
                  <a:lnTo>
                    <a:pt x="10" y="962"/>
                  </a:lnTo>
                  <a:lnTo>
                    <a:pt x="14" y="1015"/>
                  </a:lnTo>
                  <a:lnTo>
                    <a:pt x="19" y="1064"/>
                  </a:lnTo>
                  <a:lnTo>
                    <a:pt x="24" y="1112"/>
                  </a:lnTo>
                  <a:lnTo>
                    <a:pt x="31" y="1155"/>
                  </a:lnTo>
                  <a:lnTo>
                    <a:pt x="38" y="1195"/>
                  </a:lnTo>
                  <a:lnTo>
                    <a:pt x="45" y="1231"/>
                  </a:lnTo>
                  <a:lnTo>
                    <a:pt x="53" y="1262"/>
                  </a:lnTo>
                  <a:lnTo>
                    <a:pt x="61" y="1289"/>
                  </a:lnTo>
                  <a:lnTo>
                    <a:pt x="70" y="1312"/>
                  </a:lnTo>
                  <a:lnTo>
                    <a:pt x="78" y="1330"/>
                  </a:lnTo>
                  <a:lnTo>
                    <a:pt x="87" y="1343"/>
                  </a:lnTo>
                  <a:lnTo>
                    <a:pt x="96" y="1351"/>
                  </a:lnTo>
                  <a:lnTo>
                    <a:pt x="106" y="1353"/>
                  </a:lnTo>
                  <a:lnTo>
                    <a:pt x="115" y="1351"/>
                  </a:lnTo>
                  <a:lnTo>
                    <a:pt x="124" y="1343"/>
                  </a:lnTo>
                  <a:lnTo>
                    <a:pt x="133" y="1330"/>
                  </a:lnTo>
                  <a:lnTo>
                    <a:pt x="142" y="1312"/>
                  </a:lnTo>
                  <a:lnTo>
                    <a:pt x="150" y="1289"/>
                  </a:lnTo>
                  <a:lnTo>
                    <a:pt x="159" y="1262"/>
                  </a:lnTo>
                  <a:lnTo>
                    <a:pt x="167" y="1231"/>
                  </a:lnTo>
                  <a:lnTo>
                    <a:pt x="174" y="1195"/>
                  </a:lnTo>
                  <a:lnTo>
                    <a:pt x="181" y="1155"/>
                  </a:lnTo>
                  <a:lnTo>
                    <a:pt x="187" y="1112"/>
                  </a:lnTo>
                  <a:lnTo>
                    <a:pt x="193" y="1064"/>
                  </a:lnTo>
                  <a:lnTo>
                    <a:pt x="197" y="1015"/>
                  </a:lnTo>
                  <a:lnTo>
                    <a:pt x="202" y="962"/>
                  </a:lnTo>
                  <a:lnTo>
                    <a:pt x="205" y="908"/>
                  </a:lnTo>
                  <a:lnTo>
                    <a:pt x="208"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99" name="Rectangle 26">
              <a:extLst>
                <a:ext uri="{FF2B5EF4-FFF2-40B4-BE49-F238E27FC236}">
                  <a16:creationId xmlns:a16="http://schemas.microsoft.com/office/drawing/2014/main" id="{F529E62A-F93D-428C-A7BC-1ADC1AFB1621}"/>
                </a:ext>
              </a:extLst>
            </p:cNvPr>
            <p:cNvSpPr>
              <a:spLocks noChangeArrowheads="1"/>
            </p:cNvSpPr>
            <p:nvPr/>
          </p:nvSpPr>
          <p:spPr bwMode="auto">
            <a:xfrm>
              <a:off x="2039" y="3767"/>
              <a:ext cx="433" cy="342"/>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2400" dirty="0">
                  <a:latin typeface="+mn-lt"/>
                </a:rPr>
                <a:t>1: N</a:t>
              </a:r>
            </a:p>
          </p:txBody>
        </p:sp>
        <p:sp>
          <p:nvSpPr>
            <p:cNvPr id="100" name="Rectangle 27">
              <a:extLst>
                <a:ext uri="{FF2B5EF4-FFF2-40B4-BE49-F238E27FC236}">
                  <a16:creationId xmlns:a16="http://schemas.microsoft.com/office/drawing/2014/main" id="{D0919641-7187-4710-B433-A7D7E31704B5}"/>
                </a:ext>
              </a:extLst>
            </p:cNvPr>
            <p:cNvSpPr>
              <a:spLocks noChangeArrowheads="1"/>
            </p:cNvSpPr>
            <p:nvPr/>
          </p:nvSpPr>
          <p:spPr bwMode="auto">
            <a:xfrm>
              <a:off x="2953" y="3767"/>
              <a:ext cx="477" cy="342"/>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2400" dirty="0">
                  <a:latin typeface="+mn-lt"/>
                </a:rPr>
                <a:t> N: 1</a:t>
              </a:r>
            </a:p>
          </p:txBody>
        </p:sp>
        <p:sp>
          <p:nvSpPr>
            <p:cNvPr id="101" name="Line 28">
              <a:extLst>
                <a:ext uri="{FF2B5EF4-FFF2-40B4-BE49-F238E27FC236}">
                  <a16:creationId xmlns:a16="http://schemas.microsoft.com/office/drawing/2014/main" id="{6104EC10-D3E8-4C4A-9AEC-A6C694E61F14}"/>
                </a:ext>
              </a:extLst>
            </p:cNvPr>
            <p:cNvSpPr>
              <a:spLocks noChangeShapeType="1"/>
            </p:cNvSpPr>
            <p:nvPr/>
          </p:nvSpPr>
          <p:spPr bwMode="auto">
            <a:xfrm>
              <a:off x="2166" y="2596"/>
              <a:ext cx="397" cy="68"/>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02" name="Line 29">
              <a:extLst>
                <a:ext uri="{FF2B5EF4-FFF2-40B4-BE49-F238E27FC236}">
                  <a16:creationId xmlns:a16="http://schemas.microsoft.com/office/drawing/2014/main" id="{36E81557-5916-46F2-8C77-F63D4FFB671F}"/>
                </a:ext>
              </a:extLst>
            </p:cNvPr>
            <p:cNvSpPr>
              <a:spLocks noChangeShapeType="1"/>
            </p:cNvSpPr>
            <p:nvPr/>
          </p:nvSpPr>
          <p:spPr bwMode="auto">
            <a:xfrm>
              <a:off x="2154" y="2836"/>
              <a:ext cx="396" cy="93"/>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03" name="Line 30">
              <a:extLst>
                <a:ext uri="{FF2B5EF4-FFF2-40B4-BE49-F238E27FC236}">
                  <a16:creationId xmlns:a16="http://schemas.microsoft.com/office/drawing/2014/main" id="{70455E96-3B22-49C9-B5B4-DF2B28258F79}"/>
                </a:ext>
              </a:extLst>
            </p:cNvPr>
            <p:cNvSpPr>
              <a:spLocks noChangeShapeType="1"/>
            </p:cNvSpPr>
            <p:nvPr/>
          </p:nvSpPr>
          <p:spPr bwMode="auto">
            <a:xfrm>
              <a:off x="2166" y="2849"/>
              <a:ext cx="384" cy="585"/>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04" name="Line 31">
              <a:extLst>
                <a:ext uri="{FF2B5EF4-FFF2-40B4-BE49-F238E27FC236}">
                  <a16:creationId xmlns:a16="http://schemas.microsoft.com/office/drawing/2014/main" id="{E8E73DC9-31C4-4CD4-8746-F0EB8D7A6AFB}"/>
                </a:ext>
              </a:extLst>
            </p:cNvPr>
            <p:cNvSpPr>
              <a:spLocks noChangeShapeType="1"/>
            </p:cNvSpPr>
            <p:nvPr/>
          </p:nvSpPr>
          <p:spPr bwMode="auto">
            <a:xfrm flipH="1">
              <a:off x="2133" y="3177"/>
              <a:ext cx="425" cy="371"/>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05" name="Line 32">
              <a:extLst>
                <a:ext uri="{FF2B5EF4-FFF2-40B4-BE49-F238E27FC236}">
                  <a16:creationId xmlns:a16="http://schemas.microsoft.com/office/drawing/2014/main" id="{CFD195BB-DF7E-4E58-9E33-43D2C83BCACF}"/>
                </a:ext>
              </a:extLst>
            </p:cNvPr>
            <p:cNvSpPr>
              <a:spLocks noChangeShapeType="1"/>
            </p:cNvSpPr>
            <p:nvPr/>
          </p:nvSpPr>
          <p:spPr bwMode="auto">
            <a:xfrm>
              <a:off x="3064" y="2596"/>
              <a:ext cx="446" cy="68"/>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06" name="Line 33">
              <a:extLst>
                <a:ext uri="{FF2B5EF4-FFF2-40B4-BE49-F238E27FC236}">
                  <a16:creationId xmlns:a16="http://schemas.microsoft.com/office/drawing/2014/main" id="{D5D5C575-1FF0-49AD-A5F1-F34958042551}"/>
                </a:ext>
              </a:extLst>
            </p:cNvPr>
            <p:cNvSpPr>
              <a:spLocks noChangeShapeType="1"/>
            </p:cNvSpPr>
            <p:nvPr/>
          </p:nvSpPr>
          <p:spPr bwMode="auto">
            <a:xfrm>
              <a:off x="3101" y="2836"/>
              <a:ext cx="384" cy="68"/>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07" name="Line 34">
              <a:extLst>
                <a:ext uri="{FF2B5EF4-FFF2-40B4-BE49-F238E27FC236}">
                  <a16:creationId xmlns:a16="http://schemas.microsoft.com/office/drawing/2014/main" id="{11C3547E-8D00-4B50-993B-5A7E7AC56F4D}"/>
                </a:ext>
              </a:extLst>
            </p:cNvPr>
            <p:cNvSpPr>
              <a:spLocks noChangeShapeType="1"/>
            </p:cNvSpPr>
            <p:nvPr/>
          </p:nvSpPr>
          <p:spPr bwMode="auto">
            <a:xfrm>
              <a:off x="3089" y="3076"/>
              <a:ext cx="409" cy="106"/>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08" name="Line 35">
              <a:extLst>
                <a:ext uri="{FF2B5EF4-FFF2-40B4-BE49-F238E27FC236}">
                  <a16:creationId xmlns:a16="http://schemas.microsoft.com/office/drawing/2014/main" id="{43EBBA6C-07F8-4E6B-95BD-BF3DA5421A07}"/>
                </a:ext>
              </a:extLst>
            </p:cNvPr>
            <p:cNvSpPr>
              <a:spLocks noChangeShapeType="1"/>
            </p:cNvSpPr>
            <p:nvPr/>
          </p:nvSpPr>
          <p:spPr bwMode="auto">
            <a:xfrm flipV="1">
              <a:off x="3089" y="3182"/>
              <a:ext cx="421" cy="366"/>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nvGrpSpPr>
            <p:cNvPr id="109" name="Group 36">
              <a:extLst>
                <a:ext uri="{FF2B5EF4-FFF2-40B4-BE49-F238E27FC236}">
                  <a16:creationId xmlns:a16="http://schemas.microsoft.com/office/drawing/2014/main" id="{C948DD3C-4E22-4E60-A839-F0D2A4D17DA8}"/>
                </a:ext>
              </a:extLst>
            </p:cNvPr>
            <p:cNvGrpSpPr>
              <a:grpSpLocks/>
            </p:cNvGrpSpPr>
            <p:nvPr/>
          </p:nvGrpSpPr>
          <p:grpSpPr bwMode="auto">
            <a:xfrm>
              <a:off x="2124" y="2569"/>
              <a:ext cx="55" cy="999"/>
              <a:chOff x="2968" y="2238"/>
              <a:chExt cx="55" cy="999"/>
            </a:xfrm>
          </p:grpSpPr>
          <p:sp>
            <p:nvSpPr>
              <p:cNvPr id="126" name="Oval 37">
                <a:extLst>
                  <a:ext uri="{FF2B5EF4-FFF2-40B4-BE49-F238E27FC236}">
                    <a16:creationId xmlns:a16="http://schemas.microsoft.com/office/drawing/2014/main" id="{EFB98D5D-E7A7-4BD6-A367-5014A0B8818C}"/>
                  </a:ext>
                </a:extLst>
              </p:cNvPr>
              <p:cNvSpPr>
                <a:spLocks noChangeArrowheads="1"/>
              </p:cNvSpPr>
              <p:nvPr/>
            </p:nvSpPr>
            <p:spPr bwMode="auto">
              <a:xfrm>
                <a:off x="2968" y="2238"/>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7" name="Oval 38">
                <a:extLst>
                  <a:ext uri="{FF2B5EF4-FFF2-40B4-BE49-F238E27FC236}">
                    <a16:creationId xmlns:a16="http://schemas.microsoft.com/office/drawing/2014/main" id="{5D56D31F-CED1-4256-982C-B95829030F6F}"/>
                  </a:ext>
                </a:extLst>
              </p:cNvPr>
              <p:cNvSpPr>
                <a:spLocks noChangeArrowheads="1"/>
              </p:cNvSpPr>
              <p:nvPr/>
            </p:nvSpPr>
            <p:spPr bwMode="auto">
              <a:xfrm>
                <a:off x="2968" y="2475"/>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8" name="Oval 39">
                <a:extLst>
                  <a:ext uri="{FF2B5EF4-FFF2-40B4-BE49-F238E27FC236}">
                    <a16:creationId xmlns:a16="http://schemas.microsoft.com/office/drawing/2014/main" id="{EF43C620-B4DE-4675-9767-FBA22C3EAB34}"/>
                  </a:ext>
                </a:extLst>
              </p:cNvPr>
              <p:cNvSpPr>
                <a:spLocks noChangeArrowheads="1"/>
              </p:cNvSpPr>
              <p:nvPr/>
            </p:nvSpPr>
            <p:spPr bwMode="auto">
              <a:xfrm>
                <a:off x="2968" y="2706"/>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9" name="Oval 40">
                <a:extLst>
                  <a:ext uri="{FF2B5EF4-FFF2-40B4-BE49-F238E27FC236}">
                    <a16:creationId xmlns:a16="http://schemas.microsoft.com/office/drawing/2014/main" id="{BC918A9D-188C-46FE-B37D-800F3A4C453C}"/>
                  </a:ext>
                </a:extLst>
              </p:cNvPr>
              <p:cNvSpPr>
                <a:spLocks noChangeArrowheads="1"/>
              </p:cNvSpPr>
              <p:nvPr/>
            </p:nvSpPr>
            <p:spPr bwMode="auto">
              <a:xfrm>
                <a:off x="2968" y="2939"/>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30" name="Oval 41">
                <a:extLst>
                  <a:ext uri="{FF2B5EF4-FFF2-40B4-BE49-F238E27FC236}">
                    <a16:creationId xmlns:a16="http://schemas.microsoft.com/office/drawing/2014/main" id="{62671C41-B280-4948-8ABF-882BBA0D339C}"/>
                  </a:ext>
                </a:extLst>
              </p:cNvPr>
              <p:cNvSpPr>
                <a:spLocks noChangeArrowheads="1"/>
              </p:cNvSpPr>
              <p:nvPr/>
            </p:nvSpPr>
            <p:spPr bwMode="auto">
              <a:xfrm>
                <a:off x="2968" y="3171"/>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grpSp>
          <p:nvGrpSpPr>
            <p:cNvPr id="110" name="Group 42">
              <a:extLst>
                <a:ext uri="{FF2B5EF4-FFF2-40B4-BE49-F238E27FC236}">
                  <a16:creationId xmlns:a16="http://schemas.microsoft.com/office/drawing/2014/main" id="{7ED1B4C5-B578-4755-BD0E-A0D1ABC23EA7}"/>
                </a:ext>
              </a:extLst>
            </p:cNvPr>
            <p:cNvGrpSpPr>
              <a:grpSpLocks/>
            </p:cNvGrpSpPr>
            <p:nvPr/>
          </p:nvGrpSpPr>
          <p:grpSpPr bwMode="auto">
            <a:xfrm>
              <a:off x="3044" y="2572"/>
              <a:ext cx="55" cy="999"/>
              <a:chOff x="3888" y="2241"/>
              <a:chExt cx="55" cy="999"/>
            </a:xfrm>
          </p:grpSpPr>
          <p:sp>
            <p:nvSpPr>
              <p:cNvPr id="121" name="Oval 43">
                <a:extLst>
                  <a:ext uri="{FF2B5EF4-FFF2-40B4-BE49-F238E27FC236}">
                    <a16:creationId xmlns:a16="http://schemas.microsoft.com/office/drawing/2014/main" id="{6C1EE0F4-ABDD-4C27-9EFA-240EFE17753A}"/>
                  </a:ext>
                </a:extLst>
              </p:cNvPr>
              <p:cNvSpPr>
                <a:spLocks noChangeArrowheads="1"/>
              </p:cNvSpPr>
              <p:nvPr/>
            </p:nvSpPr>
            <p:spPr bwMode="auto">
              <a:xfrm>
                <a:off x="3888" y="2241"/>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2" name="Oval 44">
                <a:extLst>
                  <a:ext uri="{FF2B5EF4-FFF2-40B4-BE49-F238E27FC236}">
                    <a16:creationId xmlns:a16="http://schemas.microsoft.com/office/drawing/2014/main" id="{830EB3E2-2C9C-49F0-AB09-6505D7569FC6}"/>
                  </a:ext>
                </a:extLst>
              </p:cNvPr>
              <p:cNvSpPr>
                <a:spLocks noChangeArrowheads="1"/>
              </p:cNvSpPr>
              <p:nvPr/>
            </p:nvSpPr>
            <p:spPr bwMode="auto">
              <a:xfrm>
                <a:off x="3888" y="2478"/>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3" name="Oval 45">
                <a:extLst>
                  <a:ext uri="{FF2B5EF4-FFF2-40B4-BE49-F238E27FC236}">
                    <a16:creationId xmlns:a16="http://schemas.microsoft.com/office/drawing/2014/main" id="{F82A4691-10E9-47E5-8E27-E77A185BF008}"/>
                  </a:ext>
                </a:extLst>
              </p:cNvPr>
              <p:cNvSpPr>
                <a:spLocks noChangeArrowheads="1"/>
              </p:cNvSpPr>
              <p:nvPr/>
            </p:nvSpPr>
            <p:spPr bwMode="auto">
              <a:xfrm>
                <a:off x="3888" y="2709"/>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4" name="Oval 46">
                <a:extLst>
                  <a:ext uri="{FF2B5EF4-FFF2-40B4-BE49-F238E27FC236}">
                    <a16:creationId xmlns:a16="http://schemas.microsoft.com/office/drawing/2014/main" id="{FE5157E7-C5F3-4820-AE66-ACE199E22196}"/>
                  </a:ext>
                </a:extLst>
              </p:cNvPr>
              <p:cNvSpPr>
                <a:spLocks noChangeArrowheads="1"/>
              </p:cNvSpPr>
              <p:nvPr/>
            </p:nvSpPr>
            <p:spPr bwMode="auto">
              <a:xfrm>
                <a:off x="3888" y="2942"/>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5" name="Oval 47">
                <a:extLst>
                  <a:ext uri="{FF2B5EF4-FFF2-40B4-BE49-F238E27FC236}">
                    <a16:creationId xmlns:a16="http://schemas.microsoft.com/office/drawing/2014/main" id="{B03CA630-214D-4088-9CE7-C2D55EB6FB88}"/>
                  </a:ext>
                </a:extLst>
              </p:cNvPr>
              <p:cNvSpPr>
                <a:spLocks noChangeArrowheads="1"/>
              </p:cNvSpPr>
              <p:nvPr/>
            </p:nvSpPr>
            <p:spPr bwMode="auto">
              <a:xfrm>
                <a:off x="3888" y="3174"/>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grpSp>
          <p:nvGrpSpPr>
            <p:cNvPr id="111" name="Group 48">
              <a:extLst>
                <a:ext uri="{FF2B5EF4-FFF2-40B4-BE49-F238E27FC236}">
                  <a16:creationId xmlns:a16="http://schemas.microsoft.com/office/drawing/2014/main" id="{F8099F71-0E87-484D-A0AB-327D26ACFF09}"/>
                </a:ext>
              </a:extLst>
            </p:cNvPr>
            <p:cNvGrpSpPr>
              <a:grpSpLocks/>
            </p:cNvGrpSpPr>
            <p:nvPr/>
          </p:nvGrpSpPr>
          <p:grpSpPr bwMode="auto">
            <a:xfrm>
              <a:off x="2530" y="2640"/>
              <a:ext cx="55" cy="816"/>
              <a:chOff x="3374" y="2309"/>
              <a:chExt cx="55" cy="816"/>
            </a:xfrm>
          </p:grpSpPr>
          <p:sp>
            <p:nvSpPr>
              <p:cNvPr id="117" name="Oval 49">
                <a:extLst>
                  <a:ext uri="{FF2B5EF4-FFF2-40B4-BE49-F238E27FC236}">
                    <a16:creationId xmlns:a16="http://schemas.microsoft.com/office/drawing/2014/main" id="{583C8EE2-879F-4B16-8FA4-2FB038767874}"/>
                  </a:ext>
                </a:extLst>
              </p:cNvPr>
              <p:cNvSpPr>
                <a:spLocks noChangeArrowheads="1"/>
              </p:cNvSpPr>
              <p:nvPr/>
            </p:nvSpPr>
            <p:spPr bwMode="auto">
              <a:xfrm>
                <a:off x="3374" y="2309"/>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18" name="Oval 50">
                <a:extLst>
                  <a:ext uri="{FF2B5EF4-FFF2-40B4-BE49-F238E27FC236}">
                    <a16:creationId xmlns:a16="http://schemas.microsoft.com/office/drawing/2014/main" id="{39238368-2AB4-4331-86BB-A3901BDDEF88}"/>
                  </a:ext>
                </a:extLst>
              </p:cNvPr>
              <p:cNvSpPr>
                <a:spLocks noChangeArrowheads="1"/>
              </p:cNvSpPr>
              <p:nvPr/>
            </p:nvSpPr>
            <p:spPr bwMode="auto">
              <a:xfrm>
                <a:off x="3374" y="2556"/>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19" name="Oval 51">
                <a:extLst>
                  <a:ext uri="{FF2B5EF4-FFF2-40B4-BE49-F238E27FC236}">
                    <a16:creationId xmlns:a16="http://schemas.microsoft.com/office/drawing/2014/main" id="{FCAF5073-4121-4CDA-96FD-4A48F1A1B9BB}"/>
                  </a:ext>
                </a:extLst>
              </p:cNvPr>
              <p:cNvSpPr>
                <a:spLocks noChangeArrowheads="1"/>
              </p:cNvSpPr>
              <p:nvPr/>
            </p:nvSpPr>
            <p:spPr bwMode="auto">
              <a:xfrm>
                <a:off x="3374" y="2809"/>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20" name="Oval 52">
                <a:extLst>
                  <a:ext uri="{FF2B5EF4-FFF2-40B4-BE49-F238E27FC236}">
                    <a16:creationId xmlns:a16="http://schemas.microsoft.com/office/drawing/2014/main" id="{89B0624D-57D9-4910-9286-47C1B88F6E20}"/>
                  </a:ext>
                </a:extLst>
              </p:cNvPr>
              <p:cNvSpPr>
                <a:spLocks noChangeArrowheads="1"/>
              </p:cNvSpPr>
              <p:nvPr/>
            </p:nvSpPr>
            <p:spPr bwMode="auto">
              <a:xfrm>
                <a:off x="3374" y="3059"/>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grpSp>
          <p:nvGrpSpPr>
            <p:cNvPr id="112" name="Group 53">
              <a:extLst>
                <a:ext uri="{FF2B5EF4-FFF2-40B4-BE49-F238E27FC236}">
                  <a16:creationId xmlns:a16="http://schemas.microsoft.com/office/drawing/2014/main" id="{3FD68B17-A070-45FA-BF9A-24BE547B1912}"/>
                </a:ext>
              </a:extLst>
            </p:cNvPr>
            <p:cNvGrpSpPr>
              <a:grpSpLocks/>
            </p:cNvGrpSpPr>
            <p:nvPr/>
          </p:nvGrpSpPr>
          <p:grpSpPr bwMode="auto">
            <a:xfrm>
              <a:off x="3481" y="2631"/>
              <a:ext cx="55" cy="816"/>
              <a:chOff x="4325" y="2300"/>
              <a:chExt cx="55" cy="816"/>
            </a:xfrm>
          </p:grpSpPr>
          <p:sp>
            <p:nvSpPr>
              <p:cNvPr id="113" name="Oval 54">
                <a:extLst>
                  <a:ext uri="{FF2B5EF4-FFF2-40B4-BE49-F238E27FC236}">
                    <a16:creationId xmlns:a16="http://schemas.microsoft.com/office/drawing/2014/main" id="{AD889B6E-F38B-4281-B12F-1DC572A3CB0E}"/>
                  </a:ext>
                </a:extLst>
              </p:cNvPr>
              <p:cNvSpPr>
                <a:spLocks noChangeArrowheads="1"/>
              </p:cNvSpPr>
              <p:nvPr/>
            </p:nvSpPr>
            <p:spPr bwMode="auto">
              <a:xfrm>
                <a:off x="4325" y="2300"/>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14" name="Oval 55">
                <a:extLst>
                  <a:ext uri="{FF2B5EF4-FFF2-40B4-BE49-F238E27FC236}">
                    <a16:creationId xmlns:a16="http://schemas.microsoft.com/office/drawing/2014/main" id="{34778B72-F785-447F-A006-6B3F96FE7C9A}"/>
                  </a:ext>
                </a:extLst>
              </p:cNvPr>
              <p:cNvSpPr>
                <a:spLocks noChangeArrowheads="1"/>
              </p:cNvSpPr>
              <p:nvPr/>
            </p:nvSpPr>
            <p:spPr bwMode="auto">
              <a:xfrm>
                <a:off x="4325" y="2547"/>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15" name="Oval 56">
                <a:extLst>
                  <a:ext uri="{FF2B5EF4-FFF2-40B4-BE49-F238E27FC236}">
                    <a16:creationId xmlns:a16="http://schemas.microsoft.com/office/drawing/2014/main" id="{23CF7099-E00B-45B2-B868-CFFE572114FB}"/>
                  </a:ext>
                </a:extLst>
              </p:cNvPr>
              <p:cNvSpPr>
                <a:spLocks noChangeArrowheads="1"/>
              </p:cNvSpPr>
              <p:nvPr/>
            </p:nvSpPr>
            <p:spPr bwMode="auto">
              <a:xfrm>
                <a:off x="4325" y="2800"/>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16" name="Oval 57">
                <a:extLst>
                  <a:ext uri="{FF2B5EF4-FFF2-40B4-BE49-F238E27FC236}">
                    <a16:creationId xmlns:a16="http://schemas.microsoft.com/office/drawing/2014/main" id="{31C892E0-8FE4-46F4-9BA3-31ADB8A623B0}"/>
                  </a:ext>
                </a:extLst>
              </p:cNvPr>
              <p:cNvSpPr>
                <a:spLocks noChangeArrowheads="1"/>
              </p:cNvSpPr>
              <p:nvPr/>
            </p:nvSpPr>
            <p:spPr bwMode="auto">
              <a:xfrm>
                <a:off x="4325" y="3050"/>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grpSp>
      <p:grpSp>
        <p:nvGrpSpPr>
          <p:cNvPr id="131" name="Group 58">
            <a:extLst>
              <a:ext uri="{FF2B5EF4-FFF2-40B4-BE49-F238E27FC236}">
                <a16:creationId xmlns:a16="http://schemas.microsoft.com/office/drawing/2014/main" id="{15F937CE-1E48-4511-89E0-13D88EFA362F}"/>
              </a:ext>
            </a:extLst>
          </p:cNvPr>
          <p:cNvGrpSpPr>
            <a:grpSpLocks/>
          </p:cNvGrpSpPr>
          <p:nvPr/>
        </p:nvGrpSpPr>
        <p:grpSpPr bwMode="auto">
          <a:xfrm>
            <a:off x="6839848" y="3953127"/>
            <a:ext cx="981075" cy="2325628"/>
            <a:chOff x="3917" y="2387"/>
            <a:chExt cx="618" cy="1734"/>
          </a:xfrm>
        </p:grpSpPr>
        <p:sp>
          <p:nvSpPr>
            <p:cNvPr id="132" name="Rectangle 59">
              <a:extLst>
                <a:ext uri="{FF2B5EF4-FFF2-40B4-BE49-F238E27FC236}">
                  <a16:creationId xmlns:a16="http://schemas.microsoft.com/office/drawing/2014/main" id="{B73525CD-0EBA-4010-9F44-040A8ACA2062}"/>
                </a:ext>
              </a:extLst>
            </p:cNvPr>
            <p:cNvSpPr>
              <a:spLocks noChangeArrowheads="1"/>
            </p:cNvSpPr>
            <p:nvPr/>
          </p:nvSpPr>
          <p:spPr bwMode="auto">
            <a:xfrm>
              <a:off x="3985" y="3779"/>
              <a:ext cx="501" cy="342"/>
            </a:xfrm>
            <a:prstGeom prst="rect">
              <a:avLst/>
            </a:prstGeom>
            <a:noFill/>
            <a:ln w="12700">
              <a:noFill/>
              <a:miter lim="800000"/>
              <a:headEnd/>
              <a:tailEnd/>
            </a:ln>
            <a:effectLst/>
          </p:spPr>
          <p:txBody>
            <a:bodyPr wrap="none" lIns="90488" tIns="44450" rIns="90488" bIns="44450">
              <a:prstTxWarp prst="textNoShape">
                <a:avLst/>
              </a:prstTxWarp>
              <a:spAutoFit/>
            </a:bodyPr>
            <a:lstStyle/>
            <a:p>
              <a:pPr eaLnBrk="0" hangingPunct="0"/>
              <a:r>
                <a:rPr lang="en-US" sz="2400" dirty="0">
                  <a:latin typeface="+mn-lt"/>
                </a:rPr>
                <a:t>N: M</a:t>
              </a:r>
            </a:p>
          </p:txBody>
        </p:sp>
        <p:sp>
          <p:nvSpPr>
            <p:cNvPr id="133" name="Freeform 60">
              <a:extLst>
                <a:ext uri="{FF2B5EF4-FFF2-40B4-BE49-F238E27FC236}">
                  <a16:creationId xmlns:a16="http://schemas.microsoft.com/office/drawing/2014/main" id="{2B491B67-4460-4F62-B02F-4A4C7AFEC632}"/>
                </a:ext>
              </a:extLst>
            </p:cNvPr>
            <p:cNvSpPr>
              <a:spLocks/>
            </p:cNvSpPr>
            <p:nvPr/>
          </p:nvSpPr>
          <p:spPr bwMode="auto">
            <a:xfrm>
              <a:off x="3917" y="2387"/>
              <a:ext cx="213" cy="1354"/>
            </a:xfrm>
            <a:custGeom>
              <a:avLst/>
              <a:gdLst/>
              <a:ahLst/>
              <a:cxnLst>
                <a:cxn ang="0">
                  <a:pos x="211" y="617"/>
                </a:cxn>
                <a:cxn ang="0">
                  <a:pos x="208" y="501"/>
                </a:cxn>
                <a:cxn ang="0">
                  <a:pos x="202" y="390"/>
                </a:cxn>
                <a:cxn ang="0">
                  <a:pos x="193" y="288"/>
                </a:cxn>
                <a:cxn ang="0">
                  <a:pos x="181" y="198"/>
                </a:cxn>
                <a:cxn ang="0">
                  <a:pos x="167" y="122"/>
                </a:cxn>
                <a:cxn ang="0">
                  <a:pos x="151" y="63"/>
                </a:cxn>
                <a:cxn ang="0">
                  <a:pos x="133" y="22"/>
                </a:cxn>
                <a:cxn ang="0">
                  <a:pos x="115" y="2"/>
                </a:cxn>
                <a:cxn ang="0">
                  <a:pos x="97" y="2"/>
                </a:cxn>
                <a:cxn ang="0">
                  <a:pos x="79" y="22"/>
                </a:cxn>
                <a:cxn ang="0">
                  <a:pos x="61" y="63"/>
                </a:cxn>
                <a:cxn ang="0">
                  <a:pos x="45" y="122"/>
                </a:cxn>
                <a:cxn ang="0">
                  <a:pos x="31" y="198"/>
                </a:cxn>
                <a:cxn ang="0">
                  <a:pos x="19" y="288"/>
                </a:cxn>
                <a:cxn ang="0">
                  <a:pos x="10" y="390"/>
                </a:cxn>
                <a:cxn ang="0">
                  <a:pos x="4" y="501"/>
                </a:cxn>
                <a:cxn ang="0">
                  <a:pos x="0" y="617"/>
                </a:cxn>
                <a:cxn ang="0">
                  <a:pos x="0" y="735"/>
                </a:cxn>
                <a:cxn ang="0">
                  <a:pos x="4" y="851"/>
                </a:cxn>
                <a:cxn ang="0">
                  <a:pos x="10" y="962"/>
                </a:cxn>
                <a:cxn ang="0">
                  <a:pos x="19" y="1064"/>
                </a:cxn>
                <a:cxn ang="0">
                  <a:pos x="31" y="1155"/>
                </a:cxn>
                <a:cxn ang="0">
                  <a:pos x="45" y="1231"/>
                </a:cxn>
                <a:cxn ang="0">
                  <a:pos x="61" y="1289"/>
                </a:cxn>
                <a:cxn ang="0">
                  <a:pos x="79" y="1330"/>
                </a:cxn>
                <a:cxn ang="0">
                  <a:pos x="97" y="1351"/>
                </a:cxn>
                <a:cxn ang="0">
                  <a:pos x="115" y="1351"/>
                </a:cxn>
                <a:cxn ang="0">
                  <a:pos x="133" y="1330"/>
                </a:cxn>
                <a:cxn ang="0">
                  <a:pos x="151" y="1289"/>
                </a:cxn>
                <a:cxn ang="0">
                  <a:pos x="167" y="1231"/>
                </a:cxn>
                <a:cxn ang="0">
                  <a:pos x="181" y="1155"/>
                </a:cxn>
                <a:cxn ang="0">
                  <a:pos x="193" y="1064"/>
                </a:cxn>
                <a:cxn ang="0">
                  <a:pos x="202" y="962"/>
                </a:cxn>
                <a:cxn ang="0">
                  <a:pos x="208" y="851"/>
                </a:cxn>
                <a:cxn ang="0">
                  <a:pos x="211" y="735"/>
                </a:cxn>
              </a:cxnLst>
              <a:rect l="0" t="0" r="r" b="b"/>
              <a:pathLst>
                <a:path w="213" h="1354">
                  <a:moveTo>
                    <a:pt x="212" y="677"/>
                  </a:moveTo>
                  <a:lnTo>
                    <a:pt x="211" y="617"/>
                  </a:lnTo>
                  <a:lnTo>
                    <a:pt x="210" y="559"/>
                  </a:lnTo>
                  <a:lnTo>
                    <a:pt x="208" y="501"/>
                  </a:lnTo>
                  <a:lnTo>
                    <a:pt x="205" y="445"/>
                  </a:lnTo>
                  <a:lnTo>
                    <a:pt x="202" y="390"/>
                  </a:lnTo>
                  <a:lnTo>
                    <a:pt x="197" y="338"/>
                  </a:lnTo>
                  <a:lnTo>
                    <a:pt x="193" y="288"/>
                  </a:lnTo>
                  <a:lnTo>
                    <a:pt x="187" y="241"/>
                  </a:lnTo>
                  <a:lnTo>
                    <a:pt x="181" y="198"/>
                  </a:lnTo>
                  <a:lnTo>
                    <a:pt x="174" y="158"/>
                  </a:lnTo>
                  <a:lnTo>
                    <a:pt x="167" y="122"/>
                  </a:lnTo>
                  <a:lnTo>
                    <a:pt x="159" y="90"/>
                  </a:lnTo>
                  <a:lnTo>
                    <a:pt x="151" y="63"/>
                  </a:lnTo>
                  <a:lnTo>
                    <a:pt x="142" y="40"/>
                  </a:lnTo>
                  <a:lnTo>
                    <a:pt x="133" y="22"/>
                  </a:lnTo>
                  <a:lnTo>
                    <a:pt x="124" y="10"/>
                  </a:lnTo>
                  <a:lnTo>
                    <a:pt x="115" y="2"/>
                  </a:lnTo>
                  <a:lnTo>
                    <a:pt x="106" y="0"/>
                  </a:lnTo>
                  <a:lnTo>
                    <a:pt x="97" y="2"/>
                  </a:lnTo>
                  <a:lnTo>
                    <a:pt x="88" y="10"/>
                  </a:lnTo>
                  <a:lnTo>
                    <a:pt x="79" y="22"/>
                  </a:lnTo>
                  <a:lnTo>
                    <a:pt x="70" y="40"/>
                  </a:lnTo>
                  <a:lnTo>
                    <a:pt x="61" y="63"/>
                  </a:lnTo>
                  <a:lnTo>
                    <a:pt x="53" y="90"/>
                  </a:lnTo>
                  <a:lnTo>
                    <a:pt x="45" y="122"/>
                  </a:lnTo>
                  <a:lnTo>
                    <a:pt x="38" y="158"/>
                  </a:lnTo>
                  <a:lnTo>
                    <a:pt x="31" y="198"/>
                  </a:lnTo>
                  <a:lnTo>
                    <a:pt x="25" y="241"/>
                  </a:lnTo>
                  <a:lnTo>
                    <a:pt x="19" y="288"/>
                  </a:lnTo>
                  <a:lnTo>
                    <a:pt x="14" y="338"/>
                  </a:lnTo>
                  <a:lnTo>
                    <a:pt x="10" y="390"/>
                  </a:lnTo>
                  <a:lnTo>
                    <a:pt x="7" y="445"/>
                  </a:lnTo>
                  <a:lnTo>
                    <a:pt x="4" y="501"/>
                  </a:lnTo>
                  <a:lnTo>
                    <a:pt x="2" y="559"/>
                  </a:lnTo>
                  <a:lnTo>
                    <a:pt x="0" y="617"/>
                  </a:lnTo>
                  <a:lnTo>
                    <a:pt x="0" y="677"/>
                  </a:lnTo>
                  <a:lnTo>
                    <a:pt x="0" y="735"/>
                  </a:lnTo>
                  <a:lnTo>
                    <a:pt x="2" y="794"/>
                  </a:lnTo>
                  <a:lnTo>
                    <a:pt x="4" y="851"/>
                  </a:lnTo>
                  <a:lnTo>
                    <a:pt x="7" y="908"/>
                  </a:lnTo>
                  <a:lnTo>
                    <a:pt x="10" y="962"/>
                  </a:lnTo>
                  <a:lnTo>
                    <a:pt x="14" y="1015"/>
                  </a:lnTo>
                  <a:lnTo>
                    <a:pt x="19" y="1064"/>
                  </a:lnTo>
                  <a:lnTo>
                    <a:pt x="25" y="1112"/>
                  </a:lnTo>
                  <a:lnTo>
                    <a:pt x="31" y="1155"/>
                  </a:lnTo>
                  <a:lnTo>
                    <a:pt x="38" y="1195"/>
                  </a:lnTo>
                  <a:lnTo>
                    <a:pt x="45" y="1231"/>
                  </a:lnTo>
                  <a:lnTo>
                    <a:pt x="53" y="1262"/>
                  </a:lnTo>
                  <a:lnTo>
                    <a:pt x="61" y="1289"/>
                  </a:lnTo>
                  <a:lnTo>
                    <a:pt x="70" y="1312"/>
                  </a:lnTo>
                  <a:lnTo>
                    <a:pt x="79" y="1330"/>
                  </a:lnTo>
                  <a:lnTo>
                    <a:pt x="88" y="1343"/>
                  </a:lnTo>
                  <a:lnTo>
                    <a:pt x="97" y="1351"/>
                  </a:lnTo>
                  <a:lnTo>
                    <a:pt x="106" y="1353"/>
                  </a:lnTo>
                  <a:lnTo>
                    <a:pt x="115" y="1351"/>
                  </a:lnTo>
                  <a:lnTo>
                    <a:pt x="124" y="1343"/>
                  </a:lnTo>
                  <a:lnTo>
                    <a:pt x="133" y="1330"/>
                  </a:lnTo>
                  <a:lnTo>
                    <a:pt x="142" y="1312"/>
                  </a:lnTo>
                  <a:lnTo>
                    <a:pt x="151" y="1289"/>
                  </a:lnTo>
                  <a:lnTo>
                    <a:pt x="159" y="1262"/>
                  </a:lnTo>
                  <a:lnTo>
                    <a:pt x="167" y="1231"/>
                  </a:lnTo>
                  <a:lnTo>
                    <a:pt x="174" y="1195"/>
                  </a:lnTo>
                  <a:lnTo>
                    <a:pt x="181" y="1155"/>
                  </a:lnTo>
                  <a:lnTo>
                    <a:pt x="187" y="1112"/>
                  </a:lnTo>
                  <a:lnTo>
                    <a:pt x="193" y="1064"/>
                  </a:lnTo>
                  <a:lnTo>
                    <a:pt x="197" y="1015"/>
                  </a:lnTo>
                  <a:lnTo>
                    <a:pt x="202" y="962"/>
                  </a:lnTo>
                  <a:lnTo>
                    <a:pt x="205" y="908"/>
                  </a:lnTo>
                  <a:lnTo>
                    <a:pt x="208"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134" name="Freeform 61">
              <a:extLst>
                <a:ext uri="{FF2B5EF4-FFF2-40B4-BE49-F238E27FC236}">
                  <a16:creationId xmlns:a16="http://schemas.microsoft.com/office/drawing/2014/main" id="{2D0A1612-7972-492D-9124-CA2DE2332D7C}"/>
                </a:ext>
              </a:extLst>
            </p:cNvPr>
            <p:cNvSpPr>
              <a:spLocks/>
            </p:cNvSpPr>
            <p:nvPr/>
          </p:nvSpPr>
          <p:spPr bwMode="auto">
            <a:xfrm>
              <a:off x="4322" y="2387"/>
              <a:ext cx="213" cy="1354"/>
            </a:xfrm>
            <a:custGeom>
              <a:avLst/>
              <a:gdLst/>
              <a:ahLst/>
              <a:cxnLst>
                <a:cxn ang="0">
                  <a:pos x="211" y="617"/>
                </a:cxn>
                <a:cxn ang="0">
                  <a:pos x="208" y="501"/>
                </a:cxn>
                <a:cxn ang="0">
                  <a:pos x="202" y="390"/>
                </a:cxn>
                <a:cxn ang="0">
                  <a:pos x="192" y="288"/>
                </a:cxn>
                <a:cxn ang="0">
                  <a:pos x="181" y="198"/>
                </a:cxn>
                <a:cxn ang="0">
                  <a:pos x="166" y="122"/>
                </a:cxn>
                <a:cxn ang="0">
                  <a:pos x="150" y="63"/>
                </a:cxn>
                <a:cxn ang="0">
                  <a:pos x="133" y="22"/>
                </a:cxn>
                <a:cxn ang="0">
                  <a:pos x="115" y="2"/>
                </a:cxn>
                <a:cxn ang="0">
                  <a:pos x="96" y="2"/>
                </a:cxn>
                <a:cxn ang="0">
                  <a:pos x="78" y="22"/>
                </a:cxn>
                <a:cxn ang="0">
                  <a:pos x="61" y="63"/>
                </a:cxn>
                <a:cxn ang="0">
                  <a:pos x="45" y="122"/>
                </a:cxn>
                <a:cxn ang="0">
                  <a:pos x="31" y="198"/>
                </a:cxn>
                <a:cxn ang="0">
                  <a:pos x="19" y="288"/>
                </a:cxn>
                <a:cxn ang="0">
                  <a:pos x="10" y="390"/>
                </a:cxn>
                <a:cxn ang="0">
                  <a:pos x="3" y="501"/>
                </a:cxn>
                <a:cxn ang="0">
                  <a:pos x="0" y="617"/>
                </a:cxn>
                <a:cxn ang="0">
                  <a:pos x="0" y="735"/>
                </a:cxn>
                <a:cxn ang="0">
                  <a:pos x="3" y="851"/>
                </a:cxn>
                <a:cxn ang="0">
                  <a:pos x="10" y="962"/>
                </a:cxn>
                <a:cxn ang="0">
                  <a:pos x="19" y="1064"/>
                </a:cxn>
                <a:cxn ang="0">
                  <a:pos x="31" y="1155"/>
                </a:cxn>
                <a:cxn ang="0">
                  <a:pos x="45" y="1231"/>
                </a:cxn>
                <a:cxn ang="0">
                  <a:pos x="61" y="1289"/>
                </a:cxn>
                <a:cxn ang="0">
                  <a:pos x="78" y="1330"/>
                </a:cxn>
                <a:cxn ang="0">
                  <a:pos x="96" y="1351"/>
                </a:cxn>
                <a:cxn ang="0">
                  <a:pos x="115" y="1351"/>
                </a:cxn>
                <a:cxn ang="0">
                  <a:pos x="133" y="1330"/>
                </a:cxn>
                <a:cxn ang="0">
                  <a:pos x="150" y="1289"/>
                </a:cxn>
                <a:cxn ang="0">
                  <a:pos x="166" y="1231"/>
                </a:cxn>
                <a:cxn ang="0">
                  <a:pos x="181" y="1155"/>
                </a:cxn>
                <a:cxn ang="0">
                  <a:pos x="192" y="1064"/>
                </a:cxn>
                <a:cxn ang="0">
                  <a:pos x="202" y="962"/>
                </a:cxn>
                <a:cxn ang="0">
                  <a:pos x="208" y="851"/>
                </a:cxn>
                <a:cxn ang="0">
                  <a:pos x="211" y="735"/>
                </a:cxn>
              </a:cxnLst>
              <a:rect l="0" t="0" r="r" b="b"/>
              <a:pathLst>
                <a:path w="213" h="1354">
                  <a:moveTo>
                    <a:pt x="212" y="677"/>
                  </a:moveTo>
                  <a:lnTo>
                    <a:pt x="211" y="617"/>
                  </a:lnTo>
                  <a:lnTo>
                    <a:pt x="210" y="559"/>
                  </a:lnTo>
                  <a:lnTo>
                    <a:pt x="208" y="501"/>
                  </a:lnTo>
                  <a:lnTo>
                    <a:pt x="205" y="445"/>
                  </a:lnTo>
                  <a:lnTo>
                    <a:pt x="202" y="390"/>
                  </a:lnTo>
                  <a:lnTo>
                    <a:pt x="197" y="338"/>
                  </a:lnTo>
                  <a:lnTo>
                    <a:pt x="192" y="288"/>
                  </a:lnTo>
                  <a:lnTo>
                    <a:pt x="187" y="241"/>
                  </a:lnTo>
                  <a:lnTo>
                    <a:pt x="181" y="198"/>
                  </a:lnTo>
                  <a:lnTo>
                    <a:pt x="174" y="158"/>
                  </a:lnTo>
                  <a:lnTo>
                    <a:pt x="166" y="122"/>
                  </a:lnTo>
                  <a:lnTo>
                    <a:pt x="159" y="90"/>
                  </a:lnTo>
                  <a:lnTo>
                    <a:pt x="150" y="63"/>
                  </a:lnTo>
                  <a:lnTo>
                    <a:pt x="142" y="40"/>
                  </a:lnTo>
                  <a:lnTo>
                    <a:pt x="133" y="22"/>
                  </a:lnTo>
                  <a:lnTo>
                    <a:pt x="124" y="10"/>
                  </a:lnTo>
                  <a:lnTo>
                    <a:pt x="115" y="2"/>
                  </a:lnTo>
                  <a:lnTo>
                    <a:pt x="106" y="0"/>
                  </a:lnTo>
                  <a:lnTo>
                    <a:pt x="96" y="2"/>
                  </a:lnTo>
                  <a:lnTo>
                    <a:pt x="87" y="10"/>
                  </a:lnTo>
                  <a:lnTo>
                    <a:pt x="78" y="22"/>
                  </a:lnTo>
                  <a:lnTo>
                    <a:pt x="69" y="40"/>
                  </a:lnTo>
                  <a:lnTo>
                    <a:pt x="61" y="63"/>
                  </a:lnTo>
                  <a:lnTo>
                    <a:pt x="53" y="90"/>
                  </a:lnTo>
                  <a:lnTo>
                    <a:pt x="45" y="122"/>
                  </a:lnTo>
                  <a:lnTo>
                    <a:pt x="38" y="158"/>
                  </a:lnTo>
                  <a:lnTo>
                    <a:pt x="31" y="198"/>
                  </a:lnTo>
                  <a:lnTo>
                    <a:pt x="24" y="241"/>
                  </a:lnTo>
                  <a:lnTo>
                    <a:pt x="19" y="288"/>
                  </a:lnTo>
                  <a:lnTo>
                    <a:pt x="14" y="338"/>
                  </a:lnTo>
                  <a:lnTo>
                    <a:pt x="10" y="390"/>
                  </a:lnTo>
                  <a:lnTo>
                    <a:pt x="6" y="445"/>
                  </a:lnTo>
                  <a:lnTo>
                    <a:pt x="3" y="501"/>
                  </a:lnTo>
                  <a:lnTo>
                    <a:pt x="1" y="559"/>
                  </a:lnTo>
                  <a:lnTo>
                    <a:pt x="0" y="617"/>
                  </a:lnTo>
                  <a:lnTo>
                    <a:pt x="0" y="677"/>
                  </a:lnTo>
                  <a:lnTo>
                    <a:pt x="0" y="735"/>
                  </a:lnTo>
                  <a:lnTo>
                    <a:pt x="1" y="794"/>
                  </a:lnTo>
                  <a:lnTo>
                    <a:pt x="3" y="851"/>
                  </a:lnTo>
                  <a:lnTo>
                    <a:pt x="6" y="908"/>
                  </a:lnTo>
                  <a:lnTo>
                    <a:pt x="10" y="962"/>
                  </a:lnTo>
                  <a:lnTo>
                    <a:pt x="14" y="1015"/>
                  </a:lnTo>
                  <a:lnTo>
                    <a:pt x="19" y="1064"/>
                  </a:lnTo>
                  <a:lnTo>
                    <a:pt x="24" y="1112"/>
                  </a:lnTo>
                  <a:lnTo>
                    <a:pt x="31" y="1155"/>
                  </a:lnTo>
                  <a:lnTo>
                    <a:pt x="38" y="1195"/>
                  </a:lnTo>
                  <a:lnTo>
                    <a:pt x="45" y="1231"/>
                  </a:lnTo>
                  <a:lnTo>
                    <a:pt x="53" y="1262"/>
                  </a:lnTo>
                  <a:lnTo>
                    <a:pt x="61" y="1289"/>
                  </a:lnTo>
                  <a:lnTo>
                    <a:pt x="69" y="1312"/>
                  </a:lnTo>
                  <a:lnTo>
                    <a:pt x="78" y="1330"/>
                  </a:lnTo>
                  <a:lnTo>
                    <a:pt x="87" y="1343"/>
                  </a:lnTo>
                  <a:lnTo>
                    <a:pt x="96" y="1351"/>
                  </a:lnTo>
                  <a:lnTo>
                    <a:pt x="106" y="1353"/>
                  </a:lnTo>
                  <a:lnTo>
                    <a:pt x="115" y="1351"/>
                  </a:lnTo>
                  <a:lnTo>
                    <a:pt x="124" y="1343"/>
                  </a:lnTo>
                  <a:lnTo>
                    <a:pt x="133" y="1330"/>
                  </a:lnTo>
                  <a:lnTo>
                    <a:pt x="142" y="1312"/>
                  </a:lnTo>
                  <a:lnTo>
                    <a:pt x="150" y="1289"/>
                  </a:lnTo>
                  <a:lnTo>
                    <a:pt x="159" y="1262"/>
                  </a:lnTo>
                  <a:lnTo>
                    <a:pt x="166" y="1231"/>
                  </a:lnTo>
                  <a:lnTo>
                    <a:pt x="174" y="1195"/>
                  </a:lnTo>
                  <a:lnTo>
                    <a:pt x="181" y="1155"/>
                  </a:lnTo>
                  <a:lnTo>
                    <a:pt x="187" y="1112"/>
                  </a:lnTo>
                  <a:lnTo>
                    <a:pt x="192" y="1064"/>
                  </a:lnTo>
                  <a:lnTo>
                    <a:pt x="197" y="1015"/>
                  </a:lnTo>
                  <a:lnTo>
                    <a:pt x="202" y="962"/>
                  </a:lnTo>
                  <a:lnTo>
                    <a:pt x="205" y="908"/>
                  </a:lnTo>
                  <a:lnTo>
                    <a:pt x="208" y="851"/>
                  </a:lnTo>
                  <a:lnTo>
                    <a:pt x="210" y="794"/>
                  </a:lnTo>
                  <a:lnTo>
                    <a:pt x="211" y="735"/>
                  </a:lnTo>
                  <a:lnTo>
                    <a:pt x="212" y="677"/>
                  </a:lnTo>
                </a:path>
              </a:pathLst>
            </a:custGeom>
            <a:noFill/>
            <a:ln w="12700" cap="rnd" cmpd="sng">
              <a:solidFill>
                <a:schemeClr val="tx1"/>
              </a:solidFill>
              <a:prstDash val="solid"/>
              <a:round/>
              <a:headEnd type="none" w="med" len="med"/>
              <a:tailEnd type="none" w="med" len="med"/>
            </a:ln>
            <a:effectLst/>
          </p:spPr>
          <p:txBody>
            <a:bodyPr>
              <a:prstTxWarp prst="textNoShape">
                <a:avLst/>
              </a:prstTxWarp>
            </a:bodyPr>
            <a:lstStyle/>
            <a:p>
              <a:endParaRPr lang="en-US" sz="2400">
                <a:latin typeface="+mn-lt"/>
              </a:endParaRPr>
            </a:p>
          </p:txBody>
        </p:sp>
        <p:sp>
          <p:nvSpPr>
            <p:cNvPr id="135" name="Line 62">
              <a:extLst>
                <a:ext uri="{FF2B5EF4-FFF2-40B4-BE49-F238E27FC236}">
                  <a16:creationId xmlns:a16="http://schemas.microsoft.com/office/drawing/2014/main" id="{13E724E5-952B-442E-A49D-31B2181000F1}"/>
                </a:ext>
              </a:extLst>
            </p:cNvPr>
            <p:cNvSpPr>
              <a:spLocks noChangeShapeType="1"/>
            </p:cNvSpPr>
            <p:nvPr/>
          </p:nvSpPr>
          <p:spPr bwMode="auto">
            <a:xfrm>
              <a:off x="4011" y="2609"/>
              <a:ext cx="397" cy="55"/>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36" name="Line 63">
              <a:extLst>
                <a:ext uri="{FF2B5EF4-FFF2-40B4-BE49-F238E27FC236}">
                  <a16:creationId xmlns:a16="http://schemas.microsoft.com/office/drawing/2014/main" id="{5A38CBB8-A57C-4393-8EE2-59E0DED881A0}"/>
                </a:ext>
              </a:extLst>
            </p:cNvPr>
            <p:cNvSpPr>
              <a:spLocks noChangeShapeType="1"/>
            </p:cNvSpPr>
            <p:nvPr/>
          </p:nvSpPr>
          <p:spPr bwMode="auto">
            <a:xfrm>
              <a:off x="4037" y="2849"/>
              <a:ext cx="409" cy="55"/>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37" name="Line 64">
              <a:extLst>
                <a:ext uri="{FF2B5EF4-FFF2-40B4-BE49-F238E27FC236}">
                  <a16:creationId xmlns:a16="http://schemas.microsoft.com/office/drawing/2014/main" id="{C6599768-3549-4561-ADE0-133829059BDF}"/>
                </a:ext>
              </a:extLst>
            </p:cNvPr>
            <p:cNvSpPr>
              <a:spLocks noChangeShapeType="1"/>
            </p:cNvSpPr>
            <p:nvPr/>
          </p:nvSpPr>
          <p:spPr bwMode="auto">
            <a:xfrm flipV="1">
              <a:off x="4024" y="2639"/>
              <a:ext cx="384" cy="664"/>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38" name="Line 65">
              <a:extLst>
                <a:ext uri="{FF2B5EF4-FFF2-40B4-BE49-F238E27FC236}">
                  <a16:creationId xmlns:a16="http://schemas.microsoft.com/office/drawing/2014/main" id="{8A848390-9C21-4BEE-A853-AF4F41B0698C}"/>
                </a:ext>
              </a:extLst>
            </p:cNvPr>
            <p:cNvSpPr>
              <a:spLocks noChangeShapeType="1"/>
            </p:cNvSpPr>
            <p:nvPr/>
          </p:nvSpPr>
          <p:spPr bwMode="auto">
            <a:xfrm>
              <a:off x="4011" y="2836"/>
              <a:ext cx="422" cy="586"/>
            </a:xfrm>
            <a:prstGeom prst="line">
              <a:avLst/>
            </a:prstGeom>
            <a:no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nvGrpSpPr>
            <p:cNvPr id="139" name="Group 66">
              <a:extLst>
                <a:ext uri="{FF2B5EF4-FFF2-40B4-BE49-F238E27FC236}">
                  <a16:creationId xmlns:a16="http://schemas.microsoft.com/office/drawing/2014/main" id="{92639181-BB8E-4E65-BEBB-3214C2E38DAA}"/>
                </a:ext>
              </a:extLst>
            </p:cNvPr>
            <p:cNvGrpSpPr>
              <a:grpSpLocks/>
            </p:cNvGrpSpPr>
            <p:nvPr/>
          </p:nvGrpSpPr>
          <p:grpSpPr bwMode="auto">
            <a:xfrm>
              <a:off x="3985" y="2574"/>
              <a:ext cx="55" cy="999"/>
              <a:chOff x="4829" y="2243"/>
              <a:chExt cx="55" cy="999"/>
            </a:xfrm>
          </p:grpSpPr>
          <p:sp>
            <p:nvSpPr>
              <p:cNvPr id="145" name="Oval 67">
                <a:extLst>
                  <a:ext uri="{FF2B5EF4-FFF2-40B4-BE49-F238E27FC236}">
                    <a16:creationId xmlns:a16="http://schemas.microsoft.com/office/drawing/2014/main" id="{A7679203-EB16-4F2C-90F4-E35335D85129}"/>
                  </a:ext>
                </a:extLst>
              </p:cNvPr>
              <p:cNvSpPr>
                <a:spLocks noChangeArrowheads="1"/>
              </p:cNvSpPr>
              <p:nvPr/>
            </p:nvSpPr>
            <p:spPr bwMode="auto">
              <a:xfrm>
                <a:off x="4829" y="2243"/>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46" name="Oval 68">
                <a:extLst>
                  <a:ext uri="{FF2B5EF4-FFF2-40B4-BE49-F238E27FC236}">
                    <a16:creationId xmlns:a16="http://schemas.microsoft.com/office/drawing/2014/main" id="{0E171710-FFC5-4683-B61D-0D928B59083E}"/>
                  </a:ext>
                </a:extLst>
              </p:cNvPr>
              <p:cNvSpPr>
                <a:spLocks noChangeArrowheads="1"/>
              </p:cNvSpPr>
              <p:nvPr/>
            </p:nvSpPr>
            <p:spPr bwMode="auto">
              <a:xfrm>
                <a:off x="4829" y="2480"/>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47" name="Oval 69">
                <a:extLst>
                  <a:ext uri="{FF2B5EF4-FFF2-40B4-BE49-F238E27FC236}">
                    <a16:creationId xmlns:a16="http://schemas.microsoft.com/office/drawing/2014/main" id="{AF4EE175-478D-4A6D-8CF7-985D180DFD0D}"/>
                  </a:ext>
                </a:extLst>
              </p:cNvPr>
              <p:cNvSpPr>
                <a:spLocks noChangeArrowheads="1"/>
              </p:cNvSpPr>
              <p:nvPr/>
            </p:nvSpPr>
            <p:spPr bwMode="auto">
              <a:xfrm>
                <a:off x="4829" y="2711"/>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48" name="Oval 70">
                <a:extLst>
                  <a:ext uri="{FF2B5EF4-FFF2-40B4-BE49-F238E27FC236}">
                    <a16:creationId xmlns:a16="http://schemas.microsoft.com/office/drawing/2014/main" id="{8E31BB9C-1C75-40B6-A723-C334880EBCC2}"/>
                  </a:ext>
                </a:extLst>
              </p:cNvPr>
              <p:cNvSpPr>
                <a:spLocks noChangeArrowheads="1"/>
              </p:cNvSpPr>
              <p:nvPr/>
            </p:nvSpPr>
            <p:spPr bwMode="auto">
              <a:xfrm>
                <a:off x="4829" y="2944"/>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49" name="Oval 71">
                <a:extLst>
                  <a:ext uri="{FF2B5EF4-FFF2-40B4-BE49-F238E27FC236}">
                    <a16:creationId xmlns:a16="http://schemas.microsoft.com/office/drawing/2014/main" id="{E23E68B4-0930-4C50-88E3-DA46ABA64199}"/>
                  </a:ext>
                </a:extLst>
              </p:cNvPr>
              <p:cNvSpPr>
                <a:spLocks noChangeArrowheads="1"/>
              </p:cNvSpPr>
              <p:nvPr/>
            </p:nvSpPr>
            <p:spPr bwMode="auto">
              <a:xfrm>
                <a:off x="4829" y="3176"/>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grpSp>
          <p:nvGrpSpPr>
            <p:cNvPr id="140" name="Group 72">
              <a:extLst>
                <a:ext uri="{FF2B5EF4-FFF2-40B4-BE49-F238E27FC236}">
                  <a16:creationId xmlns:a16="http://schemas.microsoft.com/office/drawing/2014/main" id="{CA99D51F-72B2-45D2-A416-7245D4C82441}"/>
                </a:ext>
              </a:extLst>
            </p:cNvPr>
            <p:cNvGrpSpPr>
              <a:grpSpLocks/>
            </p:cNvGrpSpPr>
            <p:nvPr/>
          </p:nvGrpSpPr>
          <p:grpSpPr bwMode="auto">
            <a:xfrm>
              <a:off x="4407" y="2627"/>
              <a:ext cx="55" cy="816"/>
              <a:chOff x="5251" y="2296"/>
              <a:chExt cx="55" cy="816"/>
            </a:xfrm>
          </p:grpSpPr>
          <p:sp>
            <p:nvSpPr>
              <p:cNvPr id="141" name="Oval 73">
                <a:extLst>
                  <a:ext uri="{FF2B5EF4-FFF2-40B4-BE49-F238E27FC236}">
                    <a16:creationId xmlns:a16="http://schemas.microsoft.com/office/drawing/2014/main" id="{A678F719-96A7-4990-9A72-C38F0379026B}"/>
                  </a:ext>
                </a:extLst>
              </p:cNvPr>
              <p:cNvSpPr>
                <a:spLocks noChangeArrowheads="1"/>
              </p:cNvSpPr>
              <p:nvPr/>
            </p:nvSpPr>
            <p:spPr bwMode="auto">
              <a:xfrm>
                <a:off x="5251" y="2296"/>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42" name="Oval 74">
                <a:extLst>
                  <a:ext uri="{FF2B5EF4-FFF2-40B4-BE49-F238E27FC236}">
                    <a16:creationId xmlns:a16="http://schemas.microsoft.com/office/drawing/2014/main" id="{29789037-B931-4D12-97F2-F442EABC4B2A}"/>
                  </a:ext>
                </a:extLst>
              </p:cNvPr>
              <p:cNvSpPr>
                <a:spLocks noChangeArrowheads="1"/>
              </p:cNvSpPr>
              <p:nvPr/>
            </p:nvSpPr>
            <p:spPr bwMode="auto">
              <a:xfrm>
                <a:off x="5251" y="2543"/>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43" name="Oval 75">
                <a:extLst>
                  <a:ext uri="{FF2B5EF4-FFF2-40B4-BE49-F238E27FC236}">
                    <a16:creationId xmlns:a16="http://schemas.microsoft.com/office/drawing/2014/main" id="{A06E0E2C-67ED-45A3-8CAC-1D3722F9DAAF}"/>
                  </a:ext>
                </a:extLst>
              </p:cNvPr>
              <p:cNvSpPr>
                <a:spLocks noChangeArrowheads="1"/>
              </p:cNvSpPr>
              <p:nvPr/>
            </p:nvSpPr>
            <p:spPr bwMode="auto">
              <a:xfrm>
                <a:off x="5251" y="2796"/>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sp>
            <p:nvSpPr>
              <p:cNvPr id="144" name="Oval 76">
                <a:extLst>
                  <a:ext uri="{FF2B5EF4-FFF2-40B4-BE49-F238E27FC236}">
                    <a16:creationId xmlns:a16="http://schemas.microsoft.com/office/drawing/2014/main" id="{DD2AECBC-CE5F-425D-9757-19319A2EB815}"/>
                  </a:ext>
                </a:extLst>
              </p:cNvPr>
              <p:cNvSpPr>
                <a:spLocks noChangeArrowheads="1"/>
              </p:cNvSpPr>
              <p:nvPr/>
            </p:nvSpPr>
            <p:spPr bwMode="auto">
              <a:xfrm>
                <a:off x="5251" y="3046"/>
                <a:ext cx="55" cy="66"/>
              </a:xfrm>
              <a:prstGeom prst="ellipse">
                <a:avLst/>
              </a:prstGeom>
              <a:solidFill>
                <a:schemeClr val="tx2"/>
              </a:solidFill>
              <a:ln w="12700">
                <a:solidFill>
                  <a:schemeClr val="tx2"/>
                </a:solidFill>
                <a:round/>
                <a:headEnd/>
                <a:tailEnd/>
              </a:ln>
              <a:effectLst/>
            </p:spPr>
            <p:txBody>
              <a:bodyPr wrap="none" anchor="ctr">
                <a:prstTxWarp prst="textNoShape">
                  <a:avLst/>
                </a:prstTxWarp>
              </a:bodyPr>
              <a:lstStyle/>
              <a:p>
                <a:endParaRPr lang="en-US" sz="2400">
                  <a:latin typeface="+mn-lt"/>
                </a:endParaRPr>
              </a:p>
            </p:txBody>
          </p:sp>
        </p:grpSp>
      </p:grpSp>
    </p:spTree>
    <p:extLst>
      <p:ext uri="{BB962C8B-B14F-4D97-AF65-F5344CB8AC3E}">
        <p14:creationId xmlns:p14="http://schemas.microsoft.com/office/powerpoint/2010/main" val="1301679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A1E22-E79E-4E00-9E27-E87E31831192}"/>
              </a:ext>
            </a:extLst>
          </p:cNvPr>
          <p:cNvSpPr>
            <a:spLocks noGrp="1"/>
          </p:cNvSpPr>
          <p:nvPr>
            <p:ph type="title"/>
          </p:nvPr>
        </p:nvSpPr>
        <p:spPr/>
        <p:txBody>
          <a:bodyPr/>
          <a:lstStyle/>
          <a:p>
            <a:r>
              <a:rPr lang="en-US" dirty="0"/>
              <a:t>Cardinality Constraints</a:t>
            </a:r>
          </a:p>
        </p:txBody>
      </p:sp>
      <p:sp>
        <p:nvSpPr>
          <p:cNvPr id="3" name="Content Placeholder 2">
            <a:extLst>
              <a:ext uri="{FF2B5EF4-FFF2-40B4-BE49-F238E27FC236}">
                <a16:creationId xmlns:a16="http://schemas.microsoft.com/office/drawing/2014/main" id="{3E87529C-7292-45AF-B955-CA5709591C9D}"/>
              </a:ext>
            </a:extLst>
          </p:cNvPr>
          <p:cNvSpPr>
            <a:spLocks noGrp="1"/>
          </p:cNvSpPr>
          <p:nvPr>
            <p:ph idx="1"/>
          </p:nvPr>
        </p:nvSpPr>
        <p:spPr/>
        <p:txBody>
          <a:bodyPr/>
          <a:lstStyle/>
          <a:p>
            <a:r>
              <a:rPr lang="en-US" dirty="0"/>
              <a:t>On an ER diagram, this is denoted by </a:t>
            </a:r>
            <a:r>
              <a:rPr lang="en-US" dirty="0">
                <a:solidFill>
                  <a:schemeClr val="accent2"/>
                </a:solidFill>
              </a:rPr>
              <a:t>labels</a:t>
            </a:r>
            <a:r>
              <a:rPr lang="en-US" dirty="0"/>
              <a:t> on the lines connecting the entities to the relationships</a:t>
            </a:r>
          </a:p>
        </p:txBody>
      </p:sp>
      <p:sp>
        <p:nvSpPr>
          <p:cNvPr id="4" name="Rectangle 3">
            <a:extLst>
              <a:ext uri="{FF2B5EF4-FFF2-40B4-BE49-F238E27FC236}">
                <a16:creationId xmlns:a16="http://schemas.microsoft.com/office/drawing/2014/main" id="{5079B52F-2314-417B-94FB-E1FF0AD80506}"/>
              </a:ext>
            </a:extLst>
          </p:cNvPr>
          <p:cNvSpPr/>
          <p:nvPr/>
        </p:nvSpPr>
        <p:spPr>
          <a:xfrm>
            <a:off x="1797515" y="2964505"/>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Staff</a:t>
            </a:r>
          </a:p>
        </p:txBody>
      </p:sp>
      <p:sp>
        <p:nvSpPr>
          <p:cNvPr id="5" name="Rectangle 4">
            <a:extLst>
              <a:ext uri="{FF2B5EF4-FFF2-40B4-BE49-F238E27FC236}">
                <a16:creationId xmlns:a16="http://schemas.microsoft.com/office/drawing/2014/main" id="{30B9B2CB-F60F-4B46-AC50-E2801DEC3BC5}"/>
              </a:ext>
            </a:extLst>
          </p:cNvPr>
          <p:cNvSpPr/>
          <p:nvPr/>
        </p:nvSpPr>
        <p:spPr>
          <a:xfrm>
            <a:off x="5887051" y="2961680"/>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Department</a:t>
            </a:r>
          </a:p>
        </p:txBody>
      </p:sp>
      <p:sp>
        <p:nvSpPr>
          <p:cNvPr id="6" name="Diamond 5">
            <a:extLst>
              <a:ext uri="{FF2B5EF4-FFF2-40B4-BE49-F238E27FC236}">
                <a16:creationId xmlns:a16="http://schemas.microsoft.com/office/drawing/2014/main" id="{848CCF74-094B-475D-A746-A09B3E63B45A}"/>
              </a:ext>
            </a:extLst>
          </p:cNvPr>
          <p:cNvSpPr/>
          <p:nvPr/>
        </p:nvSpPr>
        <p:spPr>
          <a:xfrm>
            <a:off x="3717758" y="2902171"/>
            <a:ext cx="1525008"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Heads</a:t>
            </a:r>
          </a:p>
        </p:txBody>
      </p:sp>
      <p:cxnSp>
        <p:nvCxnSpPr>
          <p:cNvPr id="7" name="Straight Connector 6">
            <a:extLst>
              <a:ext uri="{FF2B5EF4-FFF2-40B4-BE49-F238E27FC236}">
                <a16:creationId xmlns:a16="http://schemas.microsoft.com/office/drawing/2014/main" id="{BE53A3B8-5F1C-4A8A-8406-82D63FF9CBE7}"/>
              </a:ext>
            </a:extLst>
          </p:cNvPr>
          <p:cNvCxnSpPr>
            <a:cxnSpLocks/>
            <a:stCxn id="4" idx="3"/>
            <a:endCxn id="6" idx="1"/>
          </p:cNvCxnSpPr>
          <p:nvPr/>
        </p:nvCxnSpPr>
        <p:spPr>
          <a:xfrm flipV="1">
            <a:off x="3205210" y="3195341"/>
            <a:ext cx="512548" cy="2824"/>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639C2D8B-6329-4AF5-9595-1F2718B0EF7A}"/>
              </a:ext>
            </a:extLst>
          </p:cNvPr>
          <p:cNvCxnSpPr>
            <a:cxnSpLocks/>
          </p:cNvCxnSpPr>
          <p:nvPr/>
        </p:nvCxnSpPr>
        <p:spPr>
          <a:xfrm>
            <a:off x="5161548" y="3239240"/>
            <a:ext cx="725503" cy="0"/>
          </a:xfrm>
          <a:prstGeom prst="line">
            <a:avLst/>
          </a:prstGeom>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3DD54370-945B-4093-9333-EB38013D094D}"/>
              </a:ext>
            </a:extLst>
          </p:cNvPr>
          <p:cNvSpPr/>
          <p:nvPr/>
        </p:nvSpPr>
        <p:spPr>
          <a:xfrm>
            <a:off x="1797515" y="4182500"/>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Department</a:t>
            </a:r>
          </a:p>
        </p:txBody>
      </p:sp>
      <p:sp>
        <p:nvSpPr>
          <p:cNvPr id="11" name="Rectangle 10">
            <a:extLst>
              <a:ext uri="{FF2B5EF4-FFF2-40B4-BE49-F238E27FC236}">
                <a16:creationId xmlns:a16="http://schemas.microsoft.com/office/drawing/2014/main" id="{67492416-8F6D-44F7-BC42-FA426781358C}"/>
              </a:ext>
            </a:extLst>
          </p:cNvPr>
          <p:cNvSpPr/>
          <p:nvPr/>
        </p:nvSpPr>
        <p:spPr>
          <a:xfrm>
            <a:off x="5887051" y="4179675"/>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12" name="Diamond 11">
            <a:extLst>
              <a:ext uri="{FF2B5EF4-FFF2-40B4-BE49-F238E27FC236}">
                <a16:creationId xmlns:a16="http://schemas.microsoft.com/office/drawing/2014/main" id="{D31AA596-4DC2-4B00-A9BB-425B3CD519A9}"/>
              </a:ext>
            </a:extLst>
          </p:cNvPr>
          <p:cNvSpPr/>
          <p:nvPr/>
        </p:nvSpPr>
        <p:spPr>
          <a:xfrm>
            <a:off x="3651584" y="4120166"/>
            <a:ext cx="1509964"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Offers</a:t>
            </a:r>
          </a:p>
        </p:txBody>
      </p:sp>
      <p:cxnSp>
        <p:nvCxnSpPr>
          <p:cNvPr id="13" name="Straight Connector 12">
            <a:extLst>
              <a:ext uri="{FF2B5EF4-FFF2-40B4-BE49-F238E27FC236}">
                <a16:creationId xmlns:a16="http://schemas.microsoft.com/office/drawing/2014/main" id="{37610543-EA14-4E86-85BC-4259ADCCCFAB}"/>
              </a:ext>
            </a:extLst>
          </p:cNvPr>
          <p:cNvCxnSpPr>
            <a:cxnSpLocks/>
            <a:stCxn id="10" idx="3"/>
            <a:endCxn id="12" idx="1"/>
          </p:cNvCxnSpPr>
          <p:nvPr/>
        </p:nvCxnSpPr>
        <p:spPr>
          <a:xfrm flipV="1">
            <a:off x="3205210" y="4413336"/>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5E025C8-E2FA-43B2-9F11-AD9975B44E83}"/>
              </a:ext>
            </a:extLst>
          </p:cNvPr>
          <p:cNvCxnSpPr>
            <a:cxnSpLocks/>
          </p:cNvCxnSpPr>
          <p:nvPr/>
        </p:nvCxnSpPr>
        <p:spPr>
          <a:xfrm>
            <a:off x="5031605" y="4365210"/>
            <a:ext cx="856653" cy="1"/>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5DCA56F4-E48E-4AA1-8CAD-D04C47CDCAC6}"/>
              </a:ext>
            </a:extLst>
          </p:cNvPr>
          <p:cNvCxnSpPr>
            <a:cxnSpLocks/>
          </p:cNvCxnSpPr>
          <p:nvPr/>
        </p:nvCxnSpPr>
        <p:spPr>
          <a:xfrm>
            <a:off x="5030398" y="4457234"/>
            <a:ext cx="856653" cy="1"/>
          </a:xfrm>
          <a:prstGeom prst="line">
            <a:avLst/>
          </a:prstGeom>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770E3644-652B-47F6-AE7C-3B05AE67F959}"/>
              </a:ext>
            </a:extLst>
          </p:cNvPr>
          <p:cNvSpPr/>
          <p:nvPr/>
        </p:nvSpPr>
        <p:spPr>
          <a:xfrm>
            <a:off x="1797515" y="5349543"/>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Students</a:t>
            </a:r>
          </a:p>
        </p:txBody>
      </p:sp>
      <p:sp>
        <p:nvSpPr>
          <p:cNvPr id="17" name="Rectangle 16">
            <a:extLst>
              <a:ext uri="{FF2B5EF4-FFF2-40B4-BE49-F238E27FC236}">
                <a16:creationId xmlns:a16="http://schemas.microsoft.com/office/drawing/2014/main" id="{22EDAC57-A950-4161-989B-6150D88EC45A}"/>
              </a:ext>
            </a:extLst>
          </p:cNvPr>
          <p:cNvSpPr/>
          <p:nvPr/>
        </p:nvSpPr>
        <p:spPr>
          <a:xfrm>
            <a:off x="5887051" y="5346718"/>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18" name="Diamond 17">
            <a:extLst>
              <a:ext uri="{FF2B5EF4-FFF2-40B4-BE49-F238E27FC236}">
                <a16:creationId xmlns:a16="http://schemas.microsoft.com/office/drawing/2014/main" id="{2CBC617E-6ABE-483C-BA61-414D8F76FCA3}"/>
              </a:ext>
            </a:extLst>
          </p:cNvPr>
          <p:cNvSpPr/>
          <p:nvPr/>
        </p:nvSpPr>
        <p:spPr>
          <a:xfrm>
            <a:off x="3651584" y="5287209"/>
            <a:ext cx="1509964"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19" name="Straight Connector 18">
            <a:extLst>
              <a:ext uri="{FF2B5EF4-FFF2-40B4-BE49-F238E27FC236}">
                <a16:creationId xmlns:a16="http://schemas.microsoft.com/office/drawing/2014/main" id="{4C294283-96C1-44F2-8C9E-24D51D24F005}"/>
              </a:ext>
            </a:extLst>
          </p:cNvPr>
          <p:cNvCxnSpPr>
            <a:cxnSpLocks/>
            <a:stCxn id="16" idx="3"/>
            <a:endCxn id="18" idx="1"/>
          </p:cNvCxnSpPr>
          <p:nvPr/>
        </p:nvCxnSpPr>
        <p:spPr>
          <a:xfrm flipV="1">
            <a:off x="3205210" y="5580379"/>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3AD29DE4-E442-4128-92D5-F54A05BC32E4}"/>
              </a:ext>
            </a:extLst>
          </p:cNvPr>
          <p:cNvCxnSpPr>
            <a:cxnSpLocks/>
            <a:stCxn id="18" idx="3"/>
          </p:cNvCxnSpPr>
          <p:nvPr/>
        </p:nvCxnSpPr>
        <p:spPr>
          <a:xfrm>
            <a:off x="5161548" y="5580379"/>
            <a:ext cx="725503" cy="0"/>
          </a:xfrm>
          <a:prstGeom prst="line">
            <a:avLst/>
          </a:prstGeom>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8CF6A0C0-E4F6-4C5C-9C2F-2A486323AB06}"/>
              </a:ext>
            </a:extLst>
          </p:cNvPr>
          <p:cNvSpPr txBox="1"/>
          <p:nvPr/>
        </p:nvSpPr>
        <p:spPr>
          <a:xfrm>
            <a:off x="3307479" y="5236502"/>
            <a:ext cx="446374" cy="369332"/>
          </a:xfrm>
          <a:prstGeom prst="rect">
            <a:avLst/>
          </a:prstGeom>
          <a:noFill/>
        </p:spPr>
        <p:txBody>
          <a:bodyPr wrap="square" rtlCol="0">
            <a:spAutoFit/>
          </a:bodyPr>
          <a:lstStyle/>
          <a:p>
            <a:r>
              <a:rPr lang="en-US" dirty="0"/>
              <a:t>N</a:t>
            </a:r>
          </a:p>
        </p:txBody>
      </p:sp>
      <p:sp>
        <p:nvSpPr>
          <p:cNvPr id="24" name="TextBox 23">
            <a:extLst>
              <a:ext uri="{FF2B5EF4-FFF2-40B4-BE49-F238E27FC236}">
                <a16:creationId xmlns:a16="http://schemas.microsoft.com/office/drawing/2014/main" id="{C1A29369-DA1F-4957-9AE6-E5FD77326AD1}"/>
              </a:ext>
            </a:extLst>
          </p:cNvPr>
          <p:cNvSpPr txBox="1"/>
          <p:nvPr/>
        </p:nvSpPr>
        <p:spPr>
          <a:xfrm>
            <a:off x="5440677" y="5227904"/>
            <a:ext cx="446374" cy="369332"/>
          </a:xfrm>
          <a:prstGeom prst="rect">
            <a:avLst/>
          </a:prstGeom>
          <a:noFill/>
        </p:spPr>
        <p:txBody>
          <a:bodyPr wrap="square" rtlCol="0">
            <a:spAutoFit/>
          </a:bodyPr>
          <a:lstStyle/>
          <a:p>
            <a:r>
              <a:rPr lang="en-US" dirty="0"/>
              <a:t>M</a:t>
            </a:r>
          </a:p>
        </p:txBody>
      </p:sp>
      <p:sp>
        <p:nvSpPr>
          <p:cNvPr id="25" name="TextBox 24">
            <a:extLst>
              <a:ext uri="{FF2B5EF4-FFF2-40B4-BE49-F238E27FC236}">
                <a16:creationId xmlns:a16="http://schemas.microsoft.com/office/drawing/2014/main" id="{9665E365-E9E8-4C8A-8186-1D2F6EA781F7}"/>
              </a:ext>
            </a:extLst>
          </p:cNvPr>
          <p:cNvSpPr txBox="1"/>
          <p:nvPr/>
        </p:nvSpPr>
        <p:spPr>
          <a:xfrm>
            <a:off x="3250925" y="4028268"/>
            <a:ext cx="446374" cy="369332"/>
          </a:xfrm>
          <a:prstGeom prst="rect">
            <a:avLst/>
          </a:prstGeom>
          <a:noFill/>
        </p:spPr>
        <p:txBody>
          <a:bodyPr wrap="square" rtlCol="0">
            <a:spAutoFit/>
          </a:bodyPr>
          <a:lstStyle/>
          <a:p>
            <a:r>
              <a:rPr lang="en-US" dirty="0"/>
              <a:t>1</a:t>
            </a:r>
          </a:p>
        </p:txBody>
      </p:sp>
      <p:sp>
        <p:nvSpPr>
          <p:cNvPr id="26" name="TextBox 25">
            <a:extLst>
              <a:ext uri="{FF2B5EF4-FFF2-40B4-BE49-F238E27FC236}">
                <a16:creationId xmlns:a16="http://schemas.microsoft.com/office/drawing/2014/main" id="{86EE366F-92E6-489A-BEF3-6DD208BE6A2B}"/>
              </a:ext>
            </a:extLst>
          </p:cNvPr>
          <p:cNvSpPr txBox="1"/>
          <p:nvPr/>
        </p:nvSpPr>
        <p:spPr>
          <a:xfrm>
            <a:off x="5407591" y="3978773"/>
            <a:ext cx="446374" cy="369332"/>
          </a:xfrm>
          <a:prstGeom prst="rect">
            <a:avLst/>
          </a:prstGeom>
          <a:noFill/>
        </p:spPr>
        <p:txBody>
          <a:bodyPr wrap="square" rtlCol="0">
            <a:spAutoFit/>
          </a:bodyPr>
          <a:lstStyle/>
          <a:p>
            <a:r>
              <a:rPr lang="en-US" dirty="0"/>
              <a:t>N</a:t>
            </a:r>
          </a:p>
        </p:txBody>
      </p:sp>
      <p:sp>
        <p:nvSpPr>
          <p:cNvPr id="31" name="TextBox 30">
            <a:extLst>
              <a:ext uri="{FF2B5EF4-FFF2-40B4-BE49-F238E27FC236}">
                <a16:creationId xmlns:a16="http://schemas.microsoft.com/office/drawing/2014/main" id="{B37F7386-E583-46C9-A976-C291A15281F2}"/>
              </a:ext>
            </a:extLst>
          </p:cNvPr>
          <p:cNvSpPr txBox="1"/>
          <p:nvPr/>
        </p:nvSpPr>
        <p:spPr>
          <a:xfrm>
            <a:off x="3205210" y="2795988"/>
            <a:ext cx="446374" cy="369332"/>
          </a:xfrm>
          <a:prstGeom prst="rect">
            <a:avLst/>
          </a:prstGeom>
          <a:noFill/>
        </p:spPr>
        <p:txBody>
          <a:bodyPr wrap="square" rtlCol="0">
            <a:spAutoFit/>
          </a:bodyPr>
          <a:lstStyle/>
          <a:p>
            <a:r>
              <a:rPr lang="en-US" dirty="0"/>
              <a:t>1</a:t>
            </a:r>
          </a:p>
        </p:txBody>
      </p:sp>
      <p:sp>
        <p:nvSpPr>
          <p:cNvPr id="32" name="TextBox 31">
            <a:extLst>
              <a:ext uri="{FF2B5EF4-FFF2-40B4-BE49-F238E27FC236}">
                <a16:creationId xmlns:a16="http://schemas.microsoft.com/office/drawing/2014/main" id="{391F76CF-398D-4967-B936-09082130817B}"/>
              </a:ext>
            </a:extLst>
          </p:cNvPr>
          <p:cNvSpPr txBox="1"/>
          <p:nvPr/>
        </p:nvSpPr>
        <p:spPr>
          <a:xfrm>
            <a:off x="5440677" y="2735044"/>
            <a:ext cx="446374" cy="369332"/>
          </a:xfrm>
          <a:prstGeom prst="rect">
            <a:avLst/>
          </a:prstGeom>
          <a:noFill/>
        </p:spPr>
        <p:txBody>
          <a:bodyPr wrap="square" rtlCol="0">
            <a:spAutoFit/>
          </a:bodyPr>
          <a:lstStyle/>
          <a:p>
            <a:r>
              <a:rPr lang="en-US" dirty="0"/>
              <a:t>1</a:t>
            </a:r>
          </a:p>
        </p:txBody>
      </p:sp>
      <p:sp>
        <p:nvSpPr>
          <p:cNvPr id="33" name="TextBox 32">
            <a:extLst>
              <a:ext uri="{FF2B5EF4-FFF2-40B4-BE49-F238E27FC236}">
                <a16:creationId xmlns:a16="http://schemas.microsoft.com/office/drawing/2014/main" id="{13B958F7-1EDA-4776-A0B9-B78DE48AE1DC}"/>
              </a:ext>
            </a:extLst>
          </p:cNvPr>
          <p:cNvSpPr txBox="1"/>
          <p:nvPr/>
        </p:nvSpPr>
        <p:spPr>
          <a:xfrm>
            <a:off x="733926" y="3009777"/>
            <a:ext cx="690611" cy="377391"/>
          </a:xfrm>
          <a:prstGeom prst="rect">
            <a:avLst/>
          </a:prstGeom>
          <a:noFill/>
        </p:spPr>
        <p:txBody>
          <a:bodyPr wrap="square" rtlCol="0">
            <a:spAutoFit/>
          </a:bodyPr>
          <a:lstStyle/>
          <a:p>
            <a:r>
              <a:rPr lang="en-US" dirty="0">
                <a:solidFill>
                  <a:schemeClr val="accent2"/>
                </a:solidFill>
              </a:rPr>
              <a:t>1: 1</a:t>
            </a:r>
          </a:p>
        </p:txBody>
      </p:sp>
      <p:sp>
        <p:nvSpPr>
          <p:cNvPr id="34" name="TextBox 33">
            <a:extLst>
              <a:ext uri="{FF2B5EF4-FFF2-40B4-BE49-F238E27FC236}">
                <a16:creationId xmlns:a16="http://schemas.microsoft.com/office/drawing/2014/main" id="{A2A92018-88D6-4C19-B846-E6D4AB1896D0}"/>
              </a:ext>
            </a:extLst>
          </p:cNvPr>
          <p:cNvSpPr txBox="1"/>
          <p:nvPr/>
        </p:nvSpPr>
        <p:spPr>
          <a:xfrm>
            <a:off x="741741" y="4204177"/>
            <a:ext cx="690611" cy="377391"/>
          </a:xfrm>
          <a:prstGeom prst="rect">
            <a:avLst/>
          </a:prstGeom>
          <a:noFill/>
        </p:spPr>
        <p:txBody>
          <a:bodyPr wrap="square" rtlCol="0">
            <a:spAutoFit/>
          </a:bodyPr>
          <a:lstStyle/>
          <a:p>
            <a:r>
              <a:rPr lang="en-US" dirty="0">
                <a:solidFill>
                  <a:schemeClr val="accent2"/>
                </a:solidFill>
              </a:rPr>
              <a:t>1: N</a:t>
            </a:r>
          </a:p>
        </p:txBody>
      </p:sp>
      <p:sp>
        <p:nvSpPr>
          <p:cNvPr id="35" name="TextBox 34">
            <a:extLst>
              <a:ext uri="{FF2B5EF4-FFF2-40B4-BE49-F238E27FC236}">
                <a16:creationId xmlns:a16="http://schemas.microsoft.com/office/drawing/2014/main" id="{4DD9DDC4-F79D-4D56-9916-823E1031D571}"/>
              </a:ext>
            </a:extLst>
          </p:cNvPr>
          <p:cNvSpPr txBox="1"/>
          <p:nvPr/>
        </p:nvSpPr>
        <p:spPr>
          <a:xfrm>
            <a:off x="730309" y="5394846"/>
            <a:ext cx="690611" cy="377391"/>
          </a:xfrm>
          <a:prstGeom prst="rect">
            <a:avLst/>
          </a:prstGeom>
          <a:noFill/>
        </p:spPr>
        <p:txBody>
          <a:bodyPr wrap="square" rtlCol="0">
            <a:spAutoFit/>
          </a:bodyPr>
          <a:lstStyle/>
          <a:p>
            <a:r>
              <a:rPr lang="en-US" dirty="0">
                <a:solidFill>
                  <a:schemeClr val="accent2"/>
                </a:solidFill>
              </a:rPr>
              <a:t>N: M</a:t>
            </a:r>
          </a:p>
        </p:txBody>
      </p:sp>
      <p:cxnSp>
        <p:nvCxnSpPr>
          <p:cNvPr id="42" name="Straight Connector 41">
            <a:extLst>
              <a:ext uri="{FF2B5EF4-FFF2-40B4-BE49-F238E27FC236}">
                <a16:creationId xmlns:a16="http://schemas.microsoft.com/office/drawing/2014/main" id="{A140DA41-56CC-465B-ADEB-C9E3A8026186}"/>
              </a:ext>
            </a:extLst>
          </p:cNvPr>
          <p:cNvCxnSpPr>
            <a:cxnSpLocks/>
          </p:cNvCxnSpPr>
          <p:nvPr/>
        </p:nvCxnSpPr>
        <p:spPr>
          <a:xfrm>
            <a:off x="5169565" y="3151008"/>
            <a:ext cx="725503"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7540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697CF-A05D-4BE9-BF4A-756C75B33874}"/>
              </a:ext>
            </a:extLst>
          </p:cNvPr>
          <p:cNvSpPr>
            <a:spLocks noGrp="1"/>
          </p:cNvSpPr>
          <p:nvPr>
            <p:ph type="title"/>
          </p:nvPr>
        </p:nvSpPr>
        <p:spPr/>
        <p:txBody>
          <a:bodyPr/>
          <a:lstStyle/>
          <a:p>
            <a:r>
              <a:rPr lang="en-US" dirty="0"/>
              <a:t>Spot the Relationships</a:t>
            </a:r>
          </a:p>
        </p:txBody>
      </p:sp>
      <p:sp>
        <p:nvSpPr>
          <p:cNvPr id="3" name="Content Placeholder 2">
            <a:extLst>
              <a:ext uri="{FF2B5EF4-FFF2-40B4-BE49-F238E27FC236}">
                <a16:creationId xmlns:a16="http://schemas.microsoft.com/office/drawing/2014/main" id="{153CCE00-5B42-4F0D-AF8F-AD12082FF9F0}"/>
              </a:ext>
            </a:extLst>
          </p:cNvPr>
          <p:cNvSpPr>
            <a:spLocks noGrp="1"/>
          </p:cNvSpPr>
          <p:nvPr>
            <p:ph idx="1"/>
          </p:nvPr>
        </p:nvSpPr>
        <p:spPr/>
        <p:txBody>
          <a:bodyPr/>
          <a:lstStyle/>
          <a:p>
            <a:pPr marL="0" indent="0">
              <a:buNone/>
            </a:pPr>
            <a:r>
              <a:rPr lang="en-US" dirty="0"/>
              <a:t>“I would like to create a network for our </a:t>
            </a:r>
            <a:r>
              <a:rPr lang="en-US" dirty="0" err="1"/>
              <a:t>PolyU</a:t>
            </a:r>
            <a:r>
              <a:rPr lang="en-US" dirty="0"/>
              <a:t> cinema. </a:t>
            </a:r>
            <a:r>
              <a:rPr lang="en-US" b="0" i="0" dirty="0">
                <a:effectLst/>
              </a:rPr>
              <a:t>Each </a:t>
            </a:r>
            <a:r>
              <a:rPr lang="en-US" b="0" dirty="0">
                <a:solidFill>
                  <a:schemeClr val="accent2"/>
                </a:solidFill>
              </a:rPr>
              <a:t>m</a:t>
            </a:r>
            <a:r>
              <a:rPr lang="en-US" i="0" dirty="0">
                <a:solidFill>
                  <a:schemeClr val="accent2"/>
                </a:solidFill>
                <a:effectLst/>
              </a:rPr>
              <a:t>ovie</a:t>
            </a:r>
            <a:r>
              <a:rPr lang="en-US" b="0" i="0" dirty="0">
                <a:effectLst/>
              </a:rPr>
              <a:t> has </a:t>
            </a:r>
            <a:r>
              <a:rPr lang="en-US" b="0" i="0" dirty="0" err="1">
                <a:effectLst/>
              </a:rPr>
              <a:t>has</a:t>
            </a:r>
            <a:r>
              <a:rPr lang="en-US" b="0" i="0" dirty="0">
                <a:effectLst/>
              </a:rPr>
              <a:t> a </a:t>
            </a:r>
            <a:r>
              <a:rPr lang="en-US" b="0" i="0" u="sng" dirty="0" err="1">
                <a:effectLst/>
              </a:rPr>
              <a:t>MovieID</a:t>
            </a:r>
            <a:r>
              <a:rPr lang="en-US" b="0" i="0" dirty="0">
                <a:effectLst/>
              </a:rPr>
              <a:t>, title, and genre. Each </a:t>
            </a:r>
            <a:r>
              <a:rPr lang="en-US" b="0" dirty="0">
                <a:solidFill>
                  <a:schemeClr val="accent2"/>
                </a:solidFill>
              </a:rPr>
              <a:t>s</a:t>
            </a:r>
            <a:r>
              <a:rPr lang="en-US" i="0" dirty="0">
                <a:solidFill>
                  <a:schemeClr val="accent2"/>
                </a:solidFill>
                <a:effectLst/>
              </a:rPr>
              <a:t>creening</a:t>
            </a:r>
            <a:r>
              <a:rPr lang="en-US" b="0" i="0" dirty="0">
                <a:effectLst/>
              </a:rPr>
              <a:t> includes has a </a:t>
            </a:r>
            <a:r>
              <a:rPr lang="en-US" b="0" i="0" u="sng" dirty="0" err="1">
                <a:effectLst/>
              </a:rPr>
              <a:t>ScreeningID</a:t>
            </a:r>
            <a:r>
              <a:rPr lang="en-US" b="0" i="0" dirty="0">
                <a:effectLst/>
              </a:rPr>
              <a:t>, date, time, and room. The </a:t>
            </a:r>
            <a:r>
              <a:rPr lang="en-US" b="0" dirty="0">
                <a:solidFill>
                  <a:schemeClr val="accent2"/>
                </a:solidFill>
              </a:rPr>
              <a:t>c</a:t>
            </a:r>
            <a:r>
              <a:rPr lang="en-US" i="0" dirty="0">
                <a:solidFill>
                  <a:schemeClr val="accent2"/>
                </a:solidFill>
                <a:effectLst/>
              </a:rPr>
              <a:t>ustomer</a:t>
            </a:r>
            <a:r>
              <a:rPr lang="en-US" dirty="0">
                <a:solidFill>
                  <a:schemeClr val="accent2"/>
                </a:solidFill>
              </a:rPr>
              <a:t>s</a:t>
            </a:r>
            <a:r>
              <a:rPr lang="en-US" dirty="0"/>
              <a:t> record their </a:t>
            </a:r>
            <a:r>
              <a:rPr lang="en-US" b="0" i="0" dirty="0">
                <a:effectLst/>
              </a:rPr>
              <a:t>name, email and unique </a:t>
            </a:r>
            <a:r>
              <a:rPr lang="en-US" b="0" i="0" u="sng" dirty="0">
                <a:effectLst/>
              </a:rPr>
              <a:t>customer number</a:t>
            </a:r>
            <a:r>
              <a:rPr lang="en-US" b="0" i="0" dirty="0">
                <a:effectLst/>
              </a:rPr>
              <a:t>. A </a:t>
            </a:r>
            <a:r>
              <a:rPr lang="en-US" b="0" dirty="0"/>
              <a:t>m</a:t>
            </a:r>
            <a:r>
              <a:rPr lang="en-US" i="0" dirty="0">
                <a:effectLst/>
              </a:rPr>
              <a:t>ovie</a:t>
            </a:r>
            <a:r>
              <a:rPr lang="en-US" b="0" i="0" dirty="0">
                <a:effectLst/>
              </a:rPr>
              <a:t> can have multiple </a:t>
            </a:r>
            <a:r>
              <a:rPr lang="en-US" b="0" dirty="0"/>
              <a:t>s</a:t>
            </a:r>
            <a:r>
              <a:rPr lang="en-US" i="0" dirty="0">
                <a:effectLst/>
              </a:rPr>
              <a:t>creenings and each </a:t>
            </a:r>
            <a:r>
              <a:rPr lang="en-US" dirty="0"/>
              <a:t>c</a:t>
            </a:r>
            <a:r>
              <a:rPr lang="en-US" i="0" dirty="0">
                <a:effectLst/>
              </a:rPr>
              <a:t>ustomer can attend multiple screenings. Also, customers can give as many movies as they want a rating.”</a:t>
            </a:r>
            <a:endParaRPr lang="en-US" dirty="0"/>
          </a:p>
        </p:txBody>
      </p:sp>
      <p:sp>
        <p:nvSpPr>
          <p:cNvPr id="4" name="TextBox 3">
            <a:extLst>
              <a:ext uri="{FF2B5EF4-FFF2-40B4-BE49-F238E27FC236}">
                <a16:creationId xmlns:a16="http://schemas.microsoft.com/office/drawing/2014/main" id="{E454155D-101E-40A9-9105-022CBD018079}"/>
              </a:ext>
            </a:extLst>
          </p:cNvPr>
          <p:cNvSpPr txBox="1"/>
          <p:nvPr/>
        </p:nvSpPr>
        <p:spPr>
          <a:xfrm>
            <a:off x="1572345" y="5054137"/>
            <a:ext cx="6277232" cy="646331"/>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What are the relationships and their cardinalities?</a:t>
            </a:r>
          </a:p>
          <a:p>
            <a:r>
              <a:rPr lang="en-US" dirty="0">
                <a:solidFill>
                  <a:schemeClr val="accent2"/>
                </a:solidFill>
                <a:latin typeface="Bahnschrift Light SemiCondensed" panose="020B0502040204020203" pitchFamily="34" charset="0"/>
              </a:rPr>
              <a:t>Can we assume any participation constraints? </a:t>
            </a:r>
          </a:p>
        </p:txBody>
      </p:sp>
    </p:spTree>
    <p:extLst>
      <p:ext uri="{BB962C8B-B14F-4D97-AF65-F5344CB8AC3E}">
        <p14:creationId xmlns:p14="http://schemas.microsoft.com/office/powerpoint/2010/main" val="32457400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B0690C-4FB9-4B91-3992-A4842EF3FA86}"/>
              </a:ext>
            </a:extLst>
          </p:cNvPr>
          <p:cNvSpPr/>
          <p:nvPr/>
        </p:nvSpPr>
        <p:spPr>
          <a:xfrm>
            <a:off x="2610500" y="1949376"/>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Screening</a:t>
            </a:r>
          </a:p>
        </p:txBody>
      </p:sp>
      <p:sp>
        <p:nvSpPr>
          <p:cNvPr id="3" name="Oval 2">
            <a:extLst>
              <a:ext uri="{FF2B5EF4-FFF2-40B4-BE49-F238E27FC236}">
                <a16:creationId xmlns:a16="http://schemas.microsoft.com/office/drawing/2014/main" id="{2DB73B79-815E-578C-7AF4-8760AE197558}"/>
              </a:ext>
            </a:extLst>
          </p:cNvPr>
          <p:cNvSpPr/>
          <p:nvPr/>
        </p:nvSpPr>
        <p:spPr>
          <a:xfrm>
            <a:off x="961901" y="1203546"/>
            <a:ext cx="1304905" cy="47529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Room</a:t>
            </a:r>
          </a:p>
        </p:txBody>
      </p:sp>
      <p:sp>
        <p:nvSpPr>
          <p:cNvPr id="4" name="Oval 3">
            <a:extLst>
              <a:ext uri="{FF2B5EF4-FFF2-40B4-BE49-F238E27FC236}">
                <a16:creationId xmlns:a16="http://schemas.microsoft.com/office/drawing/2014/main" id="{D99DAC9F-3D7C-D71E-39BB-F812AE029F7C}"/>
              </a:ext>
            </a:extLst>
          </p:cNvPr>
          <p:cNvSpPr/>
          <p:nvPr/>
        </p:nvSpPr>
        <p:spPr>
          <a:xfrm>
            <a:off x="1894621" y="899065"/>
            <a:ext cx="1903399"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err="1">
                <a:solidFill>
                  <a:sysClr val="windowText" lastClr="000000"/>
                </a:solidFill>
              </a:rPr>
              <a:t>ScreeningID</a:t>
            </a:r>
            <a:endParaRPr lang="en-US" u="sng" dirty="0">
              <a:solidFill>
                <a:sysClr val="windowText" lastClr="000000"/>
              </a:solidFill>
            </a:endParaRPr>
          </a:p>
        </p:txBody>
      </p:sp>
      <p:sp>
        <p:nvSpPr>
          <p:cNvPr id="5" name="Oval 4">
            <a:extLst>
              <a:ext uri="{FF2B5EF4-FFF2-40B4-BE49-F238E27FC236}">
                <a16:creationId xmlns:a16="http://schemas.microsoft.com/office/drawing/2014/main" id="{CA894086-85EF-7DF6-B1DB-0B3B6A433D35}"/>
              </a:ext>
            </a:extLst>
          </p:cNvPr>
          <p:cNvSpPr/>
          <p:nvPr/>
        </p:nvSpPr>
        <p:spPr>
          <a:xfrm>
            <a:off x="484719" y="2268869"/>
            <a:ext cx="1407695" cy="30979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Time</a:t>
            </a:r>
          </a:p>
        </p:txBody>
      </p:sp>
      <p:sp>
        <p:nvSpPr>
          <p:cNvPr id="6" name="Oval 5">
            <a:extLst>
              <a:ext uri="{FF2B5EF4-FFF2-40B4-BE49-F238E27FC236}">
                <a16:creationId xmlns:a16="http://schemas.microsoft.com/office/drawing/2014/main" id="{EDFCA9FD-F068-77EF-9D39-030D501DD781}"/>
              </a:ext>
            </a:extLst>
          </p:cNvPr>
          <p:cNvSpPr/>
          <p:nvPr/>
        </p:nvSpPr>
        <p:spPr>
          <a:xfrm>
            <a:off x="421771" y="1834377"/>
            <a:ext cx="1355368" cy="31384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Date</a:t>
            </a:r>
          </a:p>
        </p:txBody>
      </p:sp>
      <p:cxnSp>
        <p:nvCxnSpPr>
          <p:cNvPr id="7" name="Straight Connector 6">
            <a:extLst>
              <a:ext uri="{FF2B5EF4-FFF2-40B4-BE49-F238E27FC236}">
                <a16:creationId xmlns:a16="http://schemas.microsoft.com/office/drawing/2014/main" id="{C65AC6F4-F83B-435F-04FE-CEF2808FAFDA}"/>
              </a:ext>
            </a:extLst>
          </p:cNvPr>
          <p:cNvCxnSpPr>
            <a:cxnSpLocks/>
            <a:stCxn id="3" idx="6"/>
            <a:endCxn id="2" idx="1"/>
          </p:cNvCxnSpPr>
          <p:nvPr/>
        </p:nvCxnSpPr>
        <p:spPr>
          <a:xfrm>
            <a:off x="2266806" y="1441192"/>
            <a:ext cx="343694" cy="74184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C285140-1958-E253-CA0E-D13B278803BB}"/>
              </a:ext>
            </a:extLst>
          </p:cNvPr>
          <p:cNvCxnSpPr>
            <a:cxnSpLocks/>
            <a:stCxn id="4" idx="4"/>
          </p:cNvCxnSpPr>
          <p:nvPr/>
        </p:nvCxnSpPr>
        <p:spPr>
          <a:xfrm>
            <a:off x="2846321" y="1278866"/>
            <a:ext cx="308015" cy="669531"/>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A815F716-DF2C-3370-4E50-7F384A017DCD}"/>
              </a:ext>
            </a:extLst>
          </p:cNvPr>
          <p:cNvCxnSpPr>
            <a:cxnSpLocks/>
            <a:stCxn id="6" idx="6"/>
            <a:endCxn id="2" idx="1"/>
          </p:cNvCxnSpPr>
          <p:nvPr/>
        </p:nvCxnSpPr>
        <p:spPr>
          <a:xfrm>
            <a:off x="1777139" y="1991300"/>
            <a:ext cx="833361" cy="191736"/>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4A96657-857F-E647-BE9D-56BCA5EFBAB6}"/>
              </a:ext>
            </a:extLst>
          </p:cNvPr>
          <p:cNvCxnSpPr>
            <a:cxnSpLocks/>
            <a:stCxn id="2" idx="1"/>
            <a:endCxn id="5" idx="6"/>
          </p:cNvCxnSpPr>
          <p:nvPr/>
        </p:nvCxnSpPr>
        <p:spPr>
          <a:xfrm flipH="1">
            <a:off x="1892414" y="2183036"/>
            <a:ext cx="718086" cy="240728"/>
          </a:xfrm>
          <a:prstGeom prst="line">
            <a:avLst/>
          </a:prstGeom>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D2D076BF-FA8A-B6AD-7AEA-0313D8586D95}"/>
              </a:ext>
            </a:extLst>
          </p:cNvPr>
          <p:cNvSpPr/>
          <p:nvPr/>
        </p:nvSpPr>
        <p:spPr>
          <a:xfrm>
            <a:off x="6292165" y="1949376"/>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Movie</a:t>
            </a:r>
          </a:p>
        </p:txBody>
      </p:sp>
      <p:sp>
        <p:nvSpPr>
          <p:cNvPr id="12" name="Oval 11">
            <a:extLst>
              <a:ext uri="{FF2B5EF4-FFF2-40B4-BE49-F238E27FC236}">
                <a16:creationId xmlns:a16="http://schemas.microsoft.com/office/drawing/2014/main" id="{586C223A-CC42-31E9-EA96-F5FF5433E6B8}"/>
              </a:ext>
            </a:extLst>
          </p:cNvPr>
          <p:cNvSpPr/>
          <p:nvPr/>
        </p:nvSpPr>
        <p:spPr>
          <a:xfrm>
            <a:off x="6535387" y="789622"/>
            <a:ext cx="1587989"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err="1">
                <a:solidFill>
                  <a:sysClr val="windowText" lastClr="000000"/>
                </a:solidFill>
              </a:rPr>
              <a:t>MovieID</a:t>
            </a:r>
            <a:endParaRPr lang="en-US" u="sng" dirty="0">
              <a:solidFill>
                <a:sysClr val="windowText" lastClr="000000"/>
              </a:solidFill>
            </a:endParaRPr>
          </a:p>
        </p:txBody>
      </p:sp>
      <p:sp>
        <p:nvSpPr>
          <p:cNvPr id="13" name="Oval 12">
            <a:extLst>
              <a:ext uri="{FF2B5EF4-FFF2-40B4-BE49-F238E27FC236}">
                <a16:creationId xmlns:a16="http://schemas.microsoft.com/office/drawing/2014/main" id="{23E5D122-58E5-3EBA-D62B-DEFD6EFC48FB}"/>
              </a:ext>
            </a:extLst>
          </p:cNvPr>
          <p:cNvSpPr/>
          <p:nvPr/>
        </p:nvSpPr>
        <p:spPr>
          <a:xfrm>
            <a:off x="8015076" y="1355065"/>
            <a:ext cx="102630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Title</a:t>
            </a:r>
          </a:p>
        </p:txBody>
      </p:sp>
      <p:cxnSp>
        <p:nvCxnSpPr>
          <p:cNvPr id="14" name="Straight Connector 13">
            <a:extLst>
              <a:ext uri="{FF2B5EF4-FFF2-40B4-BE49-F238E27FC236}">
                <a16:creationId xmlns:a16="http://schemas.microsoft.com/office/drawing/2014/main" id="{24F026C2-F0DD-E825-CE62-11CD27436FC0}"/>
              </a:ext>
            </a:extLst>
          </p:cNvPr>
          <p:cNvCxnSpPr>
            <a:cxnSpLocks/>
            <a:stCxn id="12" idx="4"/>
          </p:cNvCxnSpPr>
          <p:nvPr/>
        </p:nvCxnSpPr>
        <p:spPr>
          <a:xfrm>
            <a:off x="7329382" y="1169423"/>
            <a:ext cx="141858" cy="778974"/>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E6F18002-C571-02A2-25C4-58C0DA8BAA66}"/>
              </a:ext>
            </a:extLst>
          </p:cNvPr>
          <p:cNvCxnSpPr>
            <a:cxnSpLocks/>
            <a:stCxn id="13" idx="2"/>
            <a:endCxn id="11" idx="3"/>
          </p:cNvCxnSpPr>
          <p:nvPr/>
        </p:nvCxnSpPr>
        <p:spPr>
          <a:xfrm flipH="1">
            <a:off x="7699860" y="1544966"/>
            <a:ext cx="315216" cy="638070"/>
          </a:xfrm>
          <a:prstGeom prst="line">
            <a:avLst/>
          </a:prstGeom>
        </p:spPr>
        <p:style>
          <a:lnRef idx="1">
            <a:schemeClr val="dk1"/>
          </a:lnRef>
          <a:fillRef idx="0">
            <a:schemeClr val="dk1"/>
          </a:fillRef>
          <a:effectRef idx="0">
            <a:schemeClr val="dk1"/>
          </a:effectRef>
          <a:fontRef idx="minor">
            <a:schemeClr val="tx1"/>
          </a:fontRef>
        </p:style>
      </p:cxnSp>
      <p:sp>
        <p:nvSpPr>
          <p:cNvPr id="16" name="Diamond 15">
            <a:extLst>
              <a:ext uri="{FF2B5EF4-FFF2-40B4-BE49-F238E27FC236}">
                <a16:creationId xmlns:a16="http://schemas.microsoft.com/office/drawing/2014/main" id="{FE9569B4-8B14-20A7-B0C1-87574C78E8A0}"/>
              </a:ext>
            </a:extLst>
          </p:cNvPr>
          <p:cNvSpPr/>
          <p:nvPr/>
        </p:nvSpPr>
        <p:spPr>
          <a:xfrm>
            <a:off x="4464569" y="1887042"/>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Has</a:t>
            </a:r>
          </a:p>
        </p:txBody>
      </p:sp>
      <p:cxnSp>
        <p:nvCxnSpPr>
          <p:cNvPr id="17" name="Straight Connector 16">
            <a:extLst>
              <a:ext uri="{FF2B5EF4-FFF2-40B4-BE49-F238E27FC236}">
                <a16:creationId xmlns:a16="http://schemas.microsoft.com/office/drawing/2014/main" id="{FD9E67FA-9D29-F0F8-FEEF-23EBE2033C28}"/>
              </a:ext>
            </a:extLst>
          </p:cNvPr>
          <p:cNvCxnSpPr>
            <a:cxnSpLocks/>
          </p:cNvCxnSpPr>
          <p:nvPr/>
        </p:nvCxnSpPr>
        <p:spPr>
          <a:xfrm>
            <a:off x="4018195" y="2152868"/>
            <a:ext cx="553805" cy="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B923C6C6-8371-F4EA-26D2-942BA72AC0AB}"/>
              </a:ext>
            </a:extLst>
          </p:cNvPr>
          <p:cNvCxnSpPr>
            <a:cxnSpLocks/>
            <a:stCxn id="16" idx="3"/>
            <a:endCxn id="11" idx="1"/>
          </p:cNvCxnSpPr>
          <p:nvPr/>
        </p:nvCxnSpPr>
        <p:spPr>
          <a:xfrm>
            <a:off x="5872264" y="2180212"/>
            <a:ext cx="419901" cy="2824"/>
          </a:xfrm>
          <a:prstGeom prst="line">
            <a:avLst/>
          </a:prstGeom>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486B78A9-5880-A857-BCFD-286B274B52C4}"/>
              </a:ext>
            </a:extLst>
          </p:cNvPr>
          <p:cNvSpPr/>
          <p:nvPr/>
        </p:nvSpPr>
        <p:spPr>
          <a:xfrm>
            <a:off x="8043554" y="2164801"/>
            <a:ext cx="1106128"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Genre</a:t>
            </a:r>
          </a:p>
        </p:txBody>
      </p:sp>
      <p:cxnSp>
        <p:nvCxnSpPr>
          <p:cNvPr id="23" name="Straight Connector 22">
            <a:extLst>
              <a:ext uri="{FF2B5EF4-FFF2-40B4-BE49-F238E27FC236}">
                <a16:creationId xmlns:a16="http://schemas.microsoft.com/office/drawing/2014/main" id="{2D3A2BEF-C36A-2512-12B4-3F3F388FAD34}"/>
              </a:ext>
            </a:extLst>
          </p:cNvPr>
          <p:cNvCxnSpPr>
            <a:cxnSpLocks/>
            <a:stCxn id="22" idx="2"/>
            <a:endCxn id="11" idx="3"/>
          </p:cNvCxnSpPr>
          <p:nvPr/>
        </p:nvCxnSpPr>
        <p:spPr>
          <a:xfrm flipH="1" flipV="1">
            <a:off x="7699860" y="2183036"/>
            <a:ext cx="343694" cy="171666"/>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DAABD845-D7AA-B671-2FAE-6F225DF27867}"/>
              </a:ext>
            </a:extLst>
          </p:cNvPr>
          <p:cNvCxnSpPr>
            <a:cxnSpLocks/>
          </p:cNvCxnSpPr>
          <p:nvPr/>
        </p:nvCxnSpPr>
        <p:spPr>
          <a:xfrm flipV="1">
            <a:off x="4018195" y="2190354"/>
            <a:ext cx="446374" cy="2824"/>
          </a:xfrm>
          <a:prstGeom prst="line">
            <a:avLst/>
          </a:prstGeom>
        </p:spPr>
        <p:style>
          <a:lnRef idx="1">
            <a:schemeClr val="dk1"/>
          </a:lnRef>
          <a:fillRef idx="0">
            <a:schemeClr val="dk1"/>
          </a:fillRef>
          <a:effectRef idx="0">
            <a:schemeClr val="dk1"/>
          </a:effectRef>
          <a:fontRef idx="minor">
            <a:schemeClr val="tx1"/>
          </a:fontRef>
        </p:style>
      </p:cxnSp>
      <p:sp>
        <p:nvSpPr>
          <p:cNvPr id="45" name="Rectangle 44">
            <a:extLst>
              <a:ext uri="{FF2B5EF4-FFF2-40B4-BE49-F238E27FC236}">
                <a16:creationId xmlns:a16="http://schemas.microsoft.com/office/drawing/2014/main" id="{FE79FEE2-8C90-2E58-DA24-59731EE37DD9}"/>
              </a:ext>
            </a:extLst>
          </p:cNvPr>
          <p:cNvSpPr/>
          <p:nvPr/>
        </p:nvSpPr>
        <p:spPr>
          <a:xfrm>
            <a:off x="2633358" y="4427204"/>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Customer</a:t>
            </a:r>
          </a:p>
        </p:txBody>
      </p:sp>
      <p:sp>
        <p:nvSpPr>
          <p:cNvPr id="46" name="Oval 45">
            <a:extLst>
              <a:ext uri="{FF2B5EF4-FFF2-40B4-BE49-F238E27FC236}">
                <a16:creationId xmlns:a16="http://schemas.microsoft.com/office/drawing/2014/main" id="{E0BD2C59-F94D-037A-8325-5907DC0C6C69}"/>
              </a:ext>
            </a:extLst>
          </p:cNvPr>
          <p:cNvSpPr/>
          <p:nvPr/>
        </p:nvSpPr>
        <p:spPr>
          <a:xfrm>
            <a:off x="388758" y="4416432"/>
            <a:ext cx="1862699"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ysClr val="windowText" lastClr="000000"/>
                </a:solidFill>
              </a:rPr>
              <a:t>Customer#</a:t>
            </a:r>
          </a:p>
        </p:txBody>
      </p:sp>
      <p:sp>
        <p:nvSpPr>
          <p:cNvPr id="47" name="Oval 46">
            <a:extLst>
              <a:ext uri="{FF2B5EF4-FFF2-40B4-BE49-F238E27FC236}">
                <a16:creationId xmlns:a16="http://schemas.microsoft.com/office/drawing/2014/main" id="{EA65C70C-4A57-BB34-FC4D-C65E4AEC3F3C}"/>
              </a:ext>
            </a:extLst>
          </p:cNvPr>
          <p:cNvSpPr/>
          <p:nvPr/>
        </p:nvSpPr>
        <p:spPr>
          <a:xfrm>
            <a:off x="3469578" y="5725028"/>
            <a:ext cx="1026305"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Email</a:t>
            </a:r>
          </a:p>
        </p:txBody>
      </p:sp>
      <p:cxnSp>
        <p:nvCxnSpPr>
          <p:cNvPr id="48" name="Straight Connector 47">
            <a:extLst>
              <a:ext uri="{FF2B5EF4-FFF2-40B4-BE49-F238E27FC236}">
                <a16:creationId xmlns:a16="http://schemas.microsoft.com/office/drawing/2014/main" id="{EB74E581-C788-809E-718A-95C8C0A0DCF8}"/>
              </a:ext>
            </a:extLst>
          </p:cNvPr>
          <p:cNvCxnSpPr>
            <a:cxnSpLocks/>
            <a:stCxn id="45" idx="1"/>
            <a:endCxn id="46" idx="6"/>
          </p:cNvCxnSpPr>
          <p:nvPr/>
        </p:nvCxnSpPr>
        <p:spPr>
          <a:xfrm flipH="1" flipV="1">
            <a:off x="2251457" y="4606333"/>
            <a:ext cx="381901" cy="54531"/>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8BA20635-2C9D-E9BD-04EE-89C6BE871050}"/>
              </a:ext>
            </a:extLst>
          </p:cNvPr>
          <p:cNvCxnSpPr>
            <a:cxnSpLocks/>
            <a:stCxn id="47" idx="0"/>
            <a:endCxn id="45" idx="2"/>
          </p:cNvCxnSpPr>
          <p:nvPr/>
        </p:nvCxnSpPr>
        <p:spPr>
          <a:xfrm flipH="1" flipV="1">
            <a:off x="3337206" y="4894524"/>
            <a:ext cx="645525" cy="830504"/>
          </a:xfrm>
          <a:prstGeom prst="line">
            <a:avLst/>
          </a:prstGeom>
        </p:spPr>
        <p:style>
          <a:lnRef idx="1">
            <a:schemeClr val="dk1"/>
          </a:lnRef>
          <a:fillRef idx="0">
            <a:schemeClr val="dk1"/>
          </a:fillRef>
          <a:effectRef idx="0">
            <a:schemeClr val="dk1"/>
          </a:effectRef>
          <a:fontRef idx="minor">
            <a:schemeClr val="tx1"/>
          </a:fontRef>
        </p:style>
      </p:cxnSp>
      <p:sp>
        <p:nvSpPr>
          <p:cNvPr id="50" name="Oval 49">
            <a:extLst>
              <a:ext uri="{FF2B5EF4-FFF2-40B4-BE49-F238E27FC236}">
                <a16:creationId xmlns:a16="http://schemas.microsoft.com/office/drawing/2014/main" id="{AF72AE7F-F4D1-5981-5E11-4D047122284F}"/>
              </a:ext>
            </a:extLst>
          </p:cNvPr>
          <p:cNvSpPr/>
          <p:nvPr/>
        </p:nvSpPr>
        <p:spPr>
          <a:xfrm>
            <a:off x="1894200" y="5402664"/>
            <a:ext cx="1106128"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Name</a:t>
            </a:r>
          </a:p>
        </p:txBody>
      </p:sp>
      <p:cxnSp>
        <p:nvCxnSpPr>
          <p:cNvPr id="51" name="Straight Connector 50">
            <a:extLst>
              <a:ext uri="{FF2B5EF4-FFF2-40B4-BE49-F238E27FC236}">
                <a16:creationId xmlns:a16="http://schemas.microsoft.com/office/drawing/2014/main" id="{09EBDE85-8BE5-8094-4609-F0784F61BF84}"/>
              </a:ext>
            </a:extLst>
          </p:cNvPr>
          <p:cNvCxnSpPr>
            <a:cxnSpLocks/>
            <a:stCxn id="50" idx="0"/>
            <a:endCxn id="45" idx="2"/>
          </p:cNvCxnSpPr>
          <p:nvPr/>
        </p:nvCxnSpPr>
        <p:spPr>
          <a:xfrm flipV="1">
            <a:off x="2447264" y="4894524"/>
            <a:ext cx="889942" cy="508140"/>
          </a:xfrm>
          <a:prstGeom prst="line">
            <a:avLst/>
          </a:prstGeom>
        </p:spPr>
        <p:style>
          <a:lnRef idx="1">
            <a:schemeClr val="dk1"/>
          </a:lnRef>
          <a:fillRef idx="0">
            <a:schemeClr val="dk1"/>
          </a:fillRef>
          <a:effectRef idx="0">
            <a:schemeClr val="dk1"/>
          </a:effectRef>
          <a:fontRef idx="minor">
            <a:schemeClr val="tx1"/>
          </a:fontRef>
        </p:style>
      </p:cxnSp>
      <p:sp>
        <p:nvSpPr>
          <p:cNvPr id="64" name="Diamond 63">
            <a:extLst>
              <a:ext uri="{FF2B5EF4-FFF2-40B4-BE49-F238E27FC236}">
                <a16:creationId xmlns:a16="http://schemas.microsoft.com/office/drawing/2014/main" id="{06DC916C-9860-3E97-CBE9-692DF506BF89}"/>
              </a:ext>
            </a:extLst>
          </p:cNvPr>
          <p:cNvSpPr/>
          <p:nvPr/>
        </p:nvSpPr>
        <p:spPr>
          <a:xfrm>
            <a:off x="2386940" y="3101433"/>
            <a:ext cx="1856509"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Attends</a:t>
            </a:r>
          </a:p>
        </p:txBody>
      </p:sp>
      <p:cxnSp>
        <p:nvCxnSpPr>
          <p:cNvPr id="65" name="Straight Connector 64">
            <a:extLst>
              <a:ext uri="{FF2B5EF4-FFF2-40B4-BE49-F238E27FC236}">
                <a16:creationId xmlns:a16="http://schemas.microsoft.com/office/drawing/2014/main" id="{28639340-B6FB-272C-705A-A01F2D9E4C44}"/>
              </a:ext>
            </a:extLst>
          </p:cNvPr>
          <p:cNvCxnSpPr>
            <a:cxnSpLocks/>
            <a:stCxn id="2" idx="2"/>
            <a:endCxn id="64" idx="0"/>
          </p:cNvCxnSpPr>
          <p:nvPr/>
        </p:nvCxnSpPr>
        <p:spPr>
          <a:xfrm>
            <a:off x="3314348" y="2416696"/>
            <a:ext cx="847" cy="684737"/>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9BEFF167-5209-4C7B-0A1A-BFECC66143AB}"/>
              </a:ext>
            </a:extLst>
          </p:cNvPr>
          <p:cNvCxnSpPr>
            <a:cxnSpLocks/>
            <a:stCxn id="64" idx="2"/>
            <a:endCxn id="45" idx="0"/>
          </p:cNvCxnSpPr>
          <p:nvPr/>
        </p:nvCxnSpPr>
        <p:spPr>
          <a:xfrm>
            <a:off x="3315195" y="3687772"/>
            <a:ext cx="22011" cy="739432"/>
          </a:xfrm>
          <a:prstGeom prst="line">
            <a:avLst/>
          </a:prstGeom>
        </p:spPr>
        <p:style>
          <a:lnRef idx="1">
            <a:schemeClr val="dk1"/>
          </a:lnRef>
          <a:fillRef idx="0">
            <a:schemeClr val="dk1"/>
          </a:fillRef>
          <a:effectRef idx="0">
            <a:schemeClr val="dk1"/>
          </a:effectRef>
          <a:fontRef idx="minor">
            <a:schemeClr val="tx1"/>
          </a:fontRef>
        </p:style>
      </p:cxnSp>
      <p:sp>
        <p:nvSpPr>
          <p:cNvPr id="71" name="Diamond 70">
            <a:extLst>
              <a:ext uri="{FF2B5EF4-FFF2-40B4-BE49-F238E27FC236}">
                <a16:creationId xmlns:a16="http://schemas.microsoft.com/office/drawing/2014/main" id="{28F6AC01-C80D-3484-01AD-B310FA73426A}"/>
              </a:ext>
            </a:extLst>
          </p:cNvPr>
          <p:cNvSpPr/>
          <p:nvPr/>
        </p:nvSpPr>
        <p:spPr>
          <a:xfrm>
            <a:off x="5253837" y="3339153"/>
            <a:ext cx="1407696"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Rates</a:t>
            </a:r>
          </a:p>
        </p:txBody>
      </p:sp>
      <p:cxnSp>
        <p:nvCxnSpPr>
          <p:cNvPr id="72" name="Straight Connector 71">
            <a:extLst>
              <a:ext uri="{FF2B5EF4-FFF2-40B4-BE49-F238E27FC236}">
                <a16:creationId xmlns:a16="http://schemas.microsoft.com/office/drawing/2014/main" id="{B0EC0790-7134-2CCC-DC02-5FE6D4FA8C16}"/>
              </a:ext>
            </a:extLst>
          </p:cNvPr>
          <p:cNvCxnSpPr>
            <a:cxnSpLocks/>
            <a:stCxn id="71" idx="1"/>
            <a:endCxn id="45" idx="3"/>
          </p:cNvCxnSpPr>
          <p:nvPr/>
        </p:nvCxnSpPr>
        <p:spPr>
          <a:xfrm flipH="1">
            <a:off x="4041053" y="3632323"/>
            <a:ext cx="1212784" cy="1028541"/>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CF318BD0-09E6-19F1-49D9-214C981AC3D9}"/>
              </a:ext>
            </a:extLst>
          </p:cNvPr>
          <p:cNvCxnSpPr>
            <a:cxnSpLocks/>
            <a:stCxn id="11" idx="2"/>
            <a:endCxn id="71" idx="3"/>
          </p:cNvCxnSpPr>
          <p:nvPr/>
        </p:nvCxnSpPr>
        <p:spPr>
          <a:xfrm flipH="1">
            <a:off x="6661533" y="2416696"/>
            <a:ext cx="334480" cy="1215627"/>
          </a:xfrm>
          <a:prstGeom prst="line">
            <a:avLst/>
          </a:prstGeom>
        </p:spPr>
        <p:style>
          <a:lnRef idx="1">
            <a:schemeClr val="dk1"/>
          </a:lnRef>
          <a:fillRef idx="0">
            <a:schemeClr val="dk1"/>
          </a:fillRef>
          <a:effectRef idx="0">
            <a:schemeClr val="dk1"/>
          </a:effectRef>
          <a:fontRef idx="minor">
            <a:schemeClr val="tx1"/>
          </a:fontRef>
        </p:style>
      </p:cxnSp>
      <p:sp>
        <p:nvSpPr>
          <p:cNvPr id="78" name="Oval 77">
            <a:extLst>
              <a:ext uri="{FF2B5EF4-FFF2-40B4-BE49-F238E27FC236}">
                <a16:creationId xmlns:a16="http://schemas.microsoft.com/office/drawing/2014/main" id="{71630F3B-9030-77C8-281D-9EC6354D445E}"/>
              </a:ext>
            </a:extLst>
          </p:cNvPr>
          <p:cNvSpPr/>
          <p:nvPr/>
        </p:nvSpPr>
        <p:spPr>
          <a:xfrm>
            <a:off x="5404948" y="4416431"/>
            <a:ext cx="1162107" cy="3798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Rating</a:t>
            </a:r>
          </a:p>
        </p:txBody>
      </p:sp>
      <p:cxnSp>
        <p:nvCxnSpPr>
          <p:cNvPr id="79" name="Straight Connector 78">
            <a:extLst>
              <a:ext uri="{FF2B5EF4-FFF2-40B4-BE49-F238E27FC236}">
                <a16:creationId xmlns:a16="http://schemas.microsoft.com/office/drawing/2014/main" id="{4534D608-0269-6175-7C78-4723B7F047DF}"/>
              </a:ext>
            </a:extLst>
          </p:cNvPr>
          <p:cNvCxnSpPr>
            <a:cxnSpLocks/>
            <a:stCxn id="78" idx="0"/>
            <a:endCxn id="71" idx="2"/>
          </p:cNvCxnSpPr>
          <p:nvPr/>
        </p:nvCxnSpPr>
        <p:spPr>
          <a:xfrm flipH="1" flipV="1">
            <a:off x="5957685" y="3925492"/>
            <a:ext cx="28317" cy="490939"/>
          </a:xfrm>
          <a:prstGeom prst="line">
            <a:avLst/>
          </a:prstGeom>
        </p:spPr>
        <p:style>
          <a:lnRef idx="1">
            <a:schemeClr val="dk1"/>
          </a:lnRef>
          <a:fillRef idx="0">
            <a:schemeClr val="dk1"/>
          </a:fillRef>
          <a:effectRef idx="0">
            <a:schemeClr val="dk1"/>
          </a:effectRef>
          <a:fontRef idx="minor">
            <a:schemeClr val="tx1"/>
          </a:fontRef>
        </p:style>
      </p:cxnSp>
      <p:sp>
        <p:nvSpPr>
          <p:cNvPr id="82" name="TextBox 81">
            <a:extLst>
              <a:ext uri="{FF2B5EF4-FFF2-40B4-BE49-F238E27FC236}">
                <a16:creationId xmlns:a16="http://schemas.microsoft.com/office/drawing/2014/main" id="{BD620C39-B3A5-CB51-5BE1-6181B4E0679E}"/>
              </a:ext>
            </a:extLst>
          </p:cNvPr>
          <p:cNvSpPr txBox="1"/>
          <p:nvPr/>
        </p:nvSpPr>
        <p:spPr>
          <a:xfrm>
            <a:off x="5843786" y="1834377"/>
            <a:ext cx="446374" cy="369332"/>
          </a:xfrm>
          <a:prstGeom prst="rect">
            <a:avLst/>
          </a:prstGeom>
          <a:noFill/>
        </p:spPr>
        <p:txBody>
          <a:bodyPr wrap="square" rtlCol="0">
            <a:spAutoFit/>
          </a:bodyPr>
          <a:lstStyle/>
          <a:p>
            <a:r>
              <a:rPr lang="en-US" dirty="0"/>
              <a:t>1</a:t>
            </a:r>
          </a:p>
        </p:txBody>
      </p:sp>
      <p:sp>
        <p:nvSpPr>
          <p:cNvPr id="83" name="TextBox 82">
            <a:extLst>
              <a:ext uri="{FF2B5EF4-FFF2-40B4-BE49-F238E27FC236}">
                <a16:creationId xmlns:a16="http://schemas.microsoft.com/office/drawing/2014/main" id="{2AC35250-62A4-2716-CC5B-16673837DE98}"/>
              </a:ext>
            </a:extLst>
          </p:cNvPr>
          <p:cNvSpPr txBox="1"/>
          <p:nvPr/>
        </p:nvSpPr>
        <p:spPr>
          <a:xfrm>
            <a:off x="4116850" y="1780020"/>
            <a:ext cx="446374" cy="369332"/>
          </a:xfrm>
          <a:prstGeom prst="rect">
            <a:avLst/>
          </a:prstGeom>
          <a:noFill/>
        </p:spPr>
        <p:txBody>
          <a:bodyPr wrap="square" rtlCol="0">
            <a:spAutoFit/>
          </a:bodyPr>
          <a:lstStyle/>
          <a:p>
            <a:r>
              <a:rPr lang="en-US" dirty="0"/>
              <a:t>N</a:t>
            </a:r>
          </a:p>
        </p:txBody>
      </p:sp>
      <p:sp>
        <p:nvSpPr>
          <p:cNvPr id="84" name="TextBox 83">
            <a:extLst>
              <a:ext uri="{FF2B5EF4-FFF2-40B4-BE49-F238E27FC236}">
                <a16:creationId xmlns:a16="http://schemas.microsoft.com/office/drawing/2014/main" id="{DCC5EE20-5DC0-477A-E4CE-897A028CFBF5}"/>
              </a:ext>
            </a:extLst>
          </p:cNvPr>
          <p:cNvSpPr txBox="1"/>
          <p:nvPr/>
        </p:nvSpPr>
        <p:spPr>
          <a:xfrm>
            <a:off x="3351646" y="2577943"/>
            <a:ext cx="446374" cy="369332"/>
          </a:xfrm>
          <a:prstGeom prst="rect">
            <a:avLst/>
          </a:prstGeom>
          <a:noFill/>
        </p:spPr>
        <p:txBody>
          <a:bodyPr wrap="square" rtlCol="0">
            <a:spAutoFit/>
          </a:bodyPr>
          <a:lstStyle/>
          <a:p>
            <a:r>
              <a:rPr lang="en-US" dirty="0"/>
              <a:t>N</a:t>
            </a:r>
          </a:p>
        </p:txBody>
      </p:sp>
      <p:sp>
        <p:nvSpPr>
          <p:cNvPr id="85" name="TextBox 84">
            <a:extLst>
              <a:ext uri="{FF2B5EF4-FFF2-40B4-BE49-F238E27FC236}">
                <a16:creationId xmlns:a16="http://schemas.microsoft.com/office/drawing/2014/main" id="{22FA08E9-9C9F-D070-A060-DCF6C91CF5FF}"/>
              </a:ext>
            </a:extLst>
          </p:cNvPr>
          <p:cNvSpPr txBox="1"/>
          <p:nvPr/>
        </p:nvSpPr>
        <p:spPr>
          <a:xfrm>
            <a:off x="4600708" y="4105604"/>
            <a:ext cx="446374" cy="369332"/>
          </a:xfrm>
          <a:prstGeom prst="rect">
            <a:avLst/>
          </a:prstGeom>
          <a:noFill/>
        </p:spPr>
        <p:txBody>
          <a:bodyPr wrap="square" rtlCol="0">
            <a:spAutoFit/>
          </a:bodyPr>
          <a:lstStyle/>
          <a:p>
            <a:r>
              <a:rPr lang="en-US" dirty="0"/>
              <a:t>N</a:t>
            </a:r>
          </a:p>
        </p:txBody>
      </p:sp>
      <p:sp>
        <p:nvSpPr>
          <p:cNvPr id="86" name="TextBox 85">
            <a:extLst>
              <a:ext uri="{FF2B5EF4-FFF2-40B4-BE49-F238E27FC236}">
                <a16:creationId xmlns:a16="http://schemas.microsoft.com/office/drawing/2014/main" id="{E4F2A7E9-A0BB-AB23-0754-515E85CA4936}"/>
              </a:ext>
            </a:extLst>
          </p:cNvPr>
          <p:cNvSpPr txBox="1"/>
          <p:nvPr/>
        </p:nvSpPr>
        <p:spPr>
          <a:xfrm>
            <a:off x="3387924" y="3776848"/>
            <a:ext cx="446374" cy="369332"/>
          </a:xfrm>
          <a:prstGeom prst="rect">
            <a:avLst/>
          </a:prstGeom>
          <a:noFill/>
        </p:spPr>
        <p:txBody>
          <a:bodyPr wrap="square" rtlCol="0">
            <a:spAutoFit/>
          </a:bodyPr>
          <a:lstStyle/>
          <a:p>
            <a:r>
              <a:rPr lang="en-US" dirty="0"/>
              <a:t>M</a:t>
            </a:r>
          </a:p>
        </p:txBody>
      </p:sp>
      <p:sp>
        <p:nvSpPr>
          <p:cNvPr id="87" name="TextBox 86">
            <a:extLst>
              <a:ext uri="{FF2B5EF4-FFF2-40B4-BE49-F238E27FC236}">
                <a16:creationId xmlns:a16="http://schemas.microsoft.com/office/drawing/2014/main" id="{D346420D-009A-5759-A6DA-42F9BBD00788}"/>
              </a:ext>
            </a:extLst>
          </p:cNvPr>
          <p:cNvSpPr txBox="1"/>
          <p:nvPr/>
        </p:nvSpPr>
        <p:spPr>
          <a:xfrm>
            <a:off x="6850222" y="2762609"/>
            <a:ext cx="446374" cy="369332"/>
          </a:xfrm>
          <a:prstGeom prst="rect">
            <a:avLst/>
          </a:prstGeom>
          <a:noFill/>
        </p:spPr>
        <p:txBody>
          <a:bodyPr wrap="square" rtlCol="0">
            <a:spAutoFit/>
          </a:bodyPr>
          <a:lstStyle/>
          <a:p>
            <a:r>
              <a:rPr lang="en-US" dirty="0"/>
              <a:t>M</a:t>
            </a:r>
          </a:p>
        </p:txBody>
      </p:sp>
    </p:spTree>
    <p:extLst>
      <p:ext uri="{BB962C8B-B14F-4D97-AF65-F5344CB8AC3E}">
        <p14:creationId xmlns:p14="http://schemas.microsoft.com/office/powerpoint/2010/main" val="2118606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4B8A-3C6A-47A6-8489-ED21D0C84A67}"/>
              </a:ext>
            </a:extLst>
          </p:cNvPr>
          <p:cNvSpPr>
            <a:spLocks noGrp="1"/>
          </p:cNvSpPr>
          <p:nvPr>
            <p:ph type="title"/>
          </p:nvPr>
        </p:nvSpPr>
        <p:spPr/>
        <p:txBody>
          <a:bodyPr/>
          <a:lstStyle/>
          <a:p>
            <a:r>
              <a:rPr lang="en-US" dirty="0"/>
              <a:t>Cardinality Constraints</a:t>
            </a:r>
          </a:p>
        </p:txBody>
      </p:sp>
      <p:sp>
        <p:nvSpPr>
          <p:cNvPr id="3" name="Content Placeholder 2">
            <a:extLst>
              <a:ext uri="{FF2B5EF4-FFF2-40B4-BE49-F238E27FC236}">
                <a16:creationId xmlns:a16="http://schemas.microsoft.com/office/drawing/2014/main" id="{F37B37B7-B742-426C-8842-23B3BF23DF9F}"/>
              </a:ext>
            </a:extLst>
          </p:cNvPr>
          <p:cNvSpPr>
            <a:spLocks noGrp="1"/>
          </p:cNvSpPr>
          <p:nvPr>
            <p:ph idx="1"/>
          </p:nvPr>
        </p:nvSpPr>
        <p:spPr/>
        <p:txBody>
          <a:bodyPr/>
          <a:lstStyle/>
          <a:p>
            <a:r>
              <a:rPr lang="en-US" dirty="0"/>
              <a:t>Cardinality Constraints for Ternary Relationships read the same way</a:t>
            </a:r>
          </a:p>
        </p:txBody>
      </p:sp>
      <p:sp>
        <p:nvSpPr>
          <p:cNvPr id="4" name="Rectangle 3">
            <a:extLst>
              <a:ext uri="{FF2B5EF4-FFF2-40B4-BE49-F238E27FC236}">
                <a16:creationId xmlns:a16="http://schemas.microsoft.com/office/drawing/2014/main" id="{5AEA8E67-5657-4037-8B90-E7E1E97F5269}"/>
              </a:ext>
            </a:extLst>
          </p:cNvPr>
          <p:cNvSpPr/>
          <p:nvPr/>
        </p:nvSpPr>
        <p:spPr>
          <a:xfrm>
            <a:off x="1793598" y="3491334"/>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Rectangle 4">
            <a:extLst>
              <a:ext uri="{FF2B5EF4-FFF2-40B4-BE49-F238E27FC236}">
                <a16:creationId xmlns:a16="http://schemas.microsoft.com/office/drawing/2014/main" id="{990C23D1-2897-47E2-86A3-5276D4529BC5}"/>
              </a:ext>
            </a:extLst>
          </p:cNvPr>
          <p:cNvSpPr/>
          <p:nvPr/>
        </p:nvSpPr>
        <p:spPr>
          <a:xfrm>
            <a:off x="5475263" y="3491334"/>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6" name="Diamond 5">
            <a:extLst>
              <a:ext uri="{FF2B5EF4-FFF2-40B4-BE49-F238E27FC236}">
                <a16:creationId xmlns:a16="http://schemas.microsoft.com/office/drawing/2014/main" id="{99232AB7-6D51-4DCA-9666-BD0C982B1B45}"/>
              </a:ext>
            </a:extLst>
          </p:cNvPr>
          <p:cNvSpPr/>
          <p:nvPr/>
        </p:nvSpPr>
        <p:spPr>
          <a:xfrm>
            <a:off x="3647667" y="3429000"/>
            <a:ext cx="140769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7" name="Straight Connector 6">
            <a:extLst>
              <a:ext uri="{FF2B5EF4-FFF2-40B4-BE49-F238E27FC236}">
                <a16:creationId xmlns:a16="http://schemas.microsoft.com/office/drawing/2014/main" id="{DE7E1405-5E49-49E6-84A5-FE4CDCFE603B}"/>
              </a:ext>
            </a:extLst>
          </p:cNvPr>
          <p:cNvCxnSpPr>
            <a:cxnSpLocks/>
            <a:stCxn id="4" idx="3"/>
            <a:endCxn id="6" idx="1"/>
          </p:cNvCxnSpPr>
          <p:nvPr/>
        </p:nvCxnSpPr>
        <p:spPr>
          <a:xfrm flipV="1">
            <a:off x="3201293" y="3722170"/>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584E3761-72A8-42DB-A5D4-1FE73EF0DF0E}"/>
              </a:ext>
            </a:extLst>
          </p:cNvPr>
          <p:cNvCxnSpPr>
            <a:cxnSpLocks/>
            <a:stCxn id="6" idx="3"/>
            <a:endCxn id="5" idx="1"/>
          </p:cNvCxnSpPr>
          <p:nvPr/>
        </p:nvCxnSpPr>
        <p:spPr>
          <a:xfrm>
            <a:off x="5055362" y="3722170"/>
            <a:ext cx="419901" cy="2824"/>
          </a:xfrm>
          <a:prstGeom prst="line">
            <a:avLst/>
          </a:prstGeom>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EF96DCCF-66D6-4960-AE47-5E30D0EE104F}"/>
              </a:ext>
            </a:extLst>
          </p:cNvPr>
          <p:cNvSpPr/>
          <p:nvPr/>
        </p:nvSpPr>
        <p:spPr>
          <a:xfrm>
            <a:off x="3647666" y="4493962"/>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Lecturer</a:t>
            </a:r>
          </a:p>
        </p:txBody>
      </p:sp>
      <p:cxnSp>
        <p:nvCxnSpPr>
          <p:cNvPr id="10" name="Straight Connector 9">
            <a:extLst>
              <a:ext uri="{FF2B5EF4-FFF2-40B4-BE49-F238E27FC236}">
                <a16:creationId xmlns:a16="http://schemas.microsoft.com/office/drawing/2014/main" id="{7A3DBEB5-DD8E-47C7-A4E6-28BA83432F2B}"/>
              </a:ext>
            </a:extLst>
          </p:cNvPr>
          <p:cNvCxnSpPr>
            <a:cxnSpLocks/>
            <a:stCxn id="9" idx="0"/>
            <a:endCxn id="6" idx="2"/>
          </p:cNvCxnSpPr>
          <p:nvPr/>
        </p:nvCxnSpPr>
        <p:spPr>
          <a:xfrm flipV="1">
            <a:off x="4351514" y="4015339"/>
            <a:ext cx="1" cy="478623"/>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75AE4FE1-9247-4D74-AD6E-48D15C5718D3}"/>
              </a:ext>
            </a:extLst>
          </p:cNvPr>
          <p:cNvSpPr txBox="1"/>
          <p:nvPr/>
        </p:nvSpPr>
        <p:spPr>
          <a:xfrm>
            <a:off x="3273633" y="3320627"/>
            <a:ext cx="446374" cy="369332"/>
          </a:xfrm>
          <a:prstGeom prst="rect">
            <a:avLst/>
          </a:prstGeom>
          <a:noFill/>
        </p:spPr>
        <p:txBody>
          <a:bodyPr wrap="square" rtlCol="0">
            <a:spAutoFit/>
          </a:bodyPr>
          <a:lstStyle/>
          <a:p>
            <a:r>
              <a:rPr lang="en-US" dirty="0"/>
              <a:t>N</a:t>
            </a:r>
          </a:p>
        </p:txBody>
      </p:sp>
      <p:sp>
        <p:nvSpPr>
          <p:cNvPr id="12" name="TextBox 11">
            <a:extLst>
              <a:ext uri="{FF2B5EF4-FFF2-40B4-BE49-F238E27FC236}">
                <a16:creationId xmlns:a16="http://schemas.microsoft.com/office/drawing/2014/main" id="{1BF0C3D9-4248-493C-9948-A9A49514332A}"/>
              </a:ext>
            </a:extLst>
          </p:cNvPr>
          <p:cNvSpPr txBox="1"/>
          <p:nvPr/>
        </p:nvSpPr>
        <p:spPr>
          <a:xfrm>
            <a:off x="5069878" y="3320627"/>
            <a:ext cx="446374" cy="369332"/>
          </a:xfrm>
          <a:prstGeom prst="rect">
            <a:avLst/>
          </a:prstGeom>
          <a:noFill/>
        </p:spPr>
        <p:txBody>
          <a:bodyPr wrap="square" rtlCol="0">
            <a:spAutoFit/>
          </a:bodyPr>
          <a:lstStyle/>
          <a:p>
            <a:r>
              <a:rPr lang="en-US" dirty="0"/>
              <a:t>M</a:t>
            </a:r>
          </a:p>
        </p:txBody>
      </p:sp>
      <p:sp>
        <p:nvSpPr>
          <p:cNvPr id="13" name="TextBox 12">
            <a:extLst>
              <a:ext uri="{FF2B5EF4-FFF2-40B4-BE49-F238E27FC236}">
                <a16:creationId xmlns:a16="http://schemas.microsoft.com/office/drawing/2014/main" id="{556A1C75-80B9-4739-BDDA-A930961735D3}"/>
              </a:ext>
            </a:extLst>
          </p:cNvPr>
          <p:cNvSpPr txBox="1"/>
          <p:nvPr/>
        </p:nvSpPr>
        <p:spPr>
          <a:xfrm>
            <a:off x="4379623" y="4069984"/>
            <a:ext cx="446374" cy="369332"/>
          </a:xfrm>
          <a:prstGeom prst="rect">
            <a:avLst/>
          </a:prstGeom>
          <a:noFill/>
        </p:spPr>
        <p:txBody>
          <a:bodyPr wrap="square" rtlCol="0">
            <a:spAutoFit/>
          </a:bodyPr>
          <a:lstStyle/>
          <a:p>
            <a:r>
              <a:rPr lang="en-US" dirty="0"/>
              <a:t>P</a:t>
            </a:r>
          </a:p>
        </p:txBody>
      </p:sp>
      <p:sp>
        <p:nvSpPr>
          <p:cNvPr id="14" name="TextBox 13">
            <a:extLst>
              <a:ext uri="{FF2B5EF4-FFF2-40B4-BE49-F238E27FC236}">
                <a16:creationId xmlns:a16="http://schemas.microsoft.com/office/drawing/2014/main" id="{E09B3EB4-B374-4C5A-A672-5DEA54F4D17E}"/>
              </a:ext>
            </a:extLst>
          </p:cNvPr>
          <p:cNvSpPr txBox="1"/>
          <p:nvPr/>
        </p:nvSpPr>
        <p:spPr>
          <a:xfrm>
            <a:off x="2708044" y="5637080"/>
            <a:ext cx="3471066" cy="646331"/>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But isn’t this kind of meaningless?</a:t>
            </a:r>
          </a:p>
          <a:p>
            <a:r>
              <a:rPr lang="en-US" dirty="0">
                <a:solidFill>
                  <a:schemeClr val="accent2"/>
                </a:solidFill>
                <a:latin typeface="Bahnschrift Light SemiCondensed" panose="020B0502040204020203" pitchFamily="34" charset="0"/>
              </a:rPr>
              <a:t>Or at least too vague?</a:t>
            </a:r>
          </a:p>
        </p:txBody>
      </p:sp>
    </p:spTree>
    <p:extLst>
      <p:ext uri="{BB962C8B-B14F-4D97-AF65-F5344CB8AC3E}">
        <p14:creationId xmlns:p14="http://schemas.microsoft.com/office/powerpoint/2010/main" val="2358935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8849-841C-4116-89DE-96EB8DAF1FD4}"/>
              </a:ext>
            </a:extLst>
          </p:cNvPr>
          <p:cNvSpPr>
            <a:spLocks noGrp="1"/>
          </p:cNvSpPr>
          <p:nvPr>
            <p:ph type="title"/>
          </p:nvPr>
        </p:nvSpPr>
        <p:spPr/>
        <p:txBody>
          <a:bodyPr/>
          <a:lstStyle/>
          <a:p>
            <a:r>
              <a:rPr lang="en-US" dirty="0"/>
              <a:t>Min, Max Notation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E675EE-FF91-4472-B382-1375BBBB06B5}"/>
                  </a:ext>
                </a:extLst>
              </p:cNvPr>
              <p:cNvSpPr>
                <a:spLocks noGrp="1"/>
              </p:cNvSpPr>
              <p:nvPr>
                <p:ph idx="1"/>
              </p:nvPr>
            </p:nvSpPr>
            <p:spPr/>
            <p:txBody>
              <a:bodyPr>
                <a:normAutofit lnSpcReduction="10000"/>
              </a:bodyPr>
              <a:lstStyle/>
              <a:p>
                <a:r>
                  <a:rPr lang="en-US" dirty="0"/>
                  <a:t>Min, Max Notation is an alternative variant which </a:t>
                </a:r>
                <a:r>
                  <a:rPr lang="en-US" dirty="0">
                    <a:solidFill>
                      <a:schemeClr val="accent2"/>
                    </a:solidFill>
                  </a:rPr>
                  <a:t>specifically states </a:t>
                </a:r>
                <a:r>
                  <a:rPr lang="en-US" dirty="0"/>
                  <a:t>the minimum and maximum number of relationship an entity can be involved in</a:t>
                </a:r>
              </a:p>
              <a:p>
                <a:pPr lvl="1"/>
                <a:r>
                  <a:rPr lang="en-US" dirty="0"/>
                  <a:t>You </a:t>
                </a:r>
                <a:r>
                  <a:rPr lang="en-US" dirty="0">
                    <a:solidFill>
                      <a:schemeClr val="accent2"/>
                    </a:solidFill>
                  </a:rPr>
                  <a:t>can still use N </a:t>
                </a:r>
                <a:r>
                  <a:rPr lang="en-US" dirty="0"/>
                  <a:t>for relationships where the maximum number is unknowable or irrelevant</a:t>
                </a:r>
              </a:p>
              <a:p>
                <a:r>
                  <a:rPr lang="en-US" dirty="0"/>
                  <a:t>This provides higher clarity but requires more knowledge of the system you are building the DB for</a:t>
                </a:r>
              </a:p>
              <a:p>
                <a:endParaRPr lang="en-US" dirty="0"/>
              </a:p>
              <a:p>
                <a:r>
                  <a:rPr lang="en-US" dirty="0"/>
                  <a:t>Default (no constraint on this entity): min = 0, max = n</a:t>
                </a:r>
              </a:p>
              <a:p>
                <a:r>
                  <a:rPr lang="en-US" dirty="0"/>
                  <a:t>Requirements: min </a:t>
                </a:r>
                <a14:m>
                  <m:oMath xmlns:m="http://schemas.openxmlformats.org/officeDocument/2006/math">
                    <m:r>
                      <a:rPr lang="en-US" b="0" i="1" smtClean="0">
                        <a:latin typeface="Cambria Math" panose="02040503050406030204" pitchFamily="18" charset="0"/>
                      </a:rPr>
                      <m:t>≤</m:t>
                    </m:r>
                  </m:oMath>
                </a14:m>
                <a:r>
                  <a:rPr lang="en-US" dirty="0"/>
                  <a:t> max, min </a:t>
                </a:r>
                <a14:m>
                  <m:oMath xmlns:m="http://schemas.openxmlformats.org/officeDocument/2006/math">
                    <m:r>
                      <a:rPr lang="en-US" b="0" i="1" smtClean="0">
                        <a:latin typeface="Cambria Math" panose="02040503050406030204" pitchFamily="18" charset="0"/>
                      </a:rPr>
                      <m:t>≥</m:t>
                    </m:r>
                  </m:oMath>
                </a14:m>
                <a:r>
                  <a:rPr lang="en-US" dirty="0"/>
                  <a:t> 0, max </a:t>
                </a:r>
                <a14:m>
                  <m:oMath xmlns:m="http://schemas.openxmlformats.org/officeDocument/2006/math">
                    <m:r>
                      <a:rPr lang="en-US" b="0" i="1" smtClean="0">
                        <a:latin typeface="Cambria Math" panose="02040503050406030204" pitchFamily="18" charset="0"/>
                      </a:rPr>
                      <m:t>≥ </m:t>
                    </m:r>
                  </m:oMath>
                </a14:m>
                <a:r>
                  <a:rPr lang="en-US" dirty="0"/>
                  <a:t>1</a:t>
                </a:r>
              </a:p>
            </p:txBody>
          </p:sp>
        </mc:Choice>
        <mc:Fallback xmlns="">
          <p:sp>
            <p:nvSpPr>
              <p:cNvPr id="3" name="Content Placeholder 2">
                <a:extLst>
                  <a:ext uri="{FF2B5EF4-FFF2-40B4-BE49-F238E27FC236}">
                    <a16:creationId xmlns:a16="http://schemas.microsoft.com/office/drawing/2014/main" id="{E3E675EE-FF91-4472-B382-1375BBBB06B5}"/>
                  </a:ext>
                </a:extLst>
              </p:cNvPr>
              <p:cNvSpPr>
                <a:spLocks noGrp="1" noRot="1" noChangeAspect="1" noMove="1" noResize="1" noEditPoints="1" noAdjustHandles="1" noChangeArrowheads="1" noChangeShapeType="1" noTextEdit="1"/>
              </p:cNvSpPr>
              <p:nvPr>
                <p:ph idx="1"/>
              </p:nvPr>
            </p:nvSpPr>
            <p:spPr>
              <a:blipFill>
                <a:blip r:embed="rId2"/>
                <a:stretch>
                  <a:fillRect l="-2262" t="-3030" r="-808"/>
                </a:stretch>
              </a:blipFill>
            </p:spPr>
            <p:txBody>
              <a:bodyPr/>
              <a:lstStyle/>
              <a:p>
                <a:r>
                  <a:rPr lang="en-US">
                    <a:noFill/>
                  </a:rPr>
                  <a:t> </a:t>
                </a:r>
              </a:p>
            </p:txBody>
          </p:sp>
        </mc:Fallback>
      </mc:AlternateContent>
    </p:spTree>
    <p:extLst>
      <p:ext uri="{BB962C8B-B14F-4D97-AF65-F5344CB8AC3E}">
        <p14:creationId xmlns:p14="http://schemas.microsoft.com/office/powerpoint/2010/main" val="28440611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F2CF-30F7-43AB-88F3-BEE60C20B1C5}"/>
              </a:ext>
            </a:extLst>
          </p:cNvPr>
          <p:cNvSpPr>
            <a:spLocks noGrp="1"/>
          </p:cNvSpPr>
          <p:nvPr>
            <p:ph type="title"/>
          </p:nvPr>
        </p:nvSpPr>
        <p:spPr/>
        <p:txBody>
          <a:bodyPr/>
          <a:lstStyle/>
          <a:p>
            <a:r>
              <a:rPr lang="en-US" dirty="0"/>
              <a:t>Binary Example</a:t>
            </a:r>
          </a:p>
        </p:txBody>
      </p:sp>
      <p:sp>
        <p:nvSpPr>
          <p:cNvPr id="4" name="Rectangle 3">
            <a:extLst>
              <a:ext uri="{FF2B5EF4-FFF2-40B4-BE49-F238E27FC236}">
                <a16:creationId xmlns:a16="http://schemas.microsoft.com/office/drawing/2014/main" id="{B95C025D-B89F-4645-87E6-CB4C8663EFA2}"/>
              </a:ext>
            </a:extLst>
          </p:cNvPr>
          <p:cNvSpPr/>
          <p:nvPr/>
        </p:nvSpPr>
        <p:spPr>
          <a:xfrm>
            <a:off x="1488596" y="2346667"/>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Staff</a:t>
            </a:r>
          </a:p>
        </p:txBody>
      </p:sp>
      <p:sp>
        <p:nvSpPr>
          <p:cNvPr id="5" name="Rectangle 4">
            <a:extLst>
              <a:ext uri="{FF2B5EF4-FFF2-40B4-BE49-F238E27FC236}">
                <a16:creationId xmlns:a16="http://schemas.microsoft.com/office/drawing/2014/main" id="{98A64903-5222-415B-BFC6-1A5F57A57760}"/>
              </a:ext>
            </a:extLst>
          </p:cNvPr>
          <p:cNvSpPr/>
          <p:nvPr/>
        </p:nvSpPr>
        <p:spPr>
          <a:xfrm>
            <a:off x="5578132" y="2343842"/>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Department</a:t>
            </a:r>
          </a:p>
        </p:txBody>
      </p:sp>
      <p:sp>
        <p:nvSpPr>
          <p:cNvPr id="6" name="Diamond 5">
            <a:extLst>
              <a:ext uri="{FF2B5EF4-FFF2-40B4-BE49-F238E27FC236}">
                <a16:creationId xmlns:a16="http://schemas.microsoft.com/office/drawing/2014/main" id="{42D508FF-0BF0-4B6F-97E1-B4F18A04D9C8}"/>
              </a:ext>
            </a:extLst>
          </p:cNvPr>
          <p:cNvSpPr/>
          <p:nvPr/>
        </p:nvSpPr>
        <p:spPr>
          <a:xfrm>
            <a:off x="3408839" y="2284333"/>
            <a:ext cx="1525008"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Heads</a:t>
            </a:r>
          </a:p>
        </p:txBody>
      </p:sp>
      <p:cxnSp>
        <p:nvCxnSpPr>
          <p:cNvPr id="7" name="Straight Connector 6">
            <a:extLst>
              <a:ext uri="{FF2B5EF4-FFF2-40B4-BE49-F238E27FC236}">
                <a16:creationId xmlns:a16="http://schemas.microsoft.com/office/drawing/2014/main" id="{C4357CDE-B4E5-4DEF-A312-B6B323672058}"/>
              </a:ext>
            </a:extLst>
          </p:cNvPr>
          <p:cNvCxnSpPr>
            <a:cxnSpLocks/>
            <a:stCxn id="4" idx="3"/>
            <a:endCxn id="6" idx="1"/>
          </p:cNvCxnSpPr>
          <p:nvPr/>
        </p:nvCxnSpPr>
        <p:spPr>
          <a:xfrm flipV="1">
            <a:off x="2896291" y="2577503"/>
            <a:ext cx="512548" cy="2824"/>
          </a:xfrm>
          <a:prstGeom prst="line">
            <a:avLst/>
          </a:prstGeom>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EC9392B4-6FF0-4F41-8B62-B4773A65F222}"/>
              </a:ext>
            </a:extLst>
          </p:cNvPr>
          <p:cNvSpPr/>
          <p:nvPr/>
        </p:nvSpPr>
        <p:spPr>
          <a:xfrm>
            <a:off x="1488596" y="3564662"/>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Department</a:t>
            </a:r>
          </a:p>
        </p:txBody>
      </p:sp>
      <p:sp>
        <p:nvSpPr>
          <p:cNvPr id="10" name="Rectangle 9">
            <a:extLst>
              <a:ext uri="{FF2B5EF4-FFF2-40B4-BE49-F238E27FC236}">
                <a16:creationId xmlns:a16="http://schemas.microsoft.com/office/drawing/2014/main" id="{339E9433-00B2-4B04-A5DD-E787B47DE621}"/>
              </a:ext>
            </a:extLst>
          </p:cNvPr>
          <p:cNvSpPr/>
          <p:nvPr/>
        </p:nvSpPr>
        <p:spPr>
          <a:xfrm>
            <a:off x="5578132" y="3561837"/>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11" name="Diamond 10">
            <a:extLst>
              <a:ext uri="{FF2B5EF4-FFF2-40B4-BE49-F238E27FC236}">
                <a16:creationId xmlns:a16="http://schemas.microsoft.com/office/drawing/2014/main" id="{787292A7-F2A8-4155-A1DD-26B44A96AFD7}"/>
              </a:ext>
            </a:extLst>
          </p:cNvPr>
          <p:cNvSpPr/>
          <p:nvPr/>
        </p:nvSpPr>
        <p:spPr>
          <a:xfrm>
            <a:off x="3342665" y="3502328"/>
            <a:ext cx="1509964"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Offers</a:t>
            </a:r>
          </a:p>
        </p:txBody>
      </p:sp>
      <p:cxnSp>
        <p:nvCxnSpPr>
          <p:cNvPr id="12" name="Straight Connector 11">
            <a:extLst>
              <a:ext uri="{FF2B5EF4-FFF2-40B4-BE49-F238E27FC236}">
                <a16:creationId xmlns:a16="http://schemas.microsoft.com/office/drawing/2014/main" id="{78CF490D-B671-4DBC-A018-C81919D9528A}"/>
              </a:ext>
            </a:extLst>
          </p:cNvPr>
          <p:cNvCxnSpPr>
            <a:cxnSpLocks/>
            <a:stCxn id="9" idx="3"/>
            <a:endCxn id="11" idx="1"/>
          </p:cNvCxnSpPr>
          <p:nvPr/>
        </p:nvCxnSpPr>
        <p:spPr>
          <a:xfrm flipV="1">
            <a:off x="2896291" y="3795498"/>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AFB79A09-D3B4-489F-8436-82C525DD779A}"/>
              </a:ext>
            </a:extLst>
          </p:cNvPr>
          <p:cNvCxnSpPr>
            <a:cxnSpLocks/>
            <a:stCxn id="11" idx="3"/>
            <a:endCxn id="10" idx="1"/>
          </p:cNvCxnSpPr>
          <p:nvPr/>
        </p:nvCxnSpPr>
        <p:spPr>
          <a:xfrm flipV="1">
            <a:off x="4852629" y="3795497"/>
            <a:ext cx="725503" cy="1"/>
          </a:xfrm>
          <a:prstGeom prst="line">
            <a:avLst/>
          </a:prstGeom>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0D367121-284D-45F9-A19B-51AF5F85D42F}"/>
              </a:ext>
            </a:extLst>
          </p:cNvPr>
          <p:cNvSpPr/>
          <p:nvPr/>
        </p:nvSpPr>
        <p:spPr>
          <a:xfrm>
            <a:off x="1488596" y="4731705"/>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Students</a:t>
            </a:r>
          </a:p>
        </p:txBody>
      </p:sp>
      <p:sp>
        <p:nvSpPr>
          <p:cNvPr id="16" name="Rectangle 15">
            <a:extLst>
              <a:ext uri="{FF2B5EF4-FFF2-40B4-BE49-F238E27FC236}">
                <a16:creationId xmlns:a16="http://schemas.microsoft.com/office/drawing/2014/main" id="{71E82F94-45E1-480D-B1C7-A480BC125AA7}"/>
              </a:ext>
            </a:extLst>
          </p:cNvPr>
          <p:cNvSpPr/>
          <p:nvPr/>
        </p:nvSpPr>
        <p:spPr>
          <a:xfrm>
            <a:off x="5578132" y="4728880"/>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17" name="Diamond 16">
            <a:extLst>
              <a:ext uri="{FF2B5EF4-FFF2-40B4-BE49-F238E27FC236}">
                <a16:creationId xmlns:a16="http://schemas.microsoft.com/office/drawing/2014/main" id="{F9F4CD0A-EDE8-479B-AC6D-F84F45FF2B81}"/>
              </a:ext>
            </a:extLst>
          </p:cNvPr>
          <p:cNvSpPr/>
          <p:nvPr/>
        </p:nvSpPr>
        <p:spPr>
          <a:xfrm>
            <a:off x="3342665" y="4669371"/>
            <a:ext cx="1509964"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Takes</a:t>
            </a:r>
          </a:p>
        </p:txBody>
      </p:sp>
      <p:cxnSp>
        <p:nvCxnSpPr>
          <p:cNvPr id="18" name="Straight Connector 17">
            <a:extLst>
              <a:ext uri="{FF2B5EF4-FFF2-40B4-BE49-F238E27FC236}">
                <a16:creationId xmlns:a16="http://schemas.microsoft.com/office/drawing/2014/main" id="{2055866D-B2DD-4CAB-BE34-0219FEF89B6A}"/>
              </a:ext>
            </a:extLst>
          </p:cNvPr>
          <p:cNvCxnSpPr>
            <a:cxnSpLocks/>
            <a:stCxn id="15" idx="3"/>
            <a:endCxn id="17" idx="1"/>
          </p:cNvCxnSpPr>
          <p:nvPr/>
        </p:nvCxnSpPr>
        <p:spPr>
          <a:xfrm flipV="1">
            <a:off x="2896291" y="4962541"/>
            <a:ext cx="446374" cy="2824"/>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DB51F112-4D1A-41B2-8F7F-5EFC9DE7E4CD}"/>
              </a:ext>
            </a:extLst>
          </p:cNvPr>
          <p:cNvCxnSpPr>
            <a:cxnSpLocks/>
            <a:stCxn id="17" idx="3"/>
          </p:cNvCxnSpPr>
          <p:nvPr/>
        </p:nvCxnSpPr>
        <p:spPr>
          <a:xfrm>
            <a:off x="4852629" y="4962541"/>
            <a:ext cx="725503" cy="0"/>
          </a:xfrm>
          <a:prstGeom prst="line">
            <a:avLst/>
          </a:prstGeom>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B6C4365D-5AF2-4034-8971-FEA5D95386FE}"/>
              </a:ext>
            </a:extLst>
          </p:cNvPr>
          <p:cNvSpPr txBox="1"/>
          <p:nvPr/>
        </p:nvSpPr>
        <p:spPr>
          <a:xfrm>
            <a:off x="2874635" y="4610066"/>
            <a:ext cx="725503" cy="369332"/>
          </a:xfrm>
          <a:prstGeom prst="rect">
            <a:avLst/>
          </a:prstGeom>
          <a:noFill/>
        </p:spPr>
        <p:txBody>
          <a:bodyPr wrap="square" rtlCol="0">
            <a:spAutoFit/>
          </a:bodyPr>
          <a:lstStyle/>
          <a:p>
            <a:r>
              <a:rPr lang="en-US" dirty="0"/>
              <a:t>(1,4)</a:t>
            </a:r>
          </a:p>
        </p:txBody>
      </p:sp>
      <p:sp>
        <p:nvSpPr>
          <p:cNvPr id="21" name="TextBox 20">
            <a:extLst>
              <a:ext uri="{FF2B5EF4-FFF2-40B4-BE49-F238E27FC236}">
                <a16:creationId xmlns:a16="http://schemas.microsoft.com/office/drawing/2014/main" id="{A602EA8A-D097-45D2-822D-CC204D25DF17}"/>
              </a:ext>
            </a:extLst>
          </p:cNvPr>
          <p:cNvSpPr txBox="1"/>
          <p:nvPr/>
        </p:nvSpPr>
        <p:spPr>
          <a:xfrm>
            <a:off x="4852629" y="4610066"/>
            <a:ext cx="725503" cy="369332"/>
          </a:xfrm>
          <a:prstGeom prst="rect">
            <a:avLst/>
          </a:prstGeom>
          <a:noFill/>
        </p:spPr>
        <p:txBody>
          <a:bodyPr wrap="square" rtlCol="0">
            <a:spAutoFit/>
          </a:bodyPr>
          <a:lstStyle/>
          <a:p>
            <a:r>
              <a:rPr lang="en-US" dirty="0"/>
              <a:t>(1,N)</a:t>
            </a:r>
          </a:p>
        </p:txBody>
      </p:sp>
      <p:sp>
        <p:nvSpPr>
          <p:cNvPr id="22" name="TextBox 21">
            <a:extLst>
              <a:ext uri="{FF2B5EF4-FFF2-40B4-BE49-F238E27FC236}">
                <a16:creationId xmlns:a16="http://schemas.microsoft.com/office/drawing/2014/main" id="{20020AF7-3A5A-4871-824F-C95694267878}"/>
              </a:ext>
            </a:extLst>
          </p:cNvPr>
          <p:cNvSpPr txBox="1"/>
          <p:nvPr/>
        </p:nvSpPr>
        <p:spPr>
          <a:xfrm>
            <a:off x="2896290" y="3410430"/>
            <a:ext cx="710459" cy="369332"/>
          </a:xfrm>
          <a:prstGeom prst="rect">
            <a:avLst/>
          </a:prstGeom>
          <a:noFill/>
        </p:spPr>
        <p:txBody>
          <a:bodyPr wrap="square" rtlCol="0">
            <a:spAutoFit/>
          </a:bodyPr>
          <a:lstStyle/>
          <a:p>
            <a:r>
              <a:rPr lang="en-US" dirty="0"/>
              <a:t>(0,N)</a:t>
            </a:r>
          </a:p>
        </p:txBody>
      </p:sp>
      <p:sp>
        <p:nvSpPr>
          <p:cNvPr id="23" name="TextBox 22">
            <a:extLst>
              <a:ext uri="{FF2B5EF4-FFF2-40B4-BE49-F238E27FC236}">
                <a16:creationId xmlns:a16="http://schemas.microsoft.com/office/drawing/2014/main" id="{33257315-851B-4627-AE93-9D39A795B2A7}"/>
              </a:ext>
            </a:extLst>
          </p:cNvPr>
          <p:cNvSpPr txBox="1"/>
          <p:nvPr/>
        </p:nvSpPr>
        <p:spPr>
          <a:xfrm>
            <a:off x="4844836" y="3426165"/>
            <a:ext cx="692417" cy="369332"/>
          </a:xfrm>
          <a:prstGeom prst="rect">
            <a:avLst/>
          </a:prstGeom>
          <a:noFill/>
        </p:spPr>
        <p:txBody>
          <a:bodyPr wrap="square" rtlCol="0">
            <a:spAutoFit/>
          </a:bodyPr>
          <a:lstStyle/>
          <a:p>
            <a:r>
              <a:rPr lang="en-US" dirty="0"/>
              <a:t>(1,1)</a:t>
            </a:r>
          </a:p>
        </p:txBody>
      </p:sp>
      <p:sp>
        <p:nvSpPr>
          <p:cNvPr id="24" name="TextBox 23">
            <a:extLst>
              <a:ext uri="{FF2B5EF4-FFF2-40B4-BE49-F238E27FC236}">
                <a16:creationId xmlns:a16="http://schemas.microsoft.com/office/drawing/2014/main" id="{02C0A762-C541-4A7F-8674-0559D1F5CDB0}"/>
              </a:ext>
            </a:extLst>
          </p:cNvPr>
          <p:cNvSpPr txBox="1"/>
          <p:nvPr/>
        </p:nvSpPr>
        <p:spPr>
          <a:xfrm>
            <a:off x="2896291" y="2252418"/>
            <a:ext cx="710459" cy="369332"/>
          </a:xfrm>
          <a:prstGeom prst="rect">
            <a:avLst/>
          </a:prstGeom>
          <a:noFill/>
        </p:spPr>
        <p:txBody>
          <a:bodyPr wrap="square" rtlCol="0">
            <a:spAutoFit/>
          </a:bodyPr>
          <a:lstStyle/>
          <a:p>
            <a:r>
              <a:rPr lang="en-US" dirty="0"/>
              <a:t>(0,1)</a:t>
            </a:r>
          </a:p>
        </p:txBody>
      </p:sp>
      <p:sp>
        <p:nvSpPr>
          <p:cNvPr id="25" name="TextBox 24">
            <a:extLst>
              <a:ext uri="{FF2B5EF4-FFF2-40B4-BE49-F238E27FC236}">
                <a16:creationId xmlns:a16="http://schemas.microsoft.com/office/drawing/2014/main" id="{9732C933-8D73-4B08-AAE6-F9278F8BB019}"/>
              </a:ext>
            </a:extLst>
          </p:cNvPr>
          <p:cNvSpPr txBox="1"/>
          <p:nvPr/>
        </p:nvSpPr>
        <p:spPr>
          <a:xfrm>
            <a:off x="4933847" y="2226854"/>
            <a:ext cx="644285" cy="369332"/>
          </a:xfrm>
          <a:prstGeom prst="rect">
            <a:avLst/>
          </a:prstGeom>
          <a:noFill/>
        </p:spPr>
        <p:txBody>
          <a:bodyPr wrap="square" rtlCol="0">
            <a:spAutoFit/>
          </a:bodyPr>
          <a:lstStyle/>
          <a:p>
            <a:r>
              <a:rPr lang="en-US" dirty="0"/>
              <a:t>(1,1)</a:t>
            </a:r>
          </a:p>
        </p:txBody>
      </p:sp>
      <p:cxnSp>
        <p:nvCxnSpPr>
          <p:cNvPr id="26" name="Straight Connector 25">
            <a:extLst>
              <a:ext uri="{FF2B5EF4-FFF2-40B4-BE49-F238E27FC236}">
                <a16:creationId xmlns:a16="http://schemas.microsoft.com/office/drawing/2014/main" id="{499C03B8-636E-4EC3-9A51-6D8B10F315C7}"/>
              </a:ext>
            </a:extLst>
          </p:cNvPr>
          <p:cNvCxnSpPr>
            <a:cxnSpLocks/>
            <a:stCxn id="6" idx="3"/>
            <a:endCxn id="5" idx="1"/>
          </p:cNvCxnSpPr>
          <p:nvPr/>
        </p:nvCxnSpPr>
        <p:spPr>
          <a:xfrm flipV="1">
            <a:off x="4933847" y="2577502"/>
            <a:ext cx="644285" cy="1"/>
          </a:xfrm>
          <a:prstGeom prst="line">
            <a:avLst/>
          </a:prstGeom>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73F39DF9-8605-4B54-A1F4-CD206F9AD35E}"/>
              </a:ext>
            </a:extLst>
          </p:cNvPr>
          <p:cNvSpPr txBox="1"/>
          <p:nvPr/>
        </p:nvSpPr>
        <p:spPr>
          <a:xfrm>
            <a:off x="1714013" y="5464202"/>
            <a:ext cx="6277232" cy="923330"/>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(min, max) notation ‘looks away’ from the entity</a:t>
            </a:r>
          </a:p>
          <a:p>
            <a:r>
              <a:rPr lang="en-US" dirty="0">
                <a:solidFill>
                  <a:schemeClr val="accent2"/>
                </a:solidFill>
                <a:latin typeface="Bahnschrift Light SemiCondensed" panose="020B0502040204020203" pitchFamily="34" charset="0"/>
              </a:rPr>
              <a:t>e.g. A staff can manage 0 to 1 departments and a department must have 1 to 1 managers.</a:t>
            </a:r>
          </a:p>
        </p:txBody>
      </p:sp>
    </p:spTree>
    <p:extLst>
      <p:ext uri="{BB962C8B-B14F-4D97-AF65-F5344CB8AC3E}">
        <p14:creationId xmlns:p14="http://schemas.microsoft.com/office/powerpoint/2010/main" val="4158633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7148E-2462-4ED7-ACD5-3C90581E63C6}"/>
              </a:ext>
            </a:extLst>
          </p:cNvPr>
          <p:cNvSpPr>
            <a:spLocks noGrp="1"/>
          </p:cNvSpPr>
          <p:nvPr>
            <p:ph type="title"/>
          </p:nvPr>
        </p:nvSpPr>
        <p:spPr/>
        <p:txBody>
          <a:bodyPr/>
          <a:lstStyle/>
          <a:p>
            <a:r>
              <a:rPr lang="en-US" dirty="0"/>
              <a:t>Ternary Example</a:t>
            </a:r>
          </a:p>
        </p:txBody>
      </p:sp>
      <p:sp>
        <p:nvSpPr>
          <p:cNvPr id="4" name="Rectangle 3">
            <a:extLst>
              <a:ext uri="{FF2B5EF4-FFF2-40B4-BE49-F238E27FC236}">
                <a16:creationId xmlns:a16="http://schemas.microsoft.com/office/drawing/2014/main" id="{76564EED-2778-4B07-A9E5-1184ED2FC1F0}"/>
              </a:ext>
            </a:extLst>
          </p:cNvPr>
          <p:cNvSpPr/>
          <p:nvPr/>
        </p:nvSpPr>
        <p:spPr>
          <a:xfrm>
            <a:off x="1182598" y="2737571"/>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Student</a:t>
            </a:r>
          </a:p>
        </p:txBody>
      </p:sp>
      <p:sp>
        <p:nvSpPr>
          <p:cNvPr id="5" name="Rectangle 4">
            <a:extLst>
              <a:ext uri="{FF2B5EF4-FFF2-40B4-BE49-F238E27FC236}">
                <a16:creationId xmlns:a16="http://schemas.microsoft.com/office/drawing/2014/main" id="{3495C834-DDE5-42B0-86A9-DD00177CD36E}"/>
              </a:ext>
            </a:extLst>
          </p:cNvPr>
          <p:cNvSpPr/>
          <p:nvPr/>
        </p:nvSpPr>
        <p:spPr>
          <a:xfrm>
            <a:off x="6528800" y="2737571"/>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Course</a:t>
            </a:r>
          </a:p>
        </p:txBody>
      </p:sp>
      <p:sp>
        <p:nvSpPr>
          <p:cNvPr id="6" name="Diamond 5">
            <a:extLst>
              <a:ext uri="{FF2B5EF4-FFF2-40B4-BE49-F238E27FC236}">
                <a16:creationId xmlns:a16="http://schemas.microsoft.com/office/drawing/2014/main" id="{8E5469F2-72B3-4596-BC87-02A18D91FF64}"/>
              </a:ext>
            </a:extLst>
          </p:cNvPr>
          <p:cNvSpPr/>
          <p:nvPr/>
        </p:nvSpPr>
        <p:spPr>
          <a:xfrm>
            <a:off x="3509320" y="2667000"/>
            <a:ext cx="1972985" cy="586339"/>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Sessions</a:t>
            </a:r>
          </a:p>
        </p:txBody>
      </p:sp>
      <p:cxnSp>
        <p:nvCxnSpPr>
          <p:cNvPr id="7" name="Straight Connector 6">
            <a:extLst>
              <a:ext uri="{FF2B5EF4-FFF2-40B4-BE49-F238E27FC236}">
                <a16:creationId xmlns:a16="http://schemas.microsoft.com/office/drawing/2014/main" id="{8279F9C1-803B-4E0C-BD16-E0AA99C8D3CF}"/>
              </a:ext>
            </a:extLst>
          </p:cNvPr>
          <p:cNvCxnSpPr>
            <a:cxnSpLocks/>
            <a:stCxn id="4" idx="3"/>
            <a:endCxn id="6" idx="1"/>
          </p:cNvCxnSpPr>
          <p:nvPr/>
        </p:nvCxnSpPr>
        <p:spPr>
          <a:xfrm flipV="1">
            <a:off x="2590293" y="2960170"/>
            <a:ext cx="919027" cy="11061"/>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088B7DEE-85A1-442D-952E-C6FC1177F48D}"/>
              </a:ext>
            </a:extLst>
          </p:cNvPr>
          <p:cNvCxnSpPr>
            <a:cxnSpLocks/>
            <a:stCxn id="6" idx="3"/>
            <a:endCxn id="5" idx="1"/>
          </p:cNvCxnSpPr>
          <p:nvPr/>
        </p:nvCxnSpPr>
        <p:spPr>
          <a:xfrm>
            <a:off x="5482305" y="2960170"/>
            <a:ext cx="1046495" cy="11061"/>
          </a:xfrm>
          <a:prstGeom prst="line">
            <a:avLst/>
          </a:prstGeom>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7B06E24B-B2BB-4EF8-9E89-AECB3489FF97}"/>
              </a:ext>
            </a:extLst>
          </p:cNvPr>
          <p:cNvSpPr/>
          <p:nvPr/>
        </p:nvSpPr>
        <p:spPr>
          <a:xfrm>
            <a:off x="3791965" y="4057737"/>
            <a:ext cx="1407695" cy="4673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Lecturer</a:t>
            </a:r>
          </a:p>
        </p:txBody>
      </p:sp>
      <p:cxnSp>
        <p:nvCxnSpPr>
          <p:cNvPr id="10" name="Straight Connector 9">
            <a:extLst>
              <a:ext uri="{FF2B5EF4-FFF2-40B4-BE49-F238E27FC236}">
                <a16:creationId xmlns:a16="http://schemas.microsoft.com/office/drawing/2014/main" id="{9A60C0F9-DFA2-4CEC-8637-EDF764B8A424}"/>
              </a:ext>
            </a:extLst>
          </p:cNvPr>
          <p:cNvCxnSpPr>
            <a:cxnSpLocks/>
            <a:stCxn id="9" idx="0"/>
            <a:endCxn id="6" idx="2"/>
          </p:cNvCxnSpPr>
          <p:nvPr/>
        </p:nvCxnSpPr>
        <p:spPr>
          <a:xfrm flipV="1">
            <a:off x="4495813" y="3253339"/>
            <a:ext cx="0" cy="804398"/>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9558D7BE-5637-454A-AFF8-60DBB6ACB4EE}"/>
              </a:ext>
            </a:extLst>
          </p:cNvPr>
          <p:cNvSpPr txBox="1"/>
          <p:nvPr/>
        </p:nvSpPr>
        <p:spPr>
          <a:xfrm>
            <a:off x="2917962" y="2590838"/>
            <a:ext cx="718826" cy="369332"/>
          </a:xfrm>
          <a:prstGeom prst="rect">
            <a:avLst/>
          </a:prstGeom>
          <a:noFill/>
        </p:spPr>
        <p:txBody>
          <a:bodyPr wrap="square" rtlCol="0">
            <a:spAutoFit/>
          </a:bodyPr>
          <a:lstStyle/>
          <a:p>
            <a:r>
              <a:rPr lang="en-US" dirty="0"/>
              <a:t>(1, 4)</a:t>
            </a:r>
          </a:p>
        </p:txBody>
      </p:sp>
      <p:sp>
        <p:nvSpPr>
          <p:cNvPr id="12" name="TextBox 11">
            <a:extLst>
              <a:ext uri="{FF2B5EF4-FFF2-40B4-BE49-F238E27FC236}">
                <a16:creationId xmlns:a16="http://schemas.microsoft.com/office/drawing/2014/main" id="{E97B6090-AA67-414F-B29B-0B20BF596446}"/>
              </a:ext>
            </a:extLst>
          </p:cNvPr>
          <p:cNvSpPr txBox="1"/>
          <p:nvPr/>
        </p:nvSpPr>
        <p:spPr>
          <a:xfrm>
            <a:off x="5754348" y="2546006"/>
            <a:ext cx="926430" cy="369332"/>
          </a:xfrm>
          <a:prstGeom prst="rect">
            <a:avLst/>
          </a:prstGeom>
          <a:noFill/>
        </p:spPr>
        <p:txBody>
          <a:bodyPr wrap="square" rtlCol="0">
            <a:spAutoFit/>
          </a:bodyPr>
          <a:lstStyle/>
          <a:p>
            <a:r>
              <a:rPr lang="en-US" dirty="0"/>
              <a:t>(1, 3)</a:t>
            </a:r>
          </a:p>
        </p:txBody>
      </p:sp>
      <p:sp>
        <p:nvSpPr>
          <p:cNvPr id="13" name="TextBox 12">
            <a:extLst>
              <a:ext uri="{FF2B5EF4-FFF2-40B4-BE49-F238E27FC236}">
                <a16:creationId xmlns:a16="http://schemas.microsoft.com/office/drawing/2014/main" id="{601335D3-EF78-48B7-BCD8-88562C7ED5BA}"/>
              </a:ext>
            </a:extLst>
          </p:cNvPr>
          <p:cNvSpPr txBox="1"/>
          <p:nvPr/>
        </p:nvSpPr>
        <p:spPr>
          <a:xfrm>
            <a:off x="4603818" y="3563478"/>
            <a:ext cx="1030212" cy="369332"/>
          </a:xfrm>
          <a:prstGeom prst="rect">
            <a:avLst/>
          </a:prstGeom>
          <a:noFill/>
        </p:spPr>
        <p:txBody>
          <a:bodyPr wrap="square" rtlCol="0">
            <a:spAutoFit/>
          </a:bodyPr>
          <a:lstStyle/>
          <a:p>
            <a:r>
              <a:rPr lang="en-US" dirty="0"/>
              <a:t>(1, 2)</a:t>
            </a:r>
          </a:p>
        </p:txBody>
      </p:sp>
      <p:sp>
        <p:nvSpPr>
          <p:cNvPr id="17" name="TextBox 16">
            <a:extLst>
              <a:ext uri="{FF2B5EF4-FFF2-40B4-BE49-F238E27FC236}">
                <a16:creationId xmlns:a16="http://schemas.microsoft.com/office/drawing/2014/main" id="{AB9233A9-8BBB-4785-B82B-3FA757E9B4AF}"/>
              </a:ext>
            </a:extLst>
          </p:cNvPr>
          <p:cNvSpPr txBox="1"/>
          <p:nvPr/>
        </p:nvSpPr>
        <p:spPr>
          <a:xfrm>
            <a:off x="2917962" y="4880677"/>
            <a:ext cx="3471066" cy="1477328"/>
          </a:xfrm>
          <a:prstGeom prst="rect">
            <a:avLst/>
          </a:prstGeom>
          <a:noFill/>
        </p:spPr>
        <p:txBody>
          <a:bodyPr wrap="square" rtlCol="0">
            <a:spAutoFit/>
          </a:bodyPr>
          <a:lstStyle/>
          <a:p>
            <a:r>
              <a:rPr lang="en-US" dirty="0">
                <a:solidFill>
                  <a:schemeClr val="accent2"/>
                </a:solidFill>
                <a:latin typeface="Bahnschrift Light SemiCondensed" panose="020B0502040204020203" pitchFamily="34" charset="0"/>
              </a:rPr>
              <a:t>A Students can take 1 to 4 Sessions</a:t>
            </a:r>
          </a:p>
          <a:p>
            <a:r>
              <a:rPr lang="en-US" dirty="0">
                <a:solidFill>
                  <a:schemeClr val="accent2"/>
                </a:solidFill>
                <a:latin typeface="Bahnschrift Light SemiCondensed" panose="020B0502040204020203" pitchFamily="34" charset="0"/>
              </a:rPr>
              <a:t>A Course can offer 1 to 3 Sessions</a:t>
            </a:r>
          </a:p>
          <a:p>
            <a:r>
              <a:rPr lang="en-US" dirty="0">
                <a:solidFill>
                  <a:schemeClr val="accent2"/>
                </a:solidFill>
                <a:latin typeface="Bahnschrift Light SemiCondensed" panose="020B0502040204020203" pitchFamily="34" charset="0"/>
              </a:rPr>
              <a:t>A Lecturer can teach 1 to 2 Sessions</a:t>
            </a:r>
          </a:p>
          <a:p>
            <a:endParaRPr lang="en-US" dirty="0">
              <a:solidFill>
                <a:schemeClr val="accent2"/>
              </a:solidFill>
              <a:latin typeface="Bahnschrift Light SemiCondensed" panose="020B0502040204020203" pitchFamily="34" charset="0"/>
            </a:endParaRPr>
          </a:p>
          <a:p>
            <a:r>
              <a:rPr lang="en-US" dirty="0">
                <a:solidFill>
                  <a:schemeClr val="accent2"/>
                </a:solidFill>
                <a:latin typeface="Bahnschrift Light SemiCondensed" panose="020B0502040204020203" pitchFamily="34" charset="0"/>
              </a:rPr>
              <a:t>This can make things more clear</a:t>
            </a:r>
          </a:p>
        </p:txBody>
      </p:sp>
    </p:spTree>
    <p:extLst>
      <p:ext uri="{BB962C8B-B14F-4D97-AF65-F5344CB8AC3E}">
        <p14:creationId xmlns:p14="http://schemas.microsoft.com/office/powerpoint/2010/main" val="21638931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CAE0-7972-A252-AAAB-6C07D3FA0795}"/>
              </a:ext>
            </a:extLst>
          </p:cNvPr>
          <p:cNvSpPr>
            <a:spLocks noGrp="1"/>
          </p:cNvSpPr>
          <p:nvPr>
            <p:ph type="title"/>
          </p:nvPr>
        </p:nvSpPr>
        <p:spPr/>
        <p:txBody>
          <a:bodyPr/>
          <a:lstStyle/>
          <a:p>
            <a:r>
              <a:rPr lang="en-HK" dirty="0"/>
              <a:t>Objectives </a:t>
            </a:r>
          </a:p>
        </p:txBody>
      </p:sp>
      <p:sp>
        <p:nvSpPr>
          <p:cNvPr id="3" name="Content Placeholder 2">
            <a:extLst>
              <a:ext uri="{FF2B5EF4-FFF2-40B4-BE49-F238E27FC236}">
                <a16:creationId xmlns:a16="http://schemas.microsoft.com/office/drawing/2014/main" id="{CE5542C4-7FD2-8081-E4CE-C0D93700346B}"/>
              </a:ext>
            </a:extLst>
          </p:cNvPr>
          <p:cNvSpPr>
            <a:spLocks noGrp="1"/>
          </p:cNvSpPr>
          <p:nvPr>
            <p:ph idx="1"/>
          </p:nvPr>
        </p:nvSpPr>
        <p:spPr/>
        <p:txBody>
          <a:bodyPr/>
          <a:lstStyle/>
          <a:p>
            <a:r>
              <a:rPr lang="en-HK" dirty="0"/>
              <a:t>Understand the overview concepts of databases and the DBMS model</a:t>
            </a:r>
          </a:p>
          <a:p>
            <a:r>
              <a:rPr lang="en-HK" dirty="0"/>
              <a:t>Understand the ER Model and the meaning behind the corresponding notation</a:t>
            </a:r>
          </a:p>
          <a:p>
            <a:r>
              <a:rPr lang="en-HK" dirty="0"/>
              <a:t>Describe what any given ER model is trying to represent</a:t>
            </a:r>
          </a:p>
          <a:p>
            <a:r>
              <a:rPr lang="en-HK" dirty="0"/>
              <a:t>Create an ER model based on an English project brief or </a:t>
            </a:r>
            <a:r>
              <a:rPr lang="en-HK"/>
              <a:t>other paragraph</a:t>
            </a:r>
            <a:endParaRPr lang="en-HK" dirty="0"/>
          </a:p>
        </p:txBody>
      </p:sp>
    </p:spTree>
    <p:extLst>
      <p:ext uri="{BB962C8B-B14F-4D97-AF65-F5344CB8AC3E}">
        <p14:creationId xmlns:p14="http://schemas.microsoft.com/office/powerpoint/2010/main" val="2330708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9DAED-EDBE-417B-9421-EFFB927D3BF2}"/>
              </a:ext>
            </a:extLst>
          </p:cNvPr>
          <p:cNvSpPr>
            <a:spLocks noGrp="1"/>
          </p:cNvSpPr>
          <p:nvPr>
            <p:ph type="title"/>
          </p:nvPr>
        </p:nvSpPr>
        <p:spPr/>
        <p:txBody>
          <a:bodyPr/>
          <a:lstStyle/>
          <a:p>
            <a:r>
              <a:rPr lang="en-US" dirty="0"/>
              <a:t>Data Abstraction</a:t>
            </a:r>
          </a:p>
        </p:txBody>
      </p:sp>
      <p:sp>
        <p:nvSpPr>
          <p:cNvPr id="3" name="Content Placeholder 2">
            <a:extLst>
              <a:ext uri="{FF2B5EF4-FFF2-40B4-BE49-F238E27FC236}">
                <a16:creationId xmlns:a16="http://schemas.microsoft.com/office/drawing/2014/main" id="{EFA874B9-B58F-47F2-86EE-44EC4121A92C}"/>
              </a:ext>
            </a:extLst>
          </p:cNvPr>
          <p:cNvSpPr>
            <a:spLocks noGrp="1"/>
          </p:cNvSpPr>
          <p:nvPr>
            <p:ph idx="1"/>
          </p:nvPr>
        </p:nvSpPr>
        <p:spPr/>
        <p:txBody>
          <a:bodyPr/>
          <a:lstStyle/>
          <a:p>
            <a:r>
              <a:rPr lang="en-US" dirty="0"/>
              <a:t>Databases can be complex and depending on your role what you need to understand about the system is limited</a:t>
            </a:r>
          </a:p>
          <a:p>
            <a:r>
              <a:rPr lang="en-US" dirty="0"/>
              <a:t>Data Abstraction is </a:t>
            </a:r>
            <a:r>
              <a:rPr lang="en-US" dirty="0">
                <a:solidFill>
                  <a:schemeClr val="accent2"/>
                </a:solidFill>
              </a:rPr>
              <a:t>simplifying</a:t>
            </a:r>
            <a:r>
              <a:rPr lang="en-US" dirty="0"/>
              <a:t> or </a:t>
            </a:r>
            <a:r>
              <a:rPr lang="en-US" dirty="0">
                <a:solidFill>
                  <a:schemeClr val="accent2"/>
                </a:solidFill>
              </a:rPr>
              <a:t>hiding</a:t>
            </a:r>
            <a:r>
              <a:rPr lang="en-US" dirty="0"/>
              <a:t> details of the data depending on what you need to know</a:t>
            </a:r>
          </a:p>
          <a:p>
            <a:r>
              <a:rPr lang="en-US" dirty="0"/>
              <a:t>Levels of Abstraction (Lowest to Highest)</a:t>
            </a:r>
          </a:p>
          <a:p>
            <a:pPr lvl="1"/>
            <a:r>
              <a:rPr lang="en-US" dirty="0"/>
              <a:t>Physical/Internal Level: </a:t>
            </a:r>
            <a:r>
              <a:rPr lang="en-US" dirty="0">
                <a:solidFill>
                  <a:schemeClr val="accent2"/>
                </a:solidFill>
              </a:rPr>
              <a:t>How</a:t>
            </a:r>
            <a:r>
              <a:rPr lang="en-US" dirty="0"/>
              <a:t> data is actually stored on disk/cloud</a:t>
            </a:r>
          </a:p>
          <a:p>
            <a:pPr lvl="1"/>
            <a:r>
              <a:rPr lang="en-US" dirty="0"/>
              <a:t>Logical/Conceptual Level: The schema, </a:t>
            </a:r>
            <a:r>
              <a:rPr lang="en-US" dirty="0">
                <a:solidFill>
                  <a:schemeClr val="accent2"/>
                </a:solidFill>
              </a:rPr>
              <a:t>what</a:t>
            </a:r>
            <a:r>
              <a:rPr lang="en-US" dirty="0"/>
              <a:t> data is actually stored</a:t>
            </a:r>
          </a:p>
          <a:p>
            <a:pPr lvl="1"/>
            <a:r>
              <a:rPr lang="en-US" dirty="0"/>
              <a:t>External/View Level: A partial schema, irrelevant information is removed or simplified</a:t>
            </a:r>
          </a:p>
        </p:txBody>
      </p:sp>
    </p:spTree>
    <p:extLst>
      <p:ext uri="{BB962C8B-B14F-4D97-AF65-F5344CB8AC3E}">
        <p14:creationId xmlns:p14="http://schemas.microsoft.com/office/powerpoint/2010/main" val="138974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38566-7CEF-476C-997A-8939A7EDBB5D}"/>
              </a:ext>
            </a:extLst>
          </p:cNvPr>
          <p:cNvSpPr>
            <a:spLocks noGrp="1"/>
          </p:cNvSpPr>
          <p:nvPr>
            <p:ph type="title"/>
          </p:nvPr>
        </p:nvSpPr>
        <p:spPr/>
        <p:txBody>
          <a:bodyPr/>
          <a:lstStyle/>
          <a:p>
            <a:r>
              <a:rPr lang="en-US" dirty="0"/>
              <a:t>Extra Question</a:t>
            </a:r>
          </a:p>
        </p:txBody>
      </p:sp>
      <p:sp>
        <p:nvSpPr>
          <p:cNvPr id="3" name="Content Placeholder 2">
            <a:extLst>
              <a:ext uri="{FF2B5EF4-FFF2-40B4-BE49-F238E27FC236}">
                <a16:creationId xmlns:a16="http://schemas.microsoft.com/office/drawing/2014/main" id="{08132F13-86A0-4DB2-B847-632C3C85ADB7}"/>
              </a:ext>
            </a:extLst>
          </p:cNvPr>
          <p:cNvSpPr>
            <a:spLocks noGrp="1"/>
          </p:cNvSpPr>
          <p:nvPr>
            <p:ph idx="1"/>
          </p:nvPr>
        </p:nvSpPr>
        <p:spPr/>
        <p:txBody>
          <a:bodyPr>
            <a:normAutofit/>
          </a:bodyPr>
          <a:lstStyle/>
          <a:p>
            <a:pPr marL="0" indent="0" algn="l">
              <a:buNone/>
            </a:pPr>
            <a:r>
              <a:rPr lang="en-US" b="0" i="0" u="none" strike="noStrike" baseline="0" dirty="0"/>
              <a:t>A bank, identified by its code, name and head office address, can have several branches. Each branch within a given bank has a branch number and address. One branch can have several accounts, each identified by a unique AC number. Every account has a type, current balance, and one or more account holders. A branch can also have several loans, each given by a unique loan number, type, amount and one or more loan holders. The name, address, phones and unique id of all customers of the bank are recorded and maintained.</a:t>
            </a:r>
            <a:endParaRPr lang="en-US" sz="3200" dirty="0"/>
          </a:p>
        </p:txBody>
      </p:sp>
    </p:spTree>
    <p:extLst>
      <p:ext uri="{BB962C8B-B14F-4D97-AF65-F5344CB8AC3E}">
        <p14:creationId xmlns:p14="http://schemas.microsoft.com/office/powerpoint/2010/main" val="2540112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8AC7-DEFF-46DC-B3B6-7F98A4F8CDC5}"/>
              </a:ext>
            </a:extLst>
          </p:cNvPr>
          <p:cNvSpPr>
            <a:spLocks noGrp="1"/>
          </p:cNvSpPr>
          <p:nvPr>
            <p:ph type="title"/>
          </p:nvPr>
        </p:nvSpPr>
        <p:spPr/>
        <p:txBody>
          <a:bodyPr/>
          <a:lstStyle/>
          <a:p>
            <a:r>
              <a:rPr lang="en-US" dirty="0"/>
              <a:t>Data Abstraction</a:t>
            </a:r>
          </a:p>
        </p:txBody>
      </p:sp>
      <p:sp>
        <p:nvSpPr>
          <p:cNvPr id="4" name="Rectangle 3">
            <a:extLst>
              <a:ext uri="{FF2B5EF4-FFF2-40B4-BE49-F238E27FC236}">
                <a16:creationId xmlns:a16="http://schemas.microsoft.com/office/drawing/2014/main" id="{29FBDAED-81EC-40A5-BC4E-7AD27AF9C913}"/>
              </a:ext>
            </a:extLst>
          </p:cNvPr>
          <p:cNvSpPr>
            <a:spLocks noChangeArrowheads="1"/>
          </p:cNvSpPr>
          <p:nvPr/>
        </p:nvSpPr>
        <p:spPr bwMode="auto">
          <a:xfrm>
            <a:off x="1935161" y="1974350"/>
            <a:ext cx="6643686" cy="1619081"/>
          </a:xfrm>
          <a:prstGeom prst="rect">
            <a:avLst/>
          </a:prstGeom>
          <a:solidFill>
            <a:schemeClr val="bg1"/>
          </a:solidFill>
          <a:ln w="9525">
            <a:solidFill>
              <a:schemeClr val="tx1"/>
            </a:solidFill>
            <a:miter lim="800000"/>
            <a:headEnd/>
            <a:tailEnd/>
          </a:ln>
        </p:spPr>
        <p:txBody>
          <a:bodyPr wrap="none" anchor="ctr"/>
          <a:lstStyle/>
          <a:p>
            <a:pPr algn="ctr"/>
            <a:endParaRPr lang="en-US" sz="1400" i="0">
              <a:latin typeface="+mn-lt"/>
            </a:endParaRPr>
          </a:p>
        </p:txBody>
      </p:sp>
      <p:sp>
        <p:nvSpPr>
          <p:cNvPr id="5" name="Rectangle 4">
            <a:extLst>
              <a:ext uri="{FF2B5EF4-FFF2-40B4-BE49-F238E27FC236}">
                <a16:creationId xmlns:a16="http://schemas.microsoft.com/office/drawing/2014/main" id="{31B63FD1-710A-435D-B478-85579A040035}"/>
              </a:ext>
            </a:extLst>
          </p:cNvPr>
          <p:cNvSpPr>
            <a:spLocks noChangeArrowheads="1"/>
          </p:cNvSpPr>
          <p:nvPr/>
        </p:nvSpPr>
        <p:spPr bwMode="auto">
          <a:xfrm>
            <a:off x="2552167" y="2679016"/>
            <a:ext cx="1295400" cy="5334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400" i="0" dirty="0">
                <a:latin typeface="+mn-lt"/>
              </a:rPr>
              <a:t>view 1</a:t>
            </a:r>
          </a:p>
        </p:txBody>
      </p:sp>
      <p:sp>
        <p:nvSpPr>
          <p:cNvPr id="6" name="Rectangle 5">
            <a:extLst>
              <a:ext uri="{FF2B5EF4-FFF2-40B4-BE49-F238E27FC236}">
                <a16:creationId xmlns:a16="http://schemas.microsoft.com/office/drawing/2014/main" id="{3874C34B-2472-4772-8D31-075AE7B69133}"/>
              </a:ext>
            </a:extLst>
          </p:cNvPr>
          <p:cNvSpPr>
            <a:spLocks noChangeArrowheads="1"/>
          </p:cNvSpPr>
          <p:nvPr/>
        </p:nvSpPr>
        <p:spPr bwMode="auto">
          <a:xfrm>
            <a:off x="4070353" y="2667451"/>
            <a:ext cx="1219200" cy="5334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400" i="0">
                <a:latin typeface="+mn-lt"/>
              </a:rPr>
              <a:t>view 2</a:t>
            </a:r>
          </a:p>
        </p:txBody>
      </p:sp>
      <p:sp>
        <p:nvSpPr>
          <p:cNvPr id="7" name="Text Box 6">
            <a:extLst>
              <a:ext uri="{FF2B5EF4-FFF2-40B4-BE49-F238E27FC236}">
                <a16:creationId xmlns:a16="http://schemas.microsoft.com/office/drawing/2014/main" id="{5283DF64-E740-4B5F-9EFC-1F46BB1ACC4C}"/>
              </a:ext>
            </a:extLst>
          </p:cNvPr>
          <p:cNvSpPr txBox="1">
            <a:spLocks noChangeArrowheads="1"/>
          </p:cNvSpPr>
          <p:nvPr/>
        </p:nvSpPr>
        <p:spPr bwMode="auto">
          <a:xfrm>
            <a:off x="5300650" y="2743651"/>
            <a:ext cx="12250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latin typeface="+mn-lt"/>
              </a:rPr>
              <a:t>..……...</a:t>
            </a:r>
          </a:p>
        </p:txBody>
      </p:sp>
      <p:sp>
        <p:nvSpPr>
          <p:cNvPr id="8" name="Rectangle 7">
            <a:extLst>
              <a:ext uri="{FF2B5EF4-FFF2-40B4-BE49-F238E27FC236}">
                <a16:creationId xmlns:a16="http://schemas.microsoft.com/office/drawing/2014/main" id="{C1768CDE-56D4-4D32-897D-E5C4044233D2}"/>
              </a:ext>
            </a:extLst>
          </p:cNvPr>
          <p:cNvSpPr>
            <a:spLocks noChangeArrowheads="1"/>
          </p:cNvSpPr>
          <p:nvPr/>
        </p:nvSpPr>
        <p:spPr bwMode="auto">
          <a:xfrm>
            <a:off x="6324600" y="2667000"/>
            <a:ext cx="1219200" cy="5334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400" i="0">
                <a:latin typeface="+mn-lt"/>
              </a:rPr>
              <a:t>view n</a:t>
            </a:r>
          </a:p>
        </p:txBody>
      </p:sp>
      <p:sp>
        <p:nvSpPr>
          <p:cNvPr id="9" name="Line 8">
            <a:extLst>
              <a:ext uri="{FF2B5EF4-FFF2-40B4-BE49-F238E27FC236}">
                <a16:creationId xmlns:a16="http://schemas.microsoft.com/office/drawing/2014/main" id="{780A53A6-831A-4393-8ED5-E321045E0670}"/>
              </a:ext>
            </a:extLst>
          </p:cNvPr>
          <p:cNvSpPr>
            <a:spLocks noChangeShapeType="1"/>
          </p:cNvSpPr>
          <p:nvPr/>
        </p:nvSpPr>
        <p:spPr bwMode="auto">
          <a:xfrm>
            <a:off x="3990961" y="3593433"/>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10" name="Rectangle 9">
            <a:extLst>
              <a:ext uri="{FF2B5EF4-FFF2-40B4-BE49-F238E27FC236}">
                <a16:creationId xmlns:a16="http://schemas.microsoft.com/office/drawing/2014/main" id="{567DD536-200B-442C-8F3B-0340A1D603FF}"/>
              </a:ext>
            </a:extLst>
          </p:cNvPr>
          <p:cNvSpPr>
            <a:spLocks noChangeArrowheads="1"/>
          </p:cNvSpPr>
          <p:nvPr/>
        </p:nvSpPr>
        <p:spPr bwMode="auto">
          <a:xfrm>
            <a:off x="3305161" y="4203033"/>
            <a:ext cx="1524000" cy="6858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000" dirty="0"/>
              <a:t>Logical </a:t>
            </a:r>
          </a:p>
          <a:p>
            <a:pPr algn="ctr"/>
            <a:r>
              <a:rPr lang="en-US" altLang="zh-TW" sz="2000" dirty="0"/>
              <a:t>view</a:t>
            </a:r>
            <a:endParaRPr lang="en-US" altLang="zh-TW" sz="2000" i="0" dirty="0">
              <a:latin typeface="+mn-lt"/>
            </a:endParaRPr>
          </a:p>
        </p:txBody>
      </p:sp>
      <p:sp>
        <p:nvSpPr>
          <p:cNvPr id="11" name="Line 10">
            <a:extLst>
              <a:ext uri="{FF2B5EF4-FFF2-40B4-BE49-F238E27FC236}">
                <a16:creationId xmlns:a16="http://schemas.microsoft.com/office/drawing/2014/main" id="{EA5B12E6-1F49-46E3-9005-38C1EE61D0F2}"/>
              </a:ext>
            </a:extLst>
          </p:cNvPr>
          <p:cNvSpPr>
            <a:spLocks noChangeShapeType="1"/>
          </p:cNvSpPr>
          <p:nvPr/>
        </p:nvSpPr>
        <p:spPr bwMode="auto">
          <a:xfrm>
            <a:off x="3990961" y="4888833"/>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12" name="Rectangle 11">
            <a:extLst>
              <a:ext uri="{FF2B5EF4-FFF2-40B4-BE49-F238E27FC236}">
                <a16:creationId xmlns:a16="http://schemas.microsoft.com/office/drawing/2014/main" id="{B5EADD81-0670-486E-B57B-A73E39F26B0D}"/>
              </a:ext>
            </a:extLst>
          </p:cNvPr>
          <p:cNvSpPr>
            <a:spLocks noChangeArrowheads="1"/>
          </p:cNvSpPr>
          <p:nvPr/>
        </p:nvSpPr>
        <p:spPr bwMode="auto">
          <a:xfrm>
            <a:off x="3305161" y="5422233"/>
            <a:ext cx="1524000" cy="6858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000" i="0" dirty="0">
                <a:latin typeface="+mn-lt"/>
              </a:rPr>
              <a:t>Physical</a:t>
            </a:r>
          </a:p>
          <a:p>
            <a:pPr algn="ctr"/>
            <a:r>
              <a:rPr lang="en-US" altLang="zh-TW" sz="2000" i="0" dirty="0">
                <a:latin typeface="+mn-lt"/>
              </a:rPr>
              <a:t> view</a:t>
            </a:r>
            <a:endParaRPr lang="en-US" altLang="zh-TW" sz="2400" i="0" dirty="0">
              <a:latin typeface="+mn-lt"/>
            </a:endParaRPr>
          </a:p>
        </p:txBody>
      </p:sp>
      <p:sp>
        <p:nvSpPr>
          <p:cNvPr id="14" name="Text Box 13">
            <a:extLst>
              <a:ext uri="{FF2B5EF4-FFF2-40B4-BE49-F238E27FC236}">
                <a16:creationId xmlns:a16="http://schemas.microsoft.com/office/drawing/2014/main" id="{0C58F66A-DD42-42B5-A1CD-449392F0705D}"/>
              </a:ext>
            </a:extLst>
          </p:cNvPr>
          <p:cNvSpPr txBox="1">
            <a:spLocks noChangeArrowheads="1"/>
          </p:cNvSpPr>
          <p:nvPr/>
        </p:nvSpPr>
        <p:spPr bwMode="auto">
          <a:xfrm>
            <a:off x="2435211" y="2236287"/>
            <a:ext cx="1158875" cy="45720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COMP</a:t>
            </a:r>
          </a:p>
        </p:txBody>
      </p:sp>
      <p:sp>
        <p:nvSpPr>
          <p:cNvPr id="15" name="Text Box 14">
            <a:extLst>
              <a:ext uri="{FF2B5EF4-FFF2-40B4-BE49-F238E27FC236}">
                <a16:creationId xmlns:a16="http://schemas.microsoft.com/office/drawing/2014/main" id="{B0C39A13-6D75-4ED8-8A18-17F6993B63BE}"/>
              </a:ext>
            </a:extLst>
          </p:cNvPr>
          <p:cNvSpPr txBox="1">
            <a:spLocks noChangeArrowheads="1"/>
          </p:cNvSpPr>
          <p:nvPr/>
        </p:nvSpPr>
        <p:spPr bwMode="auto">
          <a:xfrm>
            <a:off x="4067161" y="2242637"/>
            <a:ext cx="1295400"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Student</a:t>
            </a:r>
          </a:p>
        </p:txBody>
      </p:sp>
      <p:sp>
        <p:nvSpPr>
          <p:cNvPr id="16" name="Text Box 15">
            <a:extLst>
              <a:ext uri="{FF2B5EF4-FFF2-40B4-BE49-F238E27FC236}">
                <a16:creationId xmlns:a16="http://schemas.microsoft.com/office/drawing/2014/main" id="{586872E8-7843-4E38-B213-84B807B776B1}"/>
              </a:ext>
            </a:extLst>
          </p:cNvPr>
          <p:cNvSpPr txBox="1">
            <a:spLocks noChangeArrowheads="1"/>
          </p:cNvSpPr>
          <p:nvPr/>
        </p:nvSpPr>
        <p:spPr bwMode="auto">
          <a:xfrm>
            <a:off x="6634678" y="2235369"/>
            <a:ext cx="2163763"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Finance Office</a:t>
            </a:r>
          </a:p>
        </p:txBody>
      </p:sp>
      <p:sp>
        <p:nvSpPr>
          <p:cNvPr id="17" name="Text Box 16">
            <a:extLst>
              <a:ext uri="{FF2B5EF4-FFF2-40B4-BE49-F238E27FC236}">
                <a16:creationId xmlns:a16="http://schemas.microsoft.com/office/drawing/2014/main" id="{5D6E8A2B-740A-4718-B3B1-85E6ACA2D34A}"/>
              </a:ext>
            </a:extLst>
          </p:cNvPr>
          <p:cNvSpPr txBox="1">
            <a:spLocks noChangeArrowheads="1"/>
          </p:cNvSpPr>
          <p:nvPr/>
        </p:nvSpPr>
        <p:spPr bwMode="auto">
          <a:xfrm>
            <a:off x="4939819" y="4251962"/>
            <a:ext cx="2111375"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err="1">
                <a:solidFill>
                  <a:srgbClr val="FFC000"/>
                </a:solidFill>
                <a:latin typeface="+mn-lt"/>
              </a:rPr>
              <a:t>PolyU</a:t>
            </a:r>
            <a:r>
              <a:rPr lang="en-US" altLang="zh-TW" sz="2400" i="0" dirty="0">
                <a:solidFill>
                  <a:srgbClr val="FFC000"/>
                </a:solidFill>
                <a:latin typeface="+mn-lt"/>
              </a:rPr>
              <a:t> database</a:t>
            </a:r>
          </a:p>
        </p:txBody>
      </p:sp>
      <p:sp>
        <p:nvSpPr>
          <p:cNvPr id="18" name="Text Box 17">
            <a:extLst>
              <a:ext uri="{FF2B5EF4-FFF2-40B4-BE49-F238E27FC236}">
                <a16:creationId xmlns:a16="http://schemas.microsoft.com/office/drawing/2014/main" id="{8E5B71B8-EBC5-47EA-A491-0D6BE6ECBAFD}"/>
              </a:ext>
            </a:extLst>
          </p:cNvPr>
          <p:cNvSpPr txBox="1">
            <a:spLocks noChangeArrowheads="1"/>
          </p:cNvSpPr>
          <p:nvPr/>
        </p:nvSpPr>
        <p:spPr bwMode="auto">
          <a:xfrm>
            <a:off x="5016019" y="5471162"/>
            <a:ext cx="2873376"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Files on disks/cloud</a:t>
            </a:r>
          </a:p>
        </p:txBody>
      </p:sp>
      <p:sp>
        <p:nvSpPr>
          <p:cNvPr id="19" name="TextBox 18">
            <a:extLst>
              <a:ext uri="{FF2B5EF4-FFF2-40B4-BE49-F238E27FC236}">
                <a16:creationId xmlns:a16="http://schemas.microsoft.com/office/drawing/2014/main" id="{1D72C40D-F240-4FC2-AAFE-121CB1842865}"/>
              </a:ext>
            </a:extLst>
          </p:cNvPr>
          <p:cNvSpPr txBox="1"/>
          <p:nvPr/>
        </p:nvSpPr>
        <p:spPr>
          <a:xfrm>
            <a:off x="128587" y="5580466"/>
            <a:ext cx="1616122" cy="369332"/>
          </a:xfrm>
          <a:prstGeom prst="rect">
            <a:avLst/>
          </a:prstGeom>
          <a:noFill/>
        </p:spPr>
        <p:txBody>
          <a:bodyPr wrap="square" rtlCol="0">
            <a:spAutoFit/>
          </a:bodyPr>
          <a:lstStyle/>
          <a:p>
            <a:r>
              <a:rPr lang="en-US" dirty="0">
                <a:solidFill>
                  <a:schemeClr val="accent2"/>
                </a:solidFill>
              </a:rPr>
              <a:t>Physical Level</a:t>
            </a:r>
          </a:p>
        </p:txBody>
      </p:sp>
      <p:sp>
        <p:nvSpPr>
          <p:cNvPr id="20" name="TextBox 19">
            <a:extLst>
              <a:ext uri="{FF2B5EF4-FFF2-40B4-BE49-F238E27FC236}">
                <a16:creationId xmlns:a16="http://schemas.microsoft.com/office/drawing/2014/main" id="{7A0601C6-643F-4312-A0DF-6A9F233ADD81}"/>
              </a:ext>
            </a:extLst>
          </p:cNvPr>
          <p:cNvSpPr txBox="1"/>
          <p:nvPr/>
        </p:nvSpPr>
        <p:spPr>
          <a:xfrm>
            <a:off x="82502" y="2596437"/>
            <a:ext cx="1616122" cy="369332"/>
          </a:xfrm>
          <a:prstGeom prst="rect">
            <a:avLst/>
          </a:prstGeom>
          <a:noFill/>
        </p:spPr>
        <p:txBody>
          <a:bodyPr wrap="square" rtlCol="0">
            <a:spAutoFit/>
          </a:bodyPr>
          <a:lstStyle/>
          <a:p>
            <a:r>
              <a:rPr lang="en-US" dirty="0">
                <a:solidFill>
                  <a:schemeClr val="accent2"/>
                </a:solidFill>
              </a:rPr>
              <a:t>External Level</a:t>
            </a:r>
          </a:p>
        </p:txBody>
      </p:sp>
      <p:sp>
        <p:nvSpPr>
          <p:cNvPr id="21" name="TextBox 20">
            <a:extLst>
              <a:ext uri="{FF2B5EF4-FFF2-40B4-BE49-F238E27FC236}">
                <a16:creationId xmlns:a16="http://schemas.microsoft.com/office/drawing/2014/main" id="{A0816084-E5D3-48D4-9520-50F3CC476742}"/>
              </a:ext>
            </a:extLst>
          </p:cNvPr>
          <p:cNvSpPr txBox="1"/>
          <p:nvPr/>
        </p:nvSpPr>
        <p:spPr>
          <a:xfrm>
            <a:off x="82501" y="4298276"/>
            <a:ext cx="2071151" cy="369332"/>
          </a:xfrm>
          <a:prstGeom prst="rect">
            <a:avLst/>
          </a:prstGeom>
          <a:noFill/>
        </p:spPr>
        <p:txBody>
          <a:bodyPr wrap="square" rtlCol="0">
            <a:spAutoFit/>
          </a:bodyPr>
          <a:lstStyle/>
          <a:p>
            <a:r>
              <a:rPr lang="en-US" dirty="0">
                <a:solidFill>
                  <a:schemeClr val="accent2"/>
                </a:solidFill>
              </a:rPr>
              <a:t>Conceptual Level</a:t>
            </a:r>
          </a:p>
        </p:txBody>
      </p:sp>
    </p:spTree>
    <p:extLst>
      <p:ext uri="{BB962C8B-B14F-4D97-AF65-F5344CB8AC3E}">
        <p14:creationId xmlns:p14="http://schemas.microsoft.com/office/powerpoint/2010/main" val="3149106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29FF0-0573-4EFE-A318-99B21130DBD0}"/>
              </a:ext>
            </a:extLst>
          </p:cNvPr>
          <p:cNvSpPr>
            <a:spLocks noGrp="1"/>
          </p:cNvSpPr>
          <p:nvPr>
            <p:ph type="title"/>
          </p:nvPr>
        </p:nvSpPr>
        <p:spPr/>
        <p:txBody>
          <a:bodyPr/>
          <a:lstStyle/>
          <a:p>
            <a:r>
              <a:rPr lang="en-US" dirty="0"/>
              <a:t>Models, Schemas and Instances</a:t>
            </a:r>
          </a:p>
        </p:txBody>
      </p:sp>
      <p:sp>
        <p:nvSpPr>
          <p:cNvPr id="3" name="Content Placeholder 2">
            <a:extLst>
              <a:ext uri="{FF2B5EF4-FFF2-40B4-BE49-F238E27FC236}">
                <a16:creationId xmlns:a16="http://schemas.microsoft.com/office/drawing/2014/main" id="{094D2B19-40C7-49EA-A344-2CCA92F365EE}"/>
              </a:ext>
            </a:extLst>
          </p:cNvPr>
          <p:cNvSpPr>
            <a:spLocks noGrp="1"/>
          </p:cNvSpPr>
          <p:nvPr>
            <p:ph idx="1"/>
          </p:nvPr>
        </p:nvSpPr>
        <p:spPr>
          <a:xfrm>
            <a:off x="822959" y="1845734"/>
            <a:ext cx="7543801" cy="4338498"/>
          </a:xfrm>
        </p:spPr>
        <p:txBody>
          <a:bodyPr>
            <a:normAutofit lnSpcReduction="10000"/>
          </a:bodyPr>
          <a:lstStyle/>
          <a:p>
            <a:r>
              <a:rPr lang="en-US" dirty="0"/>
              <a:t>Data Model</a:t>
            </a:r>
          </a:p>
          <a:p>
            <a:pPr lvl="1"/>
            <a:r>
              <a:rPr lang="en-US" dirty="0"/>
              <a:t>A collection of conceptual tools for describing data, relationships between data, operations and consistency details</a:t>
            </a:r>
          </a:p>
          <a:p>
            <a:pPr lvl="1"/>
            <a:r>
              <a:rPr lang="en-US" dirty="0"/>
              <a:t>We will be studying the </a:t>
            </a:r>
            <a:r>
              <a:rPr lang="en-US" dirty="0">
                <a:solidFill>
                  <a:schemeClr val="accent2"/>
                </a:solidFill>
              </a:rPr>
              <a:t>Entity-Relationship (ER) Model</a:t>
            </a:r>
          </a:p>
          <a:p>
            <a:r>
              <a:rPr lang="en-US" dirty="0"/>
              <a:t>Data Schema</a:t>
            </a:r>
          </a:p>
          <a:p>
            <a:pPr lvl="1"/>
            <a:r>
              <a:rPr lang="en-US" dirty="0"/>
              <a:t>Each level of Data Abstraction is defined by a schema </a:t>
            </a:r>
          </a:p>
          <a:p>
            <a:pPr lvl="1"/>
            <a:r>
              <a:rPr lang="en-US" dirty="0">
                <a:solidFill>
                  <a:schemeClr val="accent2"/>
                </a:solidFill>
              </a:rPr>
              <a:t>Logical Schema: </a:t>
            </a:r>
            <a:r>
              <a:rPr lang="en-US" dirty="0"/>
              <a:t>Defines the logical/conceptual structure of the database</a:t>
            </a:r>
          </a:p>
          <a:p>
            <a:pPr lvl="1"/>
            <a:r>
              <a:rPr lang="en-US" dirty="0">
                <a:solidFill>
                  <a:schemeClr val="accent2"/>
                </a:solidFill>
              </a:rPr>
              <a:t>Physical Schema: </a:t>
            </a:r>
            <a:r>
              <a:rPr lang="en-US" dirty="0"/>
              <a:t>Defines the file formats/locations</a:t>
            </a:r>
          </a:p>
          <a:p>
            <a:r>
              <a:rPr lang="en-US" dirty="0"/>
              <a:t>Data Instance</a:t>
            </a:r>
          </a:p>
          <a:p>
            <a:pPr lvl="1"/>
            <a:r>
              <a:rPr lang="en-US" dirty="0"/>
              <a:t>The </a:t>
            </a:r>
            <a:r>
              <a:rPr lang="en-US" dirty="0">
                <a:solidFill>
                  <a:schemeClr val="accent2"/>
                </a:solidFill>
              </a:rPr>
              <a:t>actual contents </a:t>
            </a:r>
            <a:r>
              <a:rPr lang="en-US" dirty="0"/>
              <a:t>of the database at a specific period of time</a:t>
            </a:r>
          </a:p>
          <a:p>
            <a:pPr lvl="1"/>
            <a:r>
              <a:rPr lang="en-US" dirty="0"/>
              <a:t>The instance conforms to the schema</a:t>
            </a:r>
          </a:p>
        </p:txBody>
      </p:sp>
    </p:spTree>
    <p:extLst>
      <p:ext uri="{BB962C8B-B14F-4D97-AF65-F5344CB8AC3E}">
        <p14:creationId xmlns:p14="http://schemas.microsoft.com/office/powerpoint/2010/main" val="631885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A85B6-2B1A-4A96-9C58-7C2C78FBB6AA}"/>
              </a:ext>
            </a:extLst>
          </p:cNvPr>
          <p:cNvSpPr>
            <a:spLocks noGrp="1"/>
          </p:cNvSpPr>
          <p:nvPr>
            <p:ph type="title"/>
          </p:nvPr>
        </p:nvSpPr>
        <p:spPr/>
        <p:txBody>
          <a:bodyPr/>
          <a:lstStyle/>
          <a:p>
            <a:r>
              <a:rPr lang="en-US" dirty="0"/>
              <a:t>Data Independence</a:t>
            </a:r>
          </a:p>
        </p:txBody>
      </p:sp>
      <p:sp>
        <p:nvSpPr>
          <p:cNvPr id="3" name="Content Placeholder 2">
            <a:extLst>
              <a:ext uri="{FF2B5EF4-FFF2-40B4-BE49-F238E27FC236}">
                <a16:creationId xmlns:a16="http://schemas.microsoft.com/office/drawing/2014/main" id="{FE22011F-6B1D-4BE2-B7AE-CAF1C40A8127}"/>
              </a:ext>
            </a:extLst>
          </p:cNvPr>
          <p:cNvSpPr>
            <a:spLocks noGrp="1"/>
          </p:cNvSpPr>
          <p:nvPr>
            <p:ph idx="1"/>
          </p:nvPr>
        </p:nvSpPr>
        <p:spPr/>
        <p:txBody>
          <a:bodyPr/>
          <a:lstStyle/>
          <a:p>
            <a:r>
              <a:rPr lang="en-US" dirty="0"/>
              <a:t>Data Independence is the ability to modify a schema at one level without affecting schemas at higher levels</a:t>
            </a:r>
          </a:p>
          <a:p>
            <a:r>
              <a:rPr lang="en-US" dirty="0">
                <a:solidFill>
                  <a:schemeClr val="accent2"/>
                </a:solidFill>
              </a:rPr>
              <a:t>Physical Data Independence</a:t>
            </a:r>
          </a:p>
          <a:p>
            <a:pPr lvl="1"/>
            <a:r>
              <a:rPr lang="en-US" sz="2000" b="0" u="none" dirty="0">
                <a:solidFill>
                  <a:schemeClr val="tx1"/>
                </a:solidFill>
                <a:ea typeface="Helvetica Neue"/>
                <a:cs typeface="Helvetica Neue"/>
                <a:sym typeface="Helvetica Neue"/>
              </a:rPr>
              <a:t>The ability to modify the physical schema without altering the conceptual schema and thus, without causing the application programs to be rewritten</a:t>
            </a:r>
            <a:endParaRPr lang="en-US" dirty="0">
              <a:solidFill>
                <a:schemeClr val="tx1"/>
              </a:solidFill>
            </a:endParaRPr>
          </a:p>
          <a:p>
            <a:r>
              <a:rPr lang="en-US" dirty="0">
                <a:solidFill>
                  <a:schemeClr val="accent2"/>
                </a:solidFill>
              </a:rPr>
              <a:t>Logical Data Independence</a:t>
            </a:r>
          </a:p>
          <a:p>
            <a:pPr lvl="1"/>
            <a:r>
              <a:rPr lang="en-US" dirty="0">
                <a:solidFill>
                  <a:schemeClr val="tx1"/>
                </a:solidFill>
                <a:ea typeface="Helvetica Neue"/>
                <a:cs typeface="Helvetica Neue"/>
                <a:sym typeface="Helvetica Neue"/>
              </a:rPr>
              <a:t>T</a:t>
            </a:r>
            <a:r>
              <a:rPr lang="en-US" sz="2000" b="0" u="none" dirty="0">
                <a:solidFill>
                  <a:schemeClr val="tx1"/>
                </a:solidFill>
                <a:ea typeface="Helvetica Neue"/>
                <a:cs typeface="Helvetica Neue"/>
                <a:sym typeface="Helvetica Neue"/>
              </a:rPr>
              <a:t>he ability to modify the conceptual schema without causing the application programs to be rewritten</a:t>
            </a:r>
            <a:endParaRPr lang="en-US" dirty="0">
              <a:solidFill>
                <a:schemeClr val="tx1"/>
              </a:solidFill>
            </a:endParaRPr>
          </a:p>
          <a:p>
            <a:pPr lvl="1"/>
            <a:endParaRPr lang="en-US" dirty="0"/>
          </a:p>
        </p:txBody>
      </p:sp>
    </p:spTree>
    <p:extLst>
      <p:ext uri="{BB962C8B-B14F-4D97-AF65-F5344CB8AC3E}">
        <p14:creationId xmlns:p14="http://schemas.microsoft.com/office/powerpoint/2010/main" val="2555328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8AC7-DEFF-46DC-B3B6-7F98A4F8CDC5}"/>
              </a:ext>
            </a:extLst>
          </p:cNvPr>
          <p:cNvSpPr>
            <a:spLocks noGrp="1"/>
          </p:cNvSpPr>
          <p:nvPr>
            <p:ph type="title"/>
          </p:nvPr>
        </p:nvSpPr>
        <p:spPr/>
        <p:txBody>
          <a:bodyPr/>
          <a:lstStyle/>
          <a:p>
            <a:r>
              <a:rPr lang="en-US" dirty="0"/>
              <a:t>Data Independence</a:t>
            </a:r>
          </a:p>
        </p:txBody>
      </p:sp>
      <p:sp>
        <p:nvSpPr>
          <p:cNvPr id="4" name="Rectangle 3">
            <a:extLst>
              <a:ext uri="{FF2B5EF4-FFF2-40B4-BE49-F238E27FC236}">
                <a16:creationId xmlns:a16="http://schemas.microsoft.com/office/drawing/2014/main" id="{29FBDAED-81EC-40A5-BC4E-7AD27AF9C913}"/>
              </a:ext>
            </a:extLst>
          </p:cNvPr>
          <p:cNvSpPr>
            <a:spLocks noChangeArrowheads="1"/>
          </p:cNvSpPr>
          <p:nvPr/>
        </p:nvSpPr>
        <p:spPr bwMode="auto">
          <a:xfrm>
            <a:off x="1935161" y="1974350"/>
            <a:ext cx="6643686" cy="1619081"/>
          </a:xfrm>
          <a:prstGeom prst="rect">
            <a:avLst/>
          </a:prstGeom>
          <a:solidFill>
            <a:schemeClr val="bg1"/>
          </a:solidFill>
          <a:ln w="9525">
            <a:solidFill>
              <a:schemeClr val="tx1"/>
            </a:solidFill>
            <a:miter lim="800000"/>
            <a:headEnd/>
            <a:tailEnd/>
          </a:ln>
        </p:spPr>
        <p:txBody>
          <a:bodyPr wrap="none" anchor="ctr"/>
          <a:lstStyle/>
          <a:p>
            <a:pPr algn="ctr"/>
            <a:endParaRPr lang="en-US" sz="1400" i="0">
              <a:latin typeface="+mn-lt"/>
            </a:endParaRPr>
          </a:p>
        </p:txBody>
      </p:sp>
      <p:sp>
        <p:nvSpPr>
          <p:cNvPr id="5" name="Rectangle 4">
            <a:extLst>
              <a:ext uri="{FF2B5EF4-FFF2-40B4-BE49-F238E27FC236}">
                <a16:creationId xmlns:a16="http://schemas.microsoft.com/office/drawing/2014/main" id="{31B63FD1-710A-435D-B478-85579A040035}"/>
              </a:ext>
            </a:extLst>
          </p:cNvPr>
          <p:cNvSpPr>
            <a:spLocks noChangeArrowheads="1"/>
          </p:cNvSpPr>
          <p:nvPr/>
        </p:nvSpPr>
        <p:spPr bwMode="auto">
          <a:xfrm>
            <a:off x="2552167" y="2679016"/>
            <a:ext cx="1295400" cy="5334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400" i="0" dirty="0">
                <a:latin typeface="+mn-lt"/>
              </a:rPr>
              <a:t>view 1</a:t>
            </a:r>
          </a:p>
        </p:txBody>
      </p:sp>
      <p:sp>
        <p:nvSpPr>
          <p:cNvPr id="6" name="Rectangle 5">
            <a:extLst>
              <a:ext uri="{FF2B5EF4-FFF2-40B4-BE49-F238E27FC236}">
                <a16:creationId xmlns:a16="http://schemas.microsoft.com/office/drawing/2014/main" id="{3874C34B-2472-4772-8D31-075AE7B69133}"/>
              </a:ext>
            </a:extLst>
          </p:cNvPr>
          <p:cNvSpPr>
            <a:spLocks noChangeArrowheads="1"/>
          </p:cNvSpPr>
          <p:nvPr/>
        </p:nvSpPr>
        <p:spPr bwMode="auto">
          <a:xfrm>
            <a:off x="4070353" y="2667451"/>
            <a:ext cx="1219200" cy="5334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400" i="0">
                <a:latin typeface="+mn-lt"/>
              </a:rPr>
              <a:t>view 2</a:t>
            </a:r>
          </a:p>
        </p:txBody>
      </p:sp>
      <p:sp>
        <p:nvSpPr>
          <p:cNvPr id="7" name="Text Box 6">
            <a:extLst>
              <a:ext uri="{FF2B5EF4-FFF2-40B4-BE49-F238E27FC236}">
                <a16:creationId xmlns:a16="http://schemas.microsoft.com/office/drawing/2014/main" id="{5283DF64-E740-4B5F-9EFC-1F46BB1ACC4C}"/>
              </a:ext>
            </a:extLst>
          </p:cNvPr>
          <p:cNvSpPr txBox="1">
            <a:spLocks noChangeArrowheads="1"/>
          </p:cNvSpPr>
          <p:nvPr/>
        </p:nvSpPr>
        <p:spPr bwMode="auto">
          <a:xfrm>
            <a:off x="5300650" y="2743651"/>
            <a:ext cx="12250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latin typeface="+mn-lt"/>
              </a:rPr>
              <a:t>..……...</a:t>
            </a:r>
          </a:p>
        </p:txBody>
      </p:sp>
      <p:sp>
        <p:nvSpPr>
          <p:cNvPr id="8" name="Rectangle 7">
            <a:extLst>
              <a:ext uri="{FF2B5EF4-FFF2-40B4-BE49-F238E27FC236}">
                <a16:creationId xmlns:a16="http://schemas.microsoft.com/office/drawing/2014/main" id="{C1768CDE-56D4-4D32-897D-E5C4044233D2}"/>
              </a:ext>
            </a:extLst>
          </p:cNvPr>
          <p:cNvSpPr>
            <a:spLocks noChangeArrowheads="1"/>
          </p:cNvSpPr>
          <p:nvPr/>
        </p:nvSpPr>
        <p:spPr bwMode="auto">
          <a:xfrm>
            <a:off x="6324600" y="2667000"/>
            <a:ext cx="1219200" cy="5334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400" i="0">
                <a:latin typeface="+mn-lt"/>
              </a:rPr>
              <a:t>view n</a:t>
            </a:r>
          </a:p>
        </p:txBody>
      </p:sp>
      <p:sp>
        <p:nvSpPr>
          <p:cNvPr id="9" name="Line 8">
            <a:extLst>
              <a:ext uri="{FF2B5EF4-FFF2-40B4-BE49-F238E27FC236}">
                <a16:creationId xmlns:a16="http://schemas.microsoft.com/office/drawing/2014/main" id="{780A53A6-831A-4393-8ED5-E321045E0670}"/>
              </a:ext>
            </a:extLst>
          </p:cNvPr>
          <p:cNvSpPr>
            <a:spLocks noChangeShapeType="1"/>
          </p:cNvSpPr>
          <p:nvPr/>
        </p:nvSpPr>
        <p:spPr bwMode="auto">
          <a:xfrm>
            <a:off x="3990961" y="3593433"/>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10" name="Rectangle 9">
            <a:extLst>
              <a:ext uri="{FF2B5EF4-FFF2-40B4-BE49-F238E27FC236}">
                <a16:creationId xmlns:a16="http://schemas.microsoft.com/office/drawing/2014/main" id="{567DD536-200B-442C-8F3B-0340A1D603FF}"/>
              </a:ext>
            </a:extLst>
          </p:cNvPr>
          <p:cNvSpPr>
            <a:spLocks noChangeArrowheads="1"/>
          </p:cNvSpPr>
          <p:nvPr/>
        </p:nvSpPr>
        <p:spPr bwMode="auto">
          <a:xfrm>
            <a:off x="3305161" y="4203033"/>
            <a:ext cx="1524000" cy="6858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000" i="0">
                <a:latin typeface="+mn-lt"/>
              </a:rPr>
              <a:t>Logical </a:t>
            </a:r>
          </a:p>
          <a:p>
            <a:pPr algn="ctr"/>
            <a:r>
              <a:rPr lang="en-US" altLang="zh-TW" sz="2000" i="0">
                <a:latin typeface="+mn-lt"/>
              </a:rPr>
              <a:t>view</a:t>
            </a:r>
            <a:endParaRPr lang="en-US" altLang="zh-TW" sz="2400" i="0">
              <a:latin typeface="+mn-lt"/>
            </a:endParaRPr>
          </a:p>
        </p:txBody>
      </p:sp>
      <p:sp>
        <p:nvSpPr>
          <p:cNvPr id="11" name="Line 10">
            <a:extLst>
              <a:ext uri="{FF2B5EF4-FFF2-40B4-BE49-F238E27FC236}">
                <a16:creationId xmlns:a16="http://schemas.microsoft.com/office/drawing/2014/main" id="{EA5B12E6-1F49-46E3-9005-38C1EE61D0F2}"/>
              </a:ext>
            </a:extLst>
          </p:cNvPr>
          <p:cNvSpPr>
            <a:spLocks noChangeShapeType="1"/>
          </p:cNvSpPr>
          <p:nvPr/>
        </p:nvSpPr>
        <p:spPr bwMode="auto">
          <a:xfrm>
            <a:off x="3990961" y="4888833"/>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12" name="Rectangle 11">
            <a:extLst>
              <a:ext uri="{FF2B5EF4-FFF2-40B4-BE49-F238E27FC236}">
                <a16:creationId xmlns:a16="http://schemas.microsoft.com/office/drawing/2014/main" id="{B5EADD81-0670-486E-B57B-A73E39F26B0D}"/>
              </a:ext>
            </a:extLst>
          </p:cNvPr>
          <p:cNvSpPr>
            <a:spLocks noChangeArrowheads="1"/>
          </p:cNvSpPr>
          <p:nvPr/>
        </p:nvSpPr>
        <p:spPr bwMode="auto">
          <a:xfrm>
            <a:off x="3305161" y="5422233"/>
            <a:ext cx="1524000" cy="685800"/>
          </a:xfrm>
          <a:prstGeom prst="rect">
            <a:avLst/>
          </a:prstGeom>
          <a:solidFill>
            <a:schemeClr val="accent1">
              <a:lumMod val="20000"/>
              <a:lumOff val="80000"/>
            </a:schemeClr>
          </a:solidFill>
          <a:ln w="9525">
            <a:solidFill>
              <a:schemeClr val="tx1"/>
            </a:solidFill>
            <a:miter lim="800000"/>
            <a:headEnd/>
            <a:tailEnd/>
          </a:ln>
        </p:spPr>
        <p:txBody>
          <a:bodyPr wrap="none" anchor="ctr"/>
          <a:lstStyle/>
          <a:p>
            <a:pPr algn="ctr"/>
            <a:r>
              <a:rPr lang="en-US" altLang="zh-TW" sz="2000" i="0">
                <a:latin typeface="+mn-lt"/>
              </a:rPr>
              <a:t>Physical</a:t>
            </a:r>
          </a:p>
          <a:p>
            <a:pPr algn="ctr"/>
            <a:r>
              <a:rPr lang="en-US" altLang="zh-TW" sz="2000" i="0">
                <a:latin typeface="+mn-lt"/>
              </a:rPr>
              <a:t> view</a:t>
            </a:r>
            <a:endParaRPr lang="en-US" altLang="zh-TW" sz="2400" i="0">
              <a:latin typeface="+mn-lt"/>
            </a:endParaRPr>
          </a:p>
        </p:txBody>
      </p:sp>
      <p:sp>
        <p:nvSpPr>
          <p:cNvPr id="14" name="Text Box 13">
            <a:extLst>
              <a:ext uri="{FF2B5EF4-FFF2-40B4-BE49-F238E27FC236}">
                <a16:creationId xmlns:a16="http://schemas.microsoft.com/office/drawing/2014/main" id="{0C58F66A-DD42-42B5-A1CD-449392F0705D}"/>
              </a:ext>
            </a:extLst>
          </p:cNvPr>
          <p:cNvSpPr txBox="1">
            <a:spLocks noChangeArrowheads="1"/>
          </p:cNvSpPr>
          <p:nvPr/>
        </p:nvSpPr>
        <p:spPr bwMode="auto">
          <a:xfrm>
            <a:off x="2435211" y="2236287"/>
            <a:ext cx="1158875" cy="45720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COMP</a:t>
            </a:r>
          </a:p>
        </p:txBody>
      </p:sp>
      <p:sp>
        <p:nvSpPr>
          <p:cNvPr id="15" name="Text Box 14">
            <a:extLst>
              <a:ext uri="{FF2B5EF4-FFF2-40B4-BE49-F238E27FC236}">
                <a16:creationId xmlns:a16="http://schemas.microsoft.com/office/drawing/2014/main" id="{B0C39A13-6D75-4ED8-8A18-17F6993B63BE}"/>
              </a:ext>
            </a:extLst>
          </p:cNvPr>
          <p:cNvSpPr txBox="1">
            <a:spLocks noChangeArrowheads="1"/>
          </p:cNvSpPr>
          <p:nvPr/>
        </p:nvSpPr>
        <p:spPr bwMode="auto">
          <a:xfrm>
            <a:off x="4067161" y="2242637"/>
            <a:ext cx="1295400"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Student</a:t>
            </a:r>
          </a:p>
        </p:txBody>
      </p:sp>
      <p:sp>
        <p:nvSpPr>
          <p:cNvPr id="16" name="Text Box 15">
            <a:extLst>
              <a:ext uri="{FF2B5EF4-FFF2-40B4-BE49-F238E27FC236}">
                <a16:creationId xmlns:a16="http://schemas.microsoft.com/office/drawing/2014/main" id="{586872E8-7843-4E38-B213-84B807B776B1}"/>
              </a:ext>
            </a:extLst>
          </p:cNvPr>
          <p:cNvSpPr txBox="1">
            <a:spLocks noChangeArrowheads="1"/>
          </p:cNvSpPr>
          <p:nvPr/>
        </p:nvSpPr>
        <p:spPr bwMode="auto">
          <a:xfrm>
            <a:off x="6634678" y="2235369"/>
            <a:ext cx="2163763"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Finance Office</a:t>
            </a:r>
          </a:p>
        </p:txBody>
      </p:sp>
      <p:sp>
        <p:nvSpPr>
          <p:cNvPr id="17" name="Text Box 16">
            <a:extLst>
              <a:ext uri="{FF2B5EF4-FFF2-40B4-BE49-F238E27FC236}">
                <a16:creationId xmlns:a16="http://schemas.microsoft.com/office/drawing/2014/main" id="{5D6E8A2B-740A-4718-B3B1-85E6ACA2D34A}"/>
              </a:ext>
            </a:extLst>
          </p:cNvPr>
          <p:cNvSpPr txBox="1">
            <a:spLocks noChangeArrowheads="1"/>
          </p:cNvSpPr>
          <p:nvPr/>
        </p:nvSpPr>
        <p:spPr bwMode="auto">
          <a:xfrm>
            <a:off x="4939819" y="4251962"/>
            <a:ext cx="2111375"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err="1">
                <a:solidFill>
                  <a:srgbClr val="FFC000"/>
                </a:solidFill>
                <a:latin typeface="+mn-lt"/>
              </a:rPr>
              <a:t>PolyU</a:t>
            </a:r>
            <a:r>
              <a:rPr lang="en-US" altLang="zh-TW" sz="2400" i="0" dirty="0">
                <a:solidFill>
                  <a:srgbClr val="FFC000"/>
                </a:solidFill>
                <a:latin typeface="+mn-lt"/>
              </a:rPr>
              <a:t> database</a:t>
            </a:r>
          </a:p>
        </p:txBody>
      </p:sp>
      <p:sp>
        <p:nvSpPr>
          <p:cNvPr id="18" name="Text Box 17">
            <a:extLst>
              <a:ext uri="{FF2B5EF4-FFF2-40B4-BE49-F238E27FC236}">
                <a16:creationId xmlns:a16="http://schemas.microsoft.com/office/drawing/2014/main" id="{8E5B71B8-EBC5-47EA-A491-0D6BE6ECBAFD}"/>
              </a:ext>
            </a:extLst>
          </p:cNvPr>
          <p:cNvSpPr txBox="1">
            <a:spLocks noChangeArrowheads="1"/>
          </p:cNvSpPr>
          <p:nvPr/>
        </p:nvSpPr>
        <p:spPr bwMode="auto">
          <a:xfrm>
            <a:off x="5016019" y="5471162"/>
            <a:ext cx="2873376" cy="461963"/>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200" i="1">
                <a:solidFill>
                  <a:schemeClr val="tx1"/>
                </a:solidFill>
                <a:latin typeface="Times New Roman" pitchFamily="18" charset="0"/>
                <a:ea typeface="PMingLiU" pitchFamily="18" charset="-120"/>
              </a:defRPr>
            </a:lvl1pPr>
            <a:lvl2pPr marL="742950" indent="-285750" eaLnBrk="0" hangingPunct="0">
              <a:defRPr kumimoji="1" sz="1200" i="1">
                <a:solidFill>
                  <a:schemeClr val="tx1"/>
                </a:solidFill>
                <a:latin typeface="Times New Roman" pitchFamily="18" charset="0"/>
                <a:ea typeface="PMingLiU" pitchFamily="18" charset="-120"/>
              </a:defRPr>
            </a:lvl2pPr>
            <a:lvl3pPr marL="1143000" indent="-228600" eaLnBrk="0" hangingPunct="0">
              <a:defRPr kumimoji="1" sz="1200" i="1">
                <a:solidFill>
                  <a:schemeClr val="tx1"/>
                </a:solidFill>
                <a:latin typeface="Times New Roman" pitchFamily="18" charset="0"/>
                <a:ea typeface="PMingLiU" pitchFamily="18" charset="-120"/>
              </a:defRPr>
            </a:lvl3pPr>
            <a:lvl4pPr marL="1600200" indent="-228600" eaLnBrk="0" hangingPunct="0">
              <a:defRPr kumimoji="1" sz="1200" i="1">
                <a:solidFill>
                  <a:schemeClr val="tx1"/>
                </a:solidFill>
                <a:latin typeface="Times New Roman" pitchFamily="18" charset="0"/>
                <a:ea typeface="PMingLiU" pitchFamily="18" charset="-120"/>
              </a:defRPr>
            </a:lvl4pPr>
            <a:lvl5pPr marL="2057400" indent="-228600" eaLnBrk="0" hangingPunct="0">
              <a:defRPr kumimoji="1" sz="1200" i="1">
                <a:solidFill>
                  <a:schemeClr val="tx1"/>
                </a:solidFill>
                <a:latin typeface="Times New Roman" pitchFamily="18" charset="0"/>
                <a:ea typeface="PMingLiU" pitchFamily="18" charset="-120"/>
              </a:defRPr>
            </a:lvl5pPr>
            <a:lvl6pPr marL="25146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6pPr>
            <a:lvl7pPr marL="29718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7pPr>
            <a:lvl8pPr marL="34290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8pPr>
            <a:lvl9pPr marL="3886200" indent="-228600" eaLnBrk="0" fontAlgn="base" hangingPunct="0">
              <a:spcBef>
                <a:spcPct val="0"/>
              </a:spcBef>
              <a:spcAft>
                <a:spcPct val="0"/>
              </a:spcAft>
              <a:defRPr kumimoji="1" sz="1200" i="1">
                <a:solidFill>
                  <a:schemeClr val="tx1"/>
                </a:solidFill>
                <a:latin typeface="Times New Roman" pitchFamily="18" charset="0"/>
                <a:ea typeface="PMingLiU" pitchFamily="18" charset="-120"/>
              </a:defRPr>
            </a:lvl9pPr>
          </a:lstStyle>
          <a:p>
            <a:pPr eaLnBrk="1" hangingPunct="1"/>
            <a:r>
              <a:rPr lang="en-US" altLang="zh-TW" sz="2400" i="0" dirty="0">
                <a:solidFill>
                  <a:srgbClr val="FFC000"/>
                </a:solidFill>
                <a:latin typeface="+mn-lt"/>
              </a:rPr>
              <a:t>Files on disks/cloud</a:t>
            </a:r>
          </a:p>
        </p:txBody>
      </p:sp>
      <p:sp>
        <p:nvSpPr>
          <p:cNvPr id="19" name="TextBox 18">
            <a:extLst>
              <a:ext uri="{FF2B5EF4-FFF2-40B4-BE49-F238E27FC236}">
                <a16:creationId xmlns:a16="http://schemas.microsoft.com/office/drawing/2014/main" id="{1D72C40D-F240-4FC2-AAFE-121CB1842865}"/>
              </a:ext>
            </a:extLst>
          </p:cNvPr>
          <p:cNvSpPr txBox="1"/>
          <p:nvPr/>
        </p:nvSpPr>
        <p:spPr>
          <a:xfrm>
            <a:off x="128587" y="5580466"/>
            <a:ext cx="1616122" cy="369332"/>
          </a:xfrm>
          <a:prstGeom prst="rect">
            <a:avLst/>
          </a:prstGeom>
          <a:noFill/>
        </p:spPr>
        <p:txBody>
          <a:bodyPr wrap="square" rtlCol="0">
            <a:spAutoFit/>
          </a:bodyPr>
          <a:lstStyle/>
          <a:p>
            <a:r>
              <a:rPr lang="en-US" dirty="0">
                <a:solidFill>
                  <a:schemeClr val="accent2"/>
                </a:solidFill>
              </a:rPr>
              <a:t>Physical Level</a:t>
            </a:r>
          </a:p>
        </p:txBody>
      </p:sp>
      <p:sp>
        <p:nvSpPr>
          <p:cNvPr id="20" name="TextBox 19">
            <a:extLst>
              <a:ext uri="{FF2B5EF4-FFF2-40B4-BE49-F238E27FC236}">
                <a16:creationId xmlns:a16="http://schemas.microsoft.com/office/drawing/2014/main" id="{7A0601C6-643F-4312-A0DF-6A9F233ADD81}"/>
              </a:ext>
            </a:extLst>
          </p:cNvPr>
          <p:cNvSpPr txBox="1"/>
          <p:nvPr/>
        </p:nvSpPr>
        <p:spPr>
          <a:xfrm>
            <a:off x="82502" y="2596437"/>
            <a:ext cx="1616122" cy="369332"/>
          </a:xfrm>
          <a:prstGeom prst="rect">
            <a:avLst/>
          </a:prstGeom>
          <a:noFill/>
        </p:spPr>
        <p:txBody>
          <a:bodyPr wrap="square" rtlCol="0">
            <a:spAutoFit/>
          </a:bodyPr>
          <a:lstStyle/>
          <a:p>
            <a:r>
              <a:rPr lang="en-US" dirty="0">
                <a:solidFill>
                  <a:schemeClr val="accent2"/>
                </a:solidFill>
              </a:rPr>
              <a:t>External Level</a:t>
            </a:r>
          </a:p>
        </p:txBody>
      </p:sp>
      <p:sp>
        <p:nvSpPr>
          <p:cNvPr id="21" name="TextBox 20">
            <a:extLst>
              <a:ext uri="{FF2B5EF4-FFF2-40B4-BE49-F238E27FC236}">
                <a16:creationId xmlns:a16="http://schemas.microsoft.com/office/drawing/2014/main" id="{A0816084-E5D3-48D4-9520-50F3CC476742}"/>
              </a:ext>
            </a:extLst>
          </p:cNvPr>
          <p:cNvSpPr txBox="1"/>
          <p:nvPr/>
        </p:nvSpPr>
        <p:spPr>
          <a:xfrm>
            <a:off x="82501" y="4298276"/>
            <a:ext cx="2071151" cy="369332"/>
          </a:xfrm>
          <a:prstGeom prst="rect">
            <a:avLst/>
          </a:prstGeom>
          <a:noFill/>
        </p:spPr>
        <p:txBody>
          <a:bodyPr wrap="square" rtlCol="0">
            <a:spAutoFit/>
          </a:bodyPr>
          <a:lstStyle/>
          <a:p>
            <a:r>
              <a:rPr lang="en-US" dirty="0">
                <a:solidFill>
                  <a:schemeClr val="accent2"/>
                </a:solidFill>
              </a:rPr>
              <a:t>Conceptual Level</a:t>
            </a:r>
          </a:p>
        </p:txBody>
      </p:sp>
      <p:sp>
        <p:nvSpPr>
          <p:cNvPr id="3" name="TextBox 2">
            <a:extLst>
              <a:ext uri="{FF2B5EF4-FFF2-40B4-BE49-F238E27FC236}">
                <a16:creationId xmlns:a16="http://schemas.microsoft.com/office/drawing/2014/main" id="{9C678C8B-C70A-47C9-8AD4-A48E6E9C957A}"/>
              </a:ext>
            </a:extLst>
          </p:cNvPr>
          <p:cNvSpPr txBox="1"/>
          <p:nvPr/>
        </p:nvSpPr>
        <p:spPr>
          <a:xfrm>
            <a:off x="2729650" y="4943596"/>
            <a:ext cx="3970421" cy="369332"/>
          </a:xfrm>
          <a:prstGeom prst="rect">
            <a:avLst/>
          </a:prstGeom>
          <a:solidFill>
            <a:schemeClr val="bg1"/>
          </a:solidFill>
        </p:spPr>
        <p:txBody>
          <a:bodyPr wrap="square" rtlCol="0">
            <a:spAutoFit/>
          </a:bodyPr>
          <a:lstStyle/>
          <a:p>
            <a:r>
              <a:rPr lang="en-US" b="1" dirty="0">
                <a:solidFill>
                  <a:schemeClr val="accent2"/>
                </a:solidFill>
                <a:latin typeface="Bahnschrift Light SemiCondensed" panose="020B0502040204020203" pitchFamily="34" charset="0"/>
              </a:rPr>
              <a:t>Physical Data Independence</a:t>
            </a:r>
          </a:p>
        </p:txBody>
      </p:sp>
      <p:sp>
        <p:nvSpPr>
          <p:cNvPr id="22" name="TextBox 21">
            <a:extLst>
              <a:ext uri="{FF2B5EF4-FFF2-40B4-BE49-F238E27FC236}">
                <a16:creationId xmlns:a16="http://schemas.microsoft.com/office/drawing/2014/main" id="{C3558AEB-AFA2-488B-83EE-28058ACC3E5B}"/>
              </a:ext>
            </a:extLst>
          </p:cNvPr>
          <p:cNvSpPr txBox="1"/>
          <p:nvPr/>
        </p:nvSpPr>
        <p:spPr>
          <a:xfrm>
            <a:off x="2755231" y="3701591"/>
            <a:ext cx="3970421" cy="369332"/>
          </a:xfrm>
          <a:prstGeom prst="rect">
            <a:avLst/>
          </a:prstGeom>
          <a:solidFill>
            <a:schemeClr val="bg1"/>
          </a:solidFill>
        </p:spPr>
        <p:txBody>
          <a:bodyPr wrap="square" rtlCol="0">
            <a:spAutoFit/>
          </a:bodyPr>
          <a:lstStyle/>
          <a:p>
            <a:r>
              <a:rPr lang="en-US" b="1" dirty="0">
                <a:solidFill>
                  <a:schemeClr val="accent2"/>
                </a:solidFill>
                <a:latin typeface="Bahnschrift Light SemiCondensed" panose="020B0502040204020203" pitchFamily="34" charset="0"/>
              </a:rPr>
              <a:t>Logical Data Independence</a:t>
            </a:r>
          </a:p>
        </p:txBody>
      </p:sp>
    </p:spTree>
    <p:extLst>
      <p:ext uri="{BB962C8B-B14F-4D97-AF65-F5344CB8AC3E}">
        <p14:creationId xmlns:p14="http://schemas.microsoft.com/office/powerpoint/2010/main" val="2286419293"/>
      </p:ext>
    </p:extLst>
  </p:cSld>
  <p:clrMapOvr>
    <a:masterClrMapping/>
  </p:clrMapOvr>
</p:sld>
</file>

<file path=ppt/theme/theme1.xml><?xml version="1.0" encoding="utf-8"?>
<a:theme xmlns:a="http://schemas.openxmlformats.org/drawingml/2006/main" name="Retro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1286</TotalTime>
  <Words>3104</Words>
  <Application>Microsoft Office PowerPoint</Application>
  <PresentationFormat>全屏显示(4:3)</PresentationFormat>
  <Paragraphs>499</Paragraphs>
  <Slides>50</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50</vt:i4>
      </vt:variant>
    </vt:vector>
  </HeadingPairs>
  <TitlesOfParts>
    <vt:vector size="59" baseType="lpstr">
      <vt:lpstr>Helvetica Neue</vt:lpstr>
      <vt:lpstr>Arial Narrow</vt:lpstr>
      <vt:lpstr>Bahnschrift Light SemiCondensed</vt:lpstr>
      <vt:lpstr>Bahnschrift SemiBold Condensed</vt:lpstr>
      <vt:lpstr>Bahnschrift SemiCondensed</vt:lpstr>
      <vt:lpstr>Calibri</vt:lpstr>
      <vt:lpstr>Cambria Math</vt:lpstr>
      <vt:lpstr>Wingdings</vt:lpstr>
      <vt:lpstr>Retrospect</vt:lpstr>
      <vt:lpstr>DBMS and the Entity-Relationship Model</vt:lpstr>
      <vt:lpstr>What is Data?</vt:lpstr>
      <vt:lpstr>Databases and the DBMS</vt:lpstr>
      <vt:lpstr>Databases and the DBMS</vt:lpstr>
      <vt:lpstr>Data Abstraction</vt:lpstr>
      <vt:lpstr>Data Abstraction</vt:lpstr>
      <vt:lpstr>Models, Schemas and Instances</vt:lpstr>
      <vt:lpstr>Data Independence</vt:lpstr>
      <vt:lpstr>Data Independence</vt:lpstr>
      <vt:lpstr>The Language of Databases</vt:lpstr>
      <vt:lpstr>Who Uses Databases?</vt:lpstr>
      <vt:lpstr>Who Uses Databases?</vt:lpstr>
      <vt:lpstr>PowerPoint 演示文稿</vt:lpstr>
      <vt:lpstr>System Architecture</vt:lpstr>
      <vt:lpstr>System Architecture</vt:lpstr>
      <vt:lpstr>PowerPoint 演示文稿</vt:lpstr>
      <vt:lpstr>Course Topics</vt:lpstr>
      <vt:lpstr>The Entity-Relationship Model</vt:lpstr>
      <vt:lpstr>Entities</vt:lpstr>
      <vt:lpstr>Attributes</vt:lpstr>
      <vt:lpstr>Attributes</vt:lpstr>
      <vt:lpstr>Spot the Entities and Attributes</vt:lpstr>
      <vt:lpstr>Relationships</vt:lpstr>
      <vt:lpstr>Relationships</vt:lpstr>
      <vt:lpstr>Relationship Degree</vt:lpstr>
      <vt:lpstr>Relationship Degree</vt:lpstr>
      <vt:lpstr>Relationship Degree</vt:lpstr>
      <vt:lpstr> Relationship Degree</vt:lpstr>
      <vt:lpstr>Keys</vt:lpstr>
      <vt:lpstr>The Primary Key</vt:lpstr>
      <vt:lpstr>The Primary Key</vt:lpstr>
      <vt:lpstr>Spot the Primary Keys</vt:lpstr>
      <vt:lpstr>Other Attribute Types</vt:lpstr>
      <vt:lpstr>Attribute vs Entity</vt:lpstr>
      <vt:lpstr>An Example</vt:lpstr>
      <vt:lpstr>An Example</vt:lpstr>
      <vt:lpstr>Weak Entities</vt:lpstr>
      <vt:lpstr>Weak Entities</vt:lpstr>
      <vt:lpstr>Relationship Constraints</vt:lpstr>
      <vt:lpstr>Participation Constraints</vt:lpstr>
      <vt:lpstr>Cardinality Constraints</vt:lpstr>
      <vt:lpstr>Cardinality Constraints</vt:lpstr>
      <vt:lpstr>Spot the Relationships</vt:lpstr>
      <vt:lpstr>PowerPoint 演示文稿</vt:lpstr>
      <vt:lpstr>Cardinality Constraints</vt:lpstr>
      <vt:lpstr>Min, Max Notation</vt:lpstr>
      <vt:lpstr>Binary Example</vt:lpstr>
      <vt:lpstr>Ternary Example</vt:lpstr>
      <vt:lpstr>Objectives </vt:lpstr>
      <vt:lpstr>Extra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ZHOU, Alexander [COMP]</dc:creator>
  <cp:lastModifiedBy>FANG, CHUMING [Student]</cp:lastModifiedBy>
  <cp:revision>130</cp:revision>
  <dcterms:created xsi:type="dcterms:W3CDTF">2024-08-19T01:28:46Z</dcterms:created>
  <dcterms:modified xsi:type="dcterms:W3CDTF">2024-10-06T05:41:16Z</dcterms:modified>
</cp:coreProperties>
</file>