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18288000" cy="10287000"/>
  <p:notesSz cx="6858000" cy="9144000"/>
  <p:embeddedFontLst>
    <p:embeddedFont>
      <p:font typeface="DM Sans Bold" panose="02010600030101010101" charset="0"/>
      <p:regular r:id="rId26"/>
    </p:embeddedFont>
    <p:embeddedFont>
      <p:font typeface="Lato" panose="020F0502020204030203" pitchFamily="34" charset="0"/>
      <p:regular r:id="rId27"/>
      <p:bold r:id="rId28"/>
      <p:italic r:id="rId29"/>
      <p:boldItalic r:id="rId30"/>
    </p:embeddedFont>
    <p:embeddedFont>
      <p:font typeface="Lato Bold" panose="020F0502020204030203" pitchFamily="34" charset="0"/>
      <p:regular r:id="rId31"/>
      <p:bold r:id="rId32"/>
    </p:embeddedFont>
    <p:embeddedFont>
      <p:font typeface="League Spartan" panose="02010600030101010101" charset="0"/>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150D95-1D80-4E0D-BE72-4711A5EA174E}" v="3" dt="2024-11-23T19:28:56.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8.fntdata"/><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11/24/2024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1.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9.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0.png"/><Relationship Id="rId7" Type="http://schemas.openxmlformats.org/officeDocument/2006/relationships/image" Target="../media/image26.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0312" r="-20312"/>
            </a:stretch>
          </a:blipFill>
        </p:spPr>
        <p:txBody>
          <a:bodyPr/>
          <a:lstStyle/>
          <a:p>
            <a:endParaRPr lang="zh-CN" altLang="en-US"/>
          </a:p>
        </p:txBody>
      </p:sp>
      <p:grpSp>
        <p:nvGrpSpPr>
          <p:cNvPr id="3" name="Group 3"/>
          <p:cNvGrpSpPr/>
          <p:nvPr/>
        </p:nvGrpSpPr>
        <p:grpSpPr>
          <a:xfrm>
            <a:off x="0" y="0"/>
            <a:ext cx="3086100" cy="10287000"/>
            <a:chOff x="0" y="0"/>
            <a:chExt cx="812800" cy="2709333"/>
          </a:xfrm>
        </p:grpSpPr>
        <p:sp>
          <p:nvSpPr>
            <p:cNvPr id="4" name="Freeform 4"/>
            <p:cNvSpPr/>
            <p:nvPr/>
          </p:nvSpPr>
          <p:spPr>
            <a:xfrm>
              <a:off x="0" y="0"/>
              <a:ext cx="812800" cy="2709333"/>
            </a:xfrm>
            <a:custGeom>
              <a:avLst/>
              <a:gdLst/>
              <a:ahLst/>
              <a:cxnLst/>
              <a:rect l="l" t="t" r="r" b="b"/>
              <a:pathLst>
                <a:path w="812800" h="2709333">
                  <a:moveTo>
                    <a:pt x="0" y="0"/>
                  </a:moveTo>
                  <a:lnTo>
                    <a:pt x="812800" y="0"/>
                  </a:lnTo>
                  <a:lnTo>
                    <a:pt x="812800" y="2709333"/>
                  </a:lnTo>
                  <a:lnTo>
                    <a:pt x="0" y="2709333"/>
                  </a:lnTo>
                  <a:close/>
                </a:path>
              </a:pathLst>
            </a:custGeom>
            <a:solidFill>
              <a:srgbClr val="0071BC"/>
            </a:solidFill>
          </p:spPr>
          <p:txBody>
            <a:bodyPr/>
            <a:lstStyle/>
            <a:p>
              <a:endParaRPr lang="zh-CN" altLang="en-US"/>
            </a:p>
          </p:txBody>
        </p:sp>
        <p:sp>
          <p:nvSpPr>
            <p:cNvPr id="5" name="TextBox 5"/>
            <p:cNvSpPr txBox="1"/>
            <p:nvPr/>
          </p:nvSpPr>
          <p:spPr>
            <a:xfrm>
              <a:off x="0" y="-28575"/>
              <a:ext cx="812800" cy="2737908"/>
            </a:xfrm>
            <a:prstGeom prst="rect">
              <a:avLst/>
            </a:prstGeom>
          </p:spPr>
          <p:txBody>
            <a:bodyPr lIns="50800" tIns="50800" rIns="50800" bIns="50800" rtlCol="0" anchor="ctr"/>
            <a:lstStyle/>
            <a:p>
              <a:pPr algn="ctr">
                <a:lnSpc>
                  <a:spcPts val="2659"/>
                </a:lnSpc>
              </a:pPr>
              <a:endParaRPr/>
            </a:p>
          </p:txBody>
        </p:sp>
      </p:grpSp>
      <p:sp>
        <p:nvSpPr>
          <p:cNvPr id="6" name="TextBox 6"/>
          <p:cNvSpPr txBox="1"/>
          <p:nvPr/>
        </p:nvSpPr>
        <p:spPr>
          <a:xfrm>
            <a:off x="3475091" y="3251627"/>
            <a:ext cx="14812909" cy="2378795"/>
          </a:xfrm>
          <a:prstGeom prst="rect">
            <a:avLst/>
          </a:prstGeom>
        </p:spPr>
        <p:txBody>
          <a:bodyPr lIns="0" tIns="0" rIns="0" bIns="0" rtlCol="0" anchor="t">
            <a:spAutoFit/>
          </a:bodyPr>
          <a:lstStyle/>
          <a:p>
            <a:pPr algn="l">
              <a:lnSpc>
                <a:spcPts val="9585"/>
              </a:lnSpc>
            </a:pPr>
            <a:r>
              <a:rPr lang="en-US" sz="6846" b="1">
                <a:solidFill>
                  <a:srgbClr val="000000"/>
                </a:solidFill>
                <a:latin typeface="Lato Bold"/>
                <a:ea typeface="Lato Bold"/>
                <a:cs typeface="Lato Bold"/>
                <a:sym typeface="Lato Bold"/>
              </a:rPr>
              <a:t>Banquet Management System </a:t>
            </a:r>
          </a:p>
          <a:p>
            <a:pPr algn="l">
              <a:lnSpc>
                <a:spcPts val="9585"/>
              </a:lnSpc>
              <a:spcBef>
                <a:spcPct val="0"/>
              </a:spcBef>
            </a:pPr>
            <a:r>
              <a:rPr lang="en-US" sz="6846" b="1">
                <a:solidFill>
                  <a:srgbClr val="000000"/>
                </a:solidFill>
                <a:latin typeface="Lato Bold"/>
                <a:ea typeface="Lato Bold"/>
                <a:cs typeface="Lato Bold"/>
                <a:sym typeface="Lato Bold"/>
              </a:rPr>
              <a:t>(BMS)</a:t>
            </a:r>
          </a:p>
        </p:txBody>
      </p:sp>
      <p:sp>
        <p:nvSpPr>
          <p:cNvPr id="7" name="AutoShape 7"/>
          <p:cNvSpPr/>
          <p:nvPr/>
        </p:nvSpPr>
        <p:spPr>
          <a:xfrm flipV="1">
            <a:off x="3475131" y="5630422"/>
            <a:ext cx="9687995" cy="20505"/>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8" name="Freeform 8"/>
          <p:cNvSpPr/>
          <p:nvPr/>
        </p:nvSpPr>
        <p:spPr>
          <a:xfrm>
            <a:off x="14127816" y="219826"/>
            <a:ext cx="4160184" cy="4114800"/>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3">
              <a:alphaModFix amt="37000"/>
              <a:extLst>
                <a:ext uri="{96DAC541-7B7A-43D3-8B79-37D633B846F1}">
                  <asvg:svgBlip xmlns:asvg="http://schemas.microsoft.com/office/drawing/2016/SVG/main" r:embed="rId4"/>
                </a:ext>
              </a:extLst>
            </a:blip>
            <a:stretch>
              <a:fillRect/>
            </a:stretch>
          </a:blipFill>
        </p:spPr>
        <p:txBody>
          <a:bodyPr/>
          <a:lstStyle/>
          <a:p>
            <a:endParaRPr lang="zh-CN" altLang="en-US"/>
          </a:p>
        </p:txBody>
      </p:sp>
      <p:sp>
        <p:nvSpPr>
          <p:cNvPr id="9" name="TextBox 9"/>
          <p:cNvSpPr txBox="1"/>
          <p:nvPr/>
        </p:nvSpPr>
        <p:spPr>
          <a:xfrm>
            <a:off x="3475131" y="5938346"/>
            <a:ext cx="6206511" cy="1916903"/>
          </a:xfrm>
          <a:prstGeom prst="rect">
            <a:avLst/>
          </a:prstGeom>
        </p:spPr>
        <p:txBody>
          <a:bodyPr lIns="0" tIns="0" rIns="0" bIns="0" rtlCol="0" anchor="t">
            <a:spAutoFit/>
          </a:bodyPr>
          <a:lstStyle/>
          <a:p>
            <a:pPr algn="l">
              <a:lnSpc>
                <a:spcPts val="3077"/>
              </a:lnSpc>
            </a:pPr>
            <a:r>
              <a:rPr lang="en-US" sz="2198">
                <a:solidFill>
                  <a:srgbClr val="000000"/>
                </a:solidFill>
                <a:latin typeface="League Spartan"/>
                <a:ea typeface="League Spartan"/>
                <a:cs typeface="League Spartan"/>
                <a:sym typeface="League Spartan"/>
              </a:rPr>
              <a:t>XU Yaoxin 23108099D </a:t>
            </a:r>
          </a:p>
          <a:p>
            <a:pPr algn="l">
              <a:lnSpc>
                <a:spcPts val="3077"/>
              </a:lnSpc>
            </a:pPr>
            <a:r>
              <a:rPr lang="en-US" sz="2198">
                <a:solidFill>
                  <a:srgbClr val="000000"/>
                </a:solidFill>
                <a:latin typeface="League Spartan"/>
                <a:ea typeface="League Spartan"/>
                <a:cs typeface="League Spartan"/>
                <a:sym typeface="League Spartan"/>
              </a:rPr>
              <a:t>ZHANG Shichen 23097561D </a:t>
            </a:r>
          </a:p>
          <a:p>
            <a:pPr algn="l">
              <a:lnSpc>
                <a:spcPts val="3077"/>
              </a:lnSpc>
            </a:pPr>
            <a:r>
              <a:rPr lang="en-US" sz="2198">
                <a:solidFill>
                  <a:srgbClr val="000000"/>
                </a:solidFill>
                <a:latin typeface="League Spartan"/>
                <a:ea typeface="League Spartan"/>
                <a:cs typeface="League Spartan"/>
                <a:sym typeface="League Spartan"/>
              </a:rPr>
              <a:t>CHEN Yiming 23097326D </a:t>
            </a:r>
          </a:p>
          <a:p>
            <a:pPr algn="l">
              <a:lnSpc>
                <a:spcPts val="3077"/>
              </a:lnSpc>
            </a:pPr>
            <a:r>
              <a:rPr lang="en-US" sz="2198">
                <a:solidFill>
                  <a:srgbClr val="000000"/>
                </a:solidFill>
                <a:latin typeface="League Spartan"/>
                <a:ea typeface="League Spartan"/>
                <a:cs typeface="League Spartan"/>
                <a:sym typeface="League Spartan"/>
              </a:rPr>
              <a:t>FANG Chuming 23097386D </a:t>
            </a:r>
          </a:p>
          <a:p>
            <a:pPr algn="l">
              <a:lnSpc>
                <a:spcPts val="3077"/>
              </a:lnSpc>
              <a:spcBef>
                <a:spcPct val="0"/>
              </a:spcBef>
            </a:pPr>
            <a:r>
              <a:rPr lang="en-US" sz="2198">
                <a:solidFill>
                  <a:srgbClr val="000000"/>
                </a:solidFill>
                <a:latin typeface="League Spartan"/>
                <a:ea typeface="League Spartan"/>
                <a:cs typeface="League Spartan"/>
                <a:sym typeface="League Spartan"/>
              </a:rPr>
              <a:t>HAN Runxi 23104316D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9792" y="2252109"/>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7158447" y="2801899"/>
            <a:ext cx="10100853" cy="2042555"/>
          </a:xfrm>
          <a:custGeom>
            <a:avLst/>
            <a:gdLst/>
            <a:ahLst/>
            <a:cxnLst/>
            <a:rect l="l" t="t" r="r" b="b"/>
            <a:pathLst>
              <a:path w="10100853" h="2042555">
                <a:moveTo>
                  <a:pt x="0" y="0"/>
                </a:moveTo>
                <a:lnTo>
                  <a:pt x="10100853" y="0"/>
                </a:lnTo>
                <a:lnTo>
                  <a:pt x="10100853" y="2042555"/>
                </a:lnTo>
                <a:lnTo>
                  <a:pt x="0" y="2042555"/>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418699" y="6575556"/>
            <a:ext cx="8115300" cy="2682744"/>
          </a:xfrm>
          <a:custGeom>
            <a:avLst/>
            <a:gdLst/>
            <a:ahLst/>
            <a:cxnLst/>
            <a:rect l="l" t="t" r="r" b="b"/>
            <a:pathLst>
              <a:path w="8115300" h="2682744">
                <a:moveTo>
                  <a:pt x="0" y="0"/>
                </a:moveTo>
                <a:lnTo>
                  <a:pt x="8115300" y="0"/>
                </a:lnTo>
                <a:lnTo>
                  <a:pt x="8115300" y="2682744"/>
                </a:lnTo>
                <a:lnTo>
                  <a:pt x="0" y="2682744"/>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6" name="TextBox 6"/>
          <p:cNvSpPr txBox="1"/>
          <p:nvPr/>
        </p:nvSpPr>
        <p:spPr>
          <a:xfrm>
            <a:off x="1028700" y="2409374"/>
            <a:ext cx="4015621" cy="628706"/>
          </a:xfrm>
          <a:prstGeom prst="rect">
            <a:avLst/>
          </a:prstGeom>
        </p:spPr>
        <p:txBody>
          <a:bodyPr lIns="0" tIns="0" rIns="0" bIns="0" rtlCol="0" anchor="t">
            <a:spAutoFit/>
          </a:bodyPr>
          <a:lstStyle/>
          <a:p>
            <a:pPr algn="ctr">
              <a:lnSpc>
                <a:spcPts val="5246"/>
              </a:lnSpc>
              <a:spcBef>
                <a:spcPct val="0"/>
              </a:spcBef>
            </a:pPr>
            <a:r>
              <a:rPr lang="en-US" sz="3747" b="1">
                <a:solidFill>
                  <a:srgbClr val="000000"/>
                </a:solidFill>
                <a:latin typeface="League Spartan"/>
                <a:ea typeface="League Spartan"/>
                <a:cs typeface="League Spartan"/>
                <a:sym typeface="League Spartan"/>
              </a:rPr>
              <a:t>If you select “3”:</a:t>
            </a:r>
          </a:p>
        </p:txBody>
      </p:sp>
      <p:sp>
        <p:nvSpPr>
          <p:cNvPr id="7" name="TextBox 7"/>
          <p:cNvSpPr txBox="1"/>
          <p:nvPr/>
        </p:nvSpPr>
        <p:spPr>
          <a:xfrm>
            <a:off x="1028700" y="3237192"/>
            <a:ext cx="5223013" cy="2045568"/>
          </a:xfrm>
          <a:prstGeom prst="rect">
            <a:avLst/>
          </a:prstGeom>
        </p:spPr>
        <p:txBody>
          <a:bodyPr lIns="0" tIns="0" rIns="0" bIns="0" rtlCol="0" anchor="t">
            <a:spAutoFit/>
          </a:bodyPr>
          <a:lstStyle/>
          <a:p>
            <a:pPr algn="l">
              <a:lnSpc>
                <a:spcPts val="2752"/>
              </a:lnSpc>
              <a:spcBef>
                <a:spcPct val="0"/>
              </a:spcBef>
            </a:pPr>
            <a:r>
              <a:rPr lang="en-US" sz="1965" b="1">
                <a:solidFill>
                  <a:srgbClr val="000000"/>
                </a:solidFill>
                <a:latin typeface="League Spartan"/>
                <a:ea typeface="League Spartan"/>
                <a:cs typeface="League Spartan"/>
                <a:sym typeface="League Spartan"/>
              </a:rPr>
              <a:t>YOU NEED TO ENTER THE DATE AND TIME, IT CAN BE CORRECT TO MINUTES, HOURS, DAYS, MONTHS, OR EVEN YEARS. HOWEVER, THE INPUT MUST FOLLOW THE INSTRUCTIONS IN PROMPTS:</a:t>
            </a:r>
          </a:p>
        </p:txBody>
      </p:sp>
      <p:sp>
        <p:nvSpPr>
          <p:cNvPr id="8" name="TextBox 8"/>
          <p:cNvSpPr txBox="1"/>
          <p:nvPr/>
        </p:nvSpPr>
        <p:spPr>
          <a:xfrm>
            <a:off x="9582552" y="6508881"/>
            <a:ext cx="4715828" cy="638175"/>
          </a:xfrm>
          <a:prstGeom prst="rect">
            <a:avLst/>
          </a:prstGeom>
        </p:spPr>
        <p:txBody>
          <a:bodyPr lIns="0" tIns="0" rIns="0" bIns="0" rtlCol="0" anchor="t">
            <a:spAutoFit/>
          </a:bodyPr>
          <a:lstStyle/>
          <a:p>
            <a:pPr algn="ctr">
              <a:lnSpc>
                <a:spcPts val="5250"/>
              </a:lnSpc>
              <a:spcBef>
                <a:spcPct val="0"/>
              </a:spcBef>
            </a:pPr>
            <a:r>
              <a:rPr lang="en-US" sz="3750" b="1">
                <a:solidFill>
                  <a:srgbClr val="000000"/>
                </a:solidFill>
                <a:latin typeface="League Spartan"/>
                <a:ea typeface="League Spartan"/>
                <a:cs typeface="League Spartan"/>
                <a:sym typeface="League Spartan"/>
              </a:rPr>
              <a:t>IF YOU SELECT “4”:</a:t>
            </a:r>
          </a:p>
        </p:txBody>
      </p:sp>
      <p:sp>
        <p:nvSpPr>
          <p:cNvPr id="9" name="TextBox 9"/>
          <p:cNvSpPr txBox="1"/>
          <p:nvPr/>
        </p:nvSpPr>
        <p:spPr>
          <a:xfrm>
            <a:off x="9507726" y="7785231"/>
            <a:ext cx="6611892" cy="673862"/>
          </a:xfrm>
          <a:prstGeom prst="rect">
            <a:avLst/>
          </a:prstGeom>
        </p:spPr>
        <p:txBody>
          <a:bodyPr lIns="0" tIns="0" rIns="0" bIns="0" rtlCol="0" anchor="t">
            <a:spAutoFit/>
          </a:bodyPr>
          <a:lstStyle/>
          <a:p>
            <a:pPr algn="l">
              <a:lnSpc>
                <a:spcPts val="2757"/>
              </a:lnSpc>
              <a:spcBef>
                <a:spcPct val="0"/>
              </a:spcBef>
            </a:pPr>
            <a:r>
              <a:rPr lang="en-US" sz="1969" b="1">
                <a:solidFill>
                  <a:srgbClr val="000000"/>
                </a:solidFill>
                <a:latin typeface="League Spartan"/>
                <a:ea typeface="League Spartan"/>
                <a:cs typeface="League Spartan"/>
                <a:sym typeface="League Spartan"/>
              </a:rPr>
              <a:t>THE SYSTEM WILL GIVE YOU ALL BANQUETS WITH THE REMAINING QUOTA DESCENDING</a:t>
            </a:r>
          </a:p>
        </p:txBody>
      </p:sp>
      <p:grpSp>
        <p:nvGrpSpPr>
          <p:cNvPr id="10" name="Group 10"/>
          <p:cNvGrpSpPr/>
          <p:nvPr/>
        </p:nvGrpSpPr>
        <p:grpSpPr>
          <a:xfrm rot="5400000">
            <a:off x="9334063" y="-3814092"/>
            <a:ext cx="347325" cy="19015452"/>
            <a:chOff x="0" y="0"/>
            <a:chExt cx="91477" cy="5008185"/>
          </a:xfrm>
        </p:grpSpPr>
        <p:sp>
          <p:nvSpPr>
            <p:cNvPr id="11" name="Freeform 11"/>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2" name="TextBox 12"/>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dirty="0">
                <a:solidFill>
                  <a:srgbClr val="0071BC"/>
                </a:solidFill>
                <a:latin typeface="League Spartan"/>
                <a:ea typeface="League Spartan"/>
                <a:cs typeface="League Spartan"/>
                <a:sym typeface="League Spartan"/>
              </a:rPr>
              <a:t>INSTRUCTIONS FOR</a:t>
            </a:r>
          </a:p>
          <a:p>
            <a:pPr algn="l">
              <a:lnSpc>
                <a:spcPts val="6018"/>
              </a:lnSpc>
            </a:pPr>
            <a:r>
              <a:rPr lang="en-US" sz="4298" dirty="0">
                <a:solidFill>
                  <a:srgbClr val="0071BC"/>
                </a:solidFill>
                <a:latin typeface="League Spartan"/>
                <a:ea typeface="League Spartan"/>
                <a:cs typeface="League Spartan"/>
                <a:sym typeface="League Spartan"/>
              </a:rPr>
              <a:t>Banquet </a:t>
            </a:r>
            <a:r>
              <a:rPr lang="en-US" sz="4298" dirty="0" err="1">
                <a:solidFill>
                  <a:srgbClr val="0071BC"/>
                </a:solidFill>
                <a:latin typeface="League Spartan"/>
                <a:ea typeface="League Spartan"/>
                <a:cs typeface="League Spartan"/>
                <a:sym typeface="League Spartan"/>
              </a:rPr>
              <a:t>Attendeces</a:t>
            </a:r>
            <a:endParaRPr lang="en-US" sz="4298" dirty="0">
              <a:solidFill>
                <a:srgbClr val="0071BC"/>
              </a:solidFill>
              <a:latin typeface="League Spartan"/>
              <a:ea typeface="League Spartan"/>
              <a:cs typeface="League Spartan"/>
              <a:sym typeface="League Spartan"/>
            </a:endParaRPr>
          </a:p>
          <a:p>
            <a:pPr algn="l">
              <a:lnSpc>
                <a:spcPts val="6018"/>
              </a:lnSpc>
              <a:spcBef>
                <a:spcPct val="0"/>
              </a:spcBef>
            </a:pPr>
            <a:endParaRPr lang="en-US" sz="4298" dirty="0">
              <a:solidFill>
                <a:srgbClr val="0071BC"/>
              </a:solidFill>
              <a:latin typeface="League Spartan"/>
              <a:ea typeface="League Spartan"/>
              <a:cs typeface="League Spartan"/>
              <a:sym typeface="League Spartan"/>
            </a:endParaRPr>
          </a:p>
        </p:txBody>
      </p:sp>
      <p:sp>
        <p:nvSpPr>
          <p:cNvPr id="3" name="AutoShape 3"/>
          <p:cNvSpPr/>
          <p:nvPr/>
        </p:nvSpPr>
        <p:spPr>
          <a:xfrm>
            <a:off x="1029792" y="2252109"/>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4553157"/>
            <a:ext cx="7273174" cy="2130777"/>
          </a:xfrm>
          <a:custGeom>
            <a:avLst/>
            <a:gdLst/>
            <a:ahLst/>
            <a:cxnLst/>
            <a:rect l="l" t="t" r="r" b="b"/>
            <a:pathLst>
              <a:path w="7273174" h="2130777">
                <a:moveTo>
                  <a:pt x="0" y="0"/>
                </a:moveTo>
                <a:lnTo>
                  <a:pt x="7273174" y="0"/>
                </a:lnTo>
                <a:lnTo>
                  <a:pt x="7273174" y="2130776"/>
                </a:lnTo>
                <a:lnTo>
                  <a:pt x="0" y="2130776"/>
                </a:lnTo>
                <a:lnTo>
                  <a:pt x="0" y="0"/>
                </a:lnTo>
                <a:close/>
              </a:path>
            </a:pathLst>
          </a:custGeom>
          <a:blipFill>
            <a:blip r:embed="rId2"/>
            <a:stretch>
              <a:fillRect t="-830" b="-830"/>
            </a:stretch>
          </a:blipFill>
          <a:ln w="38100" cap="sq">
            <a:solidFill>
              <a:srgbClr val="000000"/>
            </a:solidFill>
            <a:prstDash val="lgDash"/>
            <a:miter/>
          </a:ln>
        </p:spPr>
        <p:txBody>
          <a:bodyPr/>
          <a:lstStyle/>
          <a:p>
            <a:endParaRPr lang="zh-CN" altLang="en-US"/>
          </a:p>
        </p:txBody>
      </p:sp>
      <p:sp>
        <p:nvSpPr>
          <p:cNvPr id="5" name="Freeform 5"/>
          <p:cNvSpPr/>
          <p:nvPr/>
        </p:nvSpPr>
        <p:spPr>
          <a:xfrm>
            <a:off x="8789452" y="6465111"/>
            <a:ext cx="8970664" cy="1998727"/>
          </a:xfrm>
          <a:custGeom>
            <a:avLst/>
            <a:gdLst/>
            <a:ahLst/>
            <a:cxnLst/>
            <a:rect l="l" t="t" r="r" b="b"/>
            <a:pathLst>
              <a:path w="8970664" h="1998727">
                <a:moveTo>
                  <a:pt x="0" y="0"/>
                </a:moveTo>
                <a:lnTo>
                  <a:pt x="8970664" y="0"/>
                </a:lnTo>
                <a:lnTo>
                  <a:pt x="8970664" y="1998727"/>
                </a:lnTo>
                <a:lnTo>
                  <a:pt x="0" y="1998727"/>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6" name="TextBox 6"/>
          <p:cNvSpPr txBox="1"/>
          <p:nvPr/>
        </p:nvSpPr>
        <p:spPr>
          <a:xfrm>
            <a:off x="541122" y="2660001"/>
            <a:ext cx="7218539" cy="691728"/>
          </a:xfrm>
          <a:prstGeom prst="rect">
            <a:avLst/>
          </a:prstGeom>
        </p:spPr>
        <p:txBody>
          <a:bodyPr wrap="square" lIns="0" tIns="0" rIns="0" bIns="0" rtlCol="0" anchor="t">
            <a:spAutoFit/>
          </a:bodyPr>
          <a:lstStyle/>
          <a:p>
            <a:pPr algn="ctr">
              <a:lnSpc>
                <a:spcPts val="5572"/>
              </a:lnSpc>
              <a:spcBef>
                <a:spcPct val="0"/>
              </a:spcBef>
            </a:pPr>
            <a:r>
              <a:rPr lang="en-US" sz="3980" b="1" dirty="0">
                <a:solidFill>
                  <a:srgbClr val="000000"/>
                </a:solidFill>
                <a:latin typeface="League Spartan"/>
                <a:ea typeface="League Spartan"/>
                <a:cs typeface="League Spartan"/>
                <a:sym typeface="League Spartan"/>
              </a:rPr>
              <a:t>REGISTERING BANQUETS:</a:t>
            </a:r>
          </a:p>
        </p:txBody>
      </p:sp>
      <p:sp>
        <p:nvSpPr>
          <p:cNvPr id="7" name="TextBox 7"/>
          <p:cNvSpPr txBox="1"/>
          <p:nvPr/>
        </p:nvSpPr>
        <p:spPr>
          <a:xfrm>
            <a:off x="1028700" y="3525696"/>
            <a:ext cx="6248385" cy="789335"/>
          </a:xfrm>
          <a:prstGeom prst="rect">
            <a:avLst/>
          </a:prstGeom>
        </p:spPr>
        <p:txBody>
          <a:bodyPr lIns="0" tIns="0" rIns="0" bIns="0" rtlCol="0" anchor="t">
            <a:spAutoFit/>
          </a:bodyPr>
          <a:lstStyle/>
          <a:p>
            <a:pPr algn="l">
              <a:lnSpc>
                <a:spcPts val="3218"/>
              </a:lnSpc>
              <a:spcBef>
                <a:spcPct val="0"/>
              </a:spcBef>
            </a:pPr>
            <a:r>
              <a:rPr lang="en-US" sz="2298" b="1" dirty="0">
                <a:solidFill>
                  <a:srgbClr val="000000"/>
                </a:solidFill>
                <a:latin typeface="League Spartan"/>
                <a:ea typeface="League Spartan"/>
                <a:cs typeface="League Spartan"/>
                <a:sym typeface="League Spartan"/>
              </a:rPr>
              <a:t>IN THE ATTEND MAIN MENU, YOU CAN SELECT “3” TO REGISTER BANQUETS:</a:t>
            </a:r>
          </a:p>
        </p:txBody>
      </p:sp>
      <p:sp>
        <p:nvSpPr>
          <p:cNvPr id="8" name="TextBox 8"/>
          <p:cNvSpPr txBox="1"/>
          <p:nvPr/>
        </p:nvSpPr>
        <p:spPr>
          <a:xfrm>
            <a:off x="1029792" y="6874433"/>
            <a:ext cx="7759661" cy="1589405"/>
          </a:xfrm>
          <a:prstGeom prst="rect">
            <a:avLst/>
          </a:prstGeom>
        </p:spPr>
        <p:txBody>
          <a:bodyPr lIns="0" tIns="0" rIns="0" bIns="0" rtlCol="0" anchor="t">
            <a:spAutoFit/>
          </a:bodyPr>
          <a:lstStyle/>
          <a:p>
            <a:pPr algn="l">
              <a:lnSpc>
                <a:spcPts val="3220"/>
              </a:lnSpc>
              <a:spcBef>
                <a:spcPct val="0"/>
              </a:spcBef>
            </a:pPr>
            <a:r>
              <a:rPr lang="en-US" sz="2300" b="1">
                <a:solidFill>
                  <a:srgbClr val="000000"/>
                </a:solidFill>
                <a:latin typeface="League Spartan"/>
                <a:ea typeface="League Spartan"/>
                <a:cs typeface="League Spartan"/>
                <a:sym typeface="League Spartan"/>
              </a:rPr>
              <a:t>YOU WILL SEE ALL AVAILABLE BANQUETS, AND YOU NEED INPUT THE BANQUET ID YOU WANT TO REGISTER, AND THEN YOU ARE REQUIRED TO ENTER YOUR PREFERRED SEAT NUMBER:</a:t>
            </a:r>
          </a:p>
        </p:txBody>
      </p:sp>
      <p:sp>
        <p:nvSpPr>
          <p:cNvPr id="9" name="TextBox 9"/>
          <p:cNvSpPr txBox="1"/>
          <p:nvPr/>
        </p:nvSpPr>
        <p:spPr>
          <a:xfrm>
            <a:off x="8789452" y="1819313"/>
            <a:ext cx="8569092" cy="2389909"/>
          </a:xfrm>
          <a:prstGeom prst="rect">
            <a:avLst/>
          </a:prstGeom>
        </p:spPr>
        <p:txBody>
          <a:bodyPr lIns="0" tIns="0" rIns="0" bIns="0" rtlCol="0" anchor="t">
            <a:spAutoFit/>
          </a:bodyPr>
          <a:lstStyle/>
          <a:p>
            <a:pPr algn="l">
              <a:lnSpc>
                <a:spcPts val="3197"/>
              </a:lnSpc>
              <a:spcBef>
                <a:spcPct val="0"/>
              </a:spcBef>
            </a:pPr>
            <a:r>
              <a:rPr lang="en-US" sz="2284" b="1">
                <a:solidFill>
                  <a:srgbClr val="000000"/>
                </a:solidFill>
                <a:latin typeface="League Spartan"/>
                <a:ea typeface="League Spartan"/>
                <a:cs typeface="League Spartan"/>
                <a:sym typeface="League Spartan"/>
              </a:rPr>
              <a:t>IF YOUR PREFERRED SEAT IS STILL EMPTY, THEN THE SYSTEM WILL ALLOCATE THIS SEAT TO YOU. HOWEVER, IF YOUR PREFERRED SEAT IS ALREADY OCCUPIED, THEN IT WILL ASK YOU WHETHER YOU NEED SEAT ALLOCATION AND WHETHER YOU ACCEPT THE ALLOCATED SEAT:</a:t>
            </a:r>
          </a:p>
        </p:txBody>
      </p:sp>
      <p:sp>
        <p:nvSpPr>
          <p:cNvPr id="10" name="TextBox 10"/>
          <p:cNvSpPr txBox="1"/>
          <p:nvPr/>
        </p:nvSpPr>
        <p:spPr>
          <a:xfrm>
            <a:off x="8524265" y="4743517"/>
            <a:ext cx="7295884" cy="979771"/>
          </a:xfrm>
          <a:prstGeom prst="rect">
            <a:avLst/>
          </a:prstGeom>
        </p:spPr>
        <p:txBody>
          <a:bodyPr lIns="0" tIns="0" rIns="0" bIns="0" rtlCol="0" anchor="t">
            <a:spAutoFit/>
          </a:bodyPr>
          <a:lstStyle/>
          <a:p>
            <a:pPr marL="415896" lvl="1" indent="-207948" algn="l">
              <a:lnSpc>
                <a:spcPts val="2696"/>
              </a:lnSpc>
              <a:buFont typeface="Arial"/>
              <a:buChar char="•"/>
            </a:pPr>
            <a:r>
              <a:rPr lang="en-US" sz="1926" b="1">
                <a:solidFill>
                  <a:srgbClr val="000000"/>
                </a:solidFill>
                <a:latin typeface="League Spartan"/>
                <a:ea typeface="League Spartan"/>
                <a:cs typeface="League Spartan"/>
                <a:sym typeface="League Spartan"/>
              </a:rPr>
              <a:t>IF YOU DO NOT ACCEPT THE SEAT HERE, THE REGISTRATION FAILS SINCE YOU HAVE NO SATISFIED SEAT: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974597" y="2781901"/>
            <a:ext cx="8578614" cy="1368295"/>
          </a:xfrm>
          <a:custGeom>
            <a:avLst/>
            <a:gdLst/>
            <a:ahLst/>
            <a:cxnLst/>
            <a:rect l="l" t="t" r="r" b="b"/>
            <a:pathLst>
              <a:path w="8578614" h="1368295">
                <a:moveTo>
                  <a:pt x="0" y="0"/>
                </a:moveTo>
                <a:lnTo>
                  <a:pt x="8578614" y="0"/>
                </a:lnTo>
                <a:lnTo>
                  <a:pt x="8578614" y="1368295"/>
                </a:lnTo>
                <a:lnTo>
                  <a:pt x="0" y="1368295"/>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2328157" y="5625174"/>
            <a:ext cx="5871495" cy="3618288"/>
          </a:xfrm>
          <a:custGeom>
            <a:avLst/>
            <a:gdLst/>
            <a:ahLst/>
            <a:cxnLst/>
            <a:rect l="l" t="t" r="r" b="b"/>
            <a:pathLst>
              <a:path w="5871495" h="3618288">
                <a:moveTo>
                  <a:pt x="0" y="0"/>
                </a:moveTo>
                <a:lnTo>
                  <a:pt x="5871495" y="0"/>
                </a:lnTo>
                <a:lnTo>
                  <a:pt x="5871495" y="3618289"/>
                </a:lnTo>
                <a:lnTo>
                  <a:pt x="0" y="3618289"/>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grpSp>
        <p:nvGrpSpPr>
          <p:cNvPr id="6" name="Group 6"/>
          <p:cNvGrpSpPr/>
          <p:nvPr/>
        </p:nvGrpSpPr>
        <p:grpSpPr>
          <a:xfrm rot="-10800000">
            <a:off x="9694868" y="-3882552"/>
            <a:ext cx="347325" cy="19015452"/>
            <a:chOff x="0" y="0"/>
            <a:chExt cx="91477" cy="5008185"/>
          </a:xfrm>
        </p:grpSpPr>
        <p:sp>
          <p:nvSpPr>
            <p:cNvPr id="7" name="Freeform 7"/>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8" name="TextBox 8"/>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0183850" y="3466049"/>
            <a:ext cx="7856028" cy="5160894"/>
          </a:xfrm>
          <a:custGeom>
            <a:avLst/>
            <a:gdLst/>
            <a:ahLst/>
            <a:cxnLst/>
            <a:rect l="l" t="t" r="r" b="b"/>
            <a:pathLst>
              <a:path w="7856028" h="5160894">
                <a:moveTo>
                  <a:pt x="0" y="0"/>
                </a:moveTo>
                <a:lnTo>
                  <a:pt x="7856028" y="0"/>
                </a:lnTo>
                <a:lnTo>
                  <a:pt x="7856028" y="5160894"/>
                </a:lnTo>
                <a:lnTo>
                  <a:pt x="0" y="5160894"/>
                </a:lnTo>
                <a:lnTo>
                  <a:pt x="0" y="0"/>
                </a:lnTo>
                <a:close/>
              </a:path>
            </a:pathLst>
          </a:custGeom>
          <a:blipFill>
            <a:blip r:embed="rId4"/>
            <a:stretch>
              <a:fillRect/>
            </a:stretch>
          </a:blipFill>
          <a:ln w="38100" cap="sq">
            <a:solidFill>
              <a:srgbClr val="000000"/>
            </a:solidFill>
            <a:prstDash val="lgDash"/>
            <a:miter/>
          </a:ln>
        </p:spPr>
        <p:txBody>
          <a:bodyPr/>
          <a:lstStyle/>
          <a:p>
            <a:endParaRPr lang="zh-CN" altLang="en-US"/>
          </a:p>
        </p:txBody>
      </p:sp>
      <p:sp>
        <p:nvSpPr>
          <p:cNvPr id="10" name="TextBox 10"/>
          <p:cNvSpPr txBox="1"/>
          <p:nvPr/>
        </p:nvSpPr>
        <p:spPr>
          <a:xfrm>
            <a:off x="1001649" y="4531196"/>
            <a:ext cx="8524511" cy="674878"/>
          </a:xfrm>
          <a:prstGeom prst="rect">
            <a:avLst/>
          </a:prstGeom>
        </p:spPr>
        <p:txBody>
          <a:bodyPr lIns="0" tIns="0" rIns="0" bIns="0" rtlCol="0" anchor="t">
            <a:spAutoFit/>
          </a:bodyPr>
          <a:lstStyle/>
          <a:p>
            <a:pPr algn="just">
              <a:lnSpc>
                <a:spcPts val="2701"/>
              </a:lnSpc>
            </a:pPr>
            <a:r>
              <a:rPr lang="en-US" sz="1929" b="1">
                <a:solidFill>
                  <a:srgbClr val="000000"/>
                </a:solidFill>
                <a:latin typeface="League Spartan"/>
                <a:ea typeface="League Spartan"/>
                <a:cs typeface="League Spartan"/>
                <a:sym typeface="League Spartan"/>
              </a:rPr>
              <a:t>IF YOU ACCEPT THIS SEAT, YOU WILL GO TO THE NEXT STEP OF SELECTING DISHES AND ENTERING YOUR PREFERRED DRINKING:</a:t>
            </a:r>
          </a:p>
        </p:txBody>
      </p:sp>
      <p:sp>
        <p:nvSpPr>
          <p:cNvPr id="11" name="TextBox 11"/>
          <p:cNvSpPr txBox="1"/>
          <p:nvPr/>
        </p:nvSpPr>
        <p:spPr>
          <a:xfrm>
            <a:off x="10429268" y="971550"/>
            <a:ext cx="7365193" cy="2184077"/>
          </a:xfrm>
          <a:prstGeom prst="rect">
            <a:avLst/>
          </a:prstGeom>
        </p:spPr>
        <p:txBody>
          <a:bodyPr lIns="0" tIns="0" rIns="0" bIns="0" rtlCol="0" anchor="t">
            <a:spAutoFit/>
          </a:bodyPr>
          <a:lstStyle/>
          <a:p>
            <a:pPr algn="l">
              <a:lnSpc>
                <a:spcPts val="3517"/>
              </a:lnSpc>
              <a:spcBef>
                <a:spcPct val="0"/>
              </a:spcBef>
            </a:pPr>
            <a:r>
              <a:rPr lang="en-US" sz="2512" b="1">
                <a:solidFill>
                  <a:srgbClr val="000000"/>
                </a:solidFill>
                <a:latin typeface="League Spartan"/>
                <a:ea typeface="League Spartan"/>
                <a:cs typeface="League Spartan"/>
                <a:sym typeface="League Spartan"/>
              </a:rPr>
              <a:t>THEN YOU NEED TO ENTER YOUR PREFERRED MEAL TYPE (UPPER LETTERS OR LOWER LETTERS ARE BOTH OK) AND YOUR DESIRED DRINKING, AND THE REGISTRATION IS SUCCESSFUL: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75949" y="5143500"/>
            <a:ext cx="5142982" cy="3099504"/>
          </a:xfrm>
          <a:custGeom>
            <a:avLst/>
            <a:gdLst/>
            <a:ahLst/>
            <a:cxnLst/>
            <a:rect l="l" t="t" r="r" b="b"/>
            <a:pathLst>
              <a:path w="5142982" h="3099504">
                <a:moveTo>
                  <a:pt x="0" y="0"/>
                </a:moveTo>
                <a:lnTo>
                  <a:pt x="5142982" y="0"/>
                </a:lnTo>
                <a:lnTo>
                  <a:pt x="5142982" y="3099504"/>
                </a:lnTo>
                <a:lnTo>
                  <a:pt x="0" y="3099504"/>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7328027" y="5197475"/>
            <a:ext cx="10779623" cy="2991554"/>
          </a:xfrm>
          <a:custGeom>
            <a:avLst/>
            <a:gdLst/>
            <a:ahLst/>
            <a:cxnLst/>
            <a:rect l="l" t="t" r="r" b="b"/>
            <a:pathLst>
              <a:path w="10779623" h="2991554">
                <a:moveTo>
                  <a:pt x="0" y="0"/>
                </a:moveTo>
                <a:lnTo>
                  <a:pt x="10779623" y="0"/>
                </a:lnTo>
                <a:lnTo>
                  <a:pt x="10779623" y="2991554"/>
                </a:lnTo>
                <a:lnTo>
                  <a:pt x="0" y="2991554"/>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6" name="TextBox 6"/>
          <p:cNvSpPr txBox="1"/>
          <p:nvPr/>
        </p:nvSpPr>
        <p:spPr>
          <a:xfrm>
            <a:off x="964349" y="2771633"/>
            <a:ext cx="6623744" cy="485269"/>
          </a:xfrm>
          <a:prstGeom prst="rect">
            <a:avLst/>
          </a:prstGeom>
        </p:spPr>
        <p:txBody>
          <a:bodyPr lIns="0" tIns="0" rIns="0" bIns="0" rtlCol="0" anchor="t">
            <a:spAutoFit/>
          </a:bodyPr>
          <a:lstStyle/>
          <a:p>
            <a:pPr algn="ctr">
              <a:lnSpc>
                <a:spcPts val="4062"/>
              </a:lnSpc>
              <a:spcBef>
                <a:spcPct val="0"/>
              </a:spcBef>
            </a:pPr>
            <a:r>
              <a:rPr lang="en-US" sz="2901" b="1">
                <a:solidFill>
                  <a:srgbClr val="000000"/>
                </a:solidFill>
                <a:latin typeface="League Spartan"/>
                <a:ea typeface="League Spartan"/>
                <a:cs typeface="League Spartan"/>
                <a:sym typeface="League Spartan"/>
              </a:rPr>
              <a:t> VIEWING REGISTERED BANQUETS:</a:t>
            </a:r>
          </a:p>
        </p:txBody>
      </p:sp>
      <p:sp>
        <p:nvSpPr>
          <p:cNvPr id="7" name="TextBox 7"/>
          <p:cNvSpPr txBox="1"/>
          <p:nvPr/>
        </p:nvSpPr>
        <p:spPr>
          <a:xfrm>
            <a:off x="1028700" y="3412629"/>
            <a:ext cx="6559393" cy="1360493"/>
          </a:xfrm>
          <a:prstGeom prst="rect">
            <a:avLst/>
          </a:prstGeom>
        </p:spPr>
        <p:txBody>
          <a:bodyPr lIns="0" tIns="0" rIns="0" bIns="0" rtlCol="0" anchor="t">
            <a:spAutoFit/>
          </a:bodyPr>
          <a:lstStyle/>
          <a:p>
            <a:pPr algn="l">
              <a:lnSpc>
                <a:spcPts val="2712"/>
              </a:lnSpc>
              <a:spcBef>
                <a:spcPct val="0"/>
              </a:spcBef>
            </a:pPr>
            <a:r>
              <a:rPr lang="en-US" sz="1937" b="1">
                <a:solidFill>
                  <a:srgbClr val="000000"/>
                </a:solidFill>
                <a:latin typeface="League Spartan"/>
                <a:ea typeface="League Spartan"/>
                <a:cs typeface="League Spartan"/>
                <a:sym typeface="League Spartan"/>
              </a:rPr>
              <a:t>N THE ATTEND MAIN MENU, YOU CAN SELECT “4” TO VIEW REGISTERED BANQUETS. IF YOU HAVEN’T REGISTERED ANY BANQUETS SUCCESSFULLY, IT WILL SHOW “NO REGISTERED BANQUET”. </a:t>
            </a:r>
          </a:p>
        </p:txBody>
      </p:sp>
      <p:sp>
        <p:nvSpPr>
          <p:cNvPr id="8" name="TextBox 8"/>
          <p:cNvSpPr txBox="1"/>
          <p:nvPr/>
        </p:nvSpPr>
        <p:spPr>
          <a:xfrm>
            <a:off x="9325484" y="3412629"/>
            <a:ext cx="7296877" cy="1017524"/>
          </a:xfrm>
          <a:prstGeom prst="rect">
            <a:avLst/>
          </a:prstGeom>
        </p:spPr>
        <p:txBody>
          <a:bodyPr lIns="0" tIns="0" rIns="0" bIns="0" rtlCol="0" anchor="t">
            <a:spAutoFit/>
          </a:bodyPr>
          <a:lstStyle/>
          <a:p>
            <a:pPr algn="l">
              <a:lnSpc>
                <a:spcPts val="2715"/>
              </a:lnSpc>
              <a:spcBef>
                <a:spcPct val="0"/>
              </a:spcBef>
            </a:pPr>
            <a:r>
              <a:rPr lang="en-US" sz="1939" b="1">
                <a:solidFill>
                  <a:srgbClr val="000000"/>
                </a:solidFill>
                <a:latin typeface="League Spartan"/>
                <a:ea typeface="League Spartan"/>
                <a:cs typeface="League Spartan"/>
                <a:sym typeface="League Spartan"/>
              </a:rPr>
              <a:t>IF YOU HAVE REGISTERED SOME BANQUETS, IT WILL SHOW BANQUET DETAILS, SEAT NUMBER, MEAL TYPE CHOICE, AND DESIRED DRINKING:</a:t>
            </a:r>
          </a:p>
        </p:txBody>
      </p:sp>
      <p:sp>
        <p:nvSpPr>
          <p:cNvPr id="9" name="Freeform 9"/>
          <p:cNvSpPr/>
          <p:nvPr/>
        </p:nvSpPr>
        <p:spPr>
          <a:xfrm rot="-5400000">
            <a:off x="15954748" y="1260330"/>
            <a:ext cx="2087283" cy="521821"/>
          </a:xfrm>
          <a:custGeom>
            <a:avLst/>
            <a:gdLst/>
            <a:ahLst/>
            <a:cxnLst/>
            <a:rect l="l" t="t" r="r" b="b"/>
            <a:pathLst>
              <a:path w="2087283" h="521821">
                <a:moveTo>
                  <a:pt x="0" y="0"/>
                </a:moveTo>
                <a:lnTo>
                  <a:pt x="2087283" y="0"/>
                </a:lnTo>
                <a:lnTo>
                  <a:pt x="2087283" y="521820"/>
                </a:lnTo>
                <a:lnTo>
                  <a:pt x="0" y="5218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zh-CN" altLang="en-US"/>
          </a:p>
        </p:txBody>
      </p:sp>
      <p:grpSp>
        <p:nvGrpSpPr>
          <p:cNvPr id="10" name="Group 10"/>
          <p:cNvGrpSpPr/>
          <p:nvPr/>
        </p:nvGrpSpPr>
        <p:grpSpPr>
          <a:xfrm rot="5400000">
            <a:off x="9334063" y="605611"/>
            <a:ext cx="347325" cy="19015452"/>
            <a:chOff x="0" y="0"/>
            <a:chExt cx="91477" cy="5008185"/>
          </a:xfrm>
        </p:grpSpPr>
        <p:sp>
          <p:nvSpPr>
            <p:cNvPr id="11" name="Freeform 11"/>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2" name="TextBox 12"/>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9079766" y="3478770"/>
            <a:ext cx="8179534" cy="1438782"/>
          </a:xfrm>
          <a:custGeom>
            <a:avLst/>
            <a:gdLst/>
            <a:ahLst/>
            <a:cxnLst/>
            <a:rect l="l" t="t" r="r" b="b"/>
            <a:pathLst>
              <a:path w="8179534" h="1438782">
                <a:moveTo>
                  <a:pt x="0" y="0"/>
                </a:moveTo>
                <a:lnTo>
                  <a:pt x="8179534" y="0"/>
                </a:lnTo>
                <a:lnTo>
                  <a:pt x="8179534" y="1438782"/>
                </a:lnTo>
                <a:lnTo>
                  <a:pt x="0" y="1438782"/>
                </a:lnTo>
                <a:lnTo>
                  <a:pt x="0" y="0"/>
                </a:lnTo>
                <a:close/>
              </a:path>
            </a:pathLst>
          </a:custGeom>
          <a:blipFill>
            <a:blip r:embed="rId2"/>
            <a:stretch>
              <a:fillRect/>
            </a:stretch>
          </a:blipFill>
          <a:ln w="38100" cap="sq">
            <a:solidFill>
              <a:srgbClr val="000000"/>
            </a:solidFill>
            <a:prstDash val="dash"/>
            <a:miter/>
          </a:ln>
        </p:spPr>
        <p:txBody>
          <a:bodyPr/>
          <a:lstStyle/>
          <a:p>
            <a:endParaRPr lang="zh-CN" altLang="en-US"/>
          </a:p>
        </p:txBody>
      </p:sp>
      <p:sp>
        <p:nvSpPr>
          <p:cNvPr id="5" name="Freeform 5"/>
          <p:cNvSpPr/>
          <p:nvPr/>
        </p:nvSpPr>
        <p:spPr>
          <a:xfrm>
            <a:off x="6885578" y="5928761"/>
            <a:ext cx="10969370" cy="1961618"/>
          </a:xfrm>
          <a:custGeom>
            <a:avLst/>
            <a:gdLst/>
            <a:ahLst/>
            <a:cxnLst/>
            <a:rect l="l" t="t" r="r" b="b"/>
            <a:pathLst>
              <a:path w="10969370" h="1961618">
                <a:moveTo>
                  <a:pt x="0" y="0"/>
                </a:moveTo>
                <a:lnTo>
                  <a:pt x="10969370" y="0"/>
                </a:lnTo>
                <a:lnTo>
                  <a:pt x="10969370" y="1961618"/>
                </a:lnTo>
                <a:lnTo>
                  <a:pt x="0" y="1961618"/>
                </a:lnTo>
                <a:lnTo>
                  <a:pt x="0" y="0"/>
                </a:lnTo>
                <a:close/>
              </a:path>
            </a:pathLst>
          </a:custGeom>
          <a:blipFill>
            <a:blip r:embed="rId3"/>
            <a:stretch>
              <a:fillRect/>
            </a:stretch>
          </a:blipFill>
          <a:ln w="38100" cap="sq">
            <a:solidFill>
              <a:srgbClr val="000000"/>
            </a:solidFill>
            <a:prstDash val="dash"/>
            <a:miter/>
          </a:ln>
        </p:spPr>
        <p:txBody>
          <a:bodyPr/>
          <a:lstStyle/>
          <a:p>
            <a:endParaRPr lang="zh-CN" altLang="en-US"/>
          </a:p>
        </p:txBody>
      </p:sp>
      <p:sp>
        <p:nvSpPr>
          <p:cNvPr id="6" name="TextBox 6"/>
          <p:cNvSpPr txBox="1"/>
          <p:nvPr/>
        </p:nvSpPr>
        <p:spPr>
          <a:xfrm>
            <a:off x="964466" y="2990455"/>
            <a:ext cx="7126129" cy="488315"/>
          </a:xfrm>
          <a:prstGeom prst="rect">
            <a:avLst/>
          </a:prstGeom>
        </p:spPr>
        <p:txBody>
          <a:bodyPr lIns="0" tIns="0" rIns="0" bIns="0" rtlCol="0" anchor="t">
            <a:spAutoFit/>
          </a:bodyPr>
          <a:lstStyle/>
          <a:p>
            <a:pPr algn="ctr">
              <a:lnSpc>
                <a:spcPts val="4060"/>
              </a:lnSpc>
              <a:spcBef>
                <a:spcPct val="0"/>
              </a:spcBef>
            </a:pPr>
            <a:r>
              <a:rPr lang="en-US" sz="2900" b="1">
                <a:solidFill>
                  <a:srgbClr val="000000"/>
                </a:solidFill>
                <a:latin typeface="League Spartan"/>
                <a:ea typeface="League Spartan"/>
                <a:cs typeface="League Spartan"/>
                <a:sym typeface="League Spartan"/>
              </a:rPr>
              <a:t>UPDATING ACCOUNT INFORMATION:</a:t>
            </a:r>
          </a:p>
        </p:txBody>
      </p:sp>
      <p:sp>
        <p:nvSpPr>
          <p:cNvPr id="7" name="TextBox 7"/>
          <p:cNvSpPr txBox="1"/>
          <p:nvPr/>
        </p:nvSpPr>
        <p:spPr>
          <a:xfrm>
            <a:off x="964466" y="3782053"/>
            <a:ext cx="7061895" cy="1017524"/>
          </a:xfrm>
          <a:prstGeom prst="rect">
            <a:avLst/>
          </a:prstGeom>
        </p:spPr>
        <p:txBody>
          <a:bodyPr lIns="0" tIns="0" rIns="0" bIns="0" rtlCol="0" anchor="t">
            <a:spAutoFit/>
          </a:bodyPr>
          <a:lstStyle/>
          <a:p>
            <a:pPr algn="l">
              <a:lnSpc>
                <a:spcPts val="2716"/>
              </a:lnSpc>
              <a:spcBef>
                <a:spcPct val="0"/>
              </a:spcBef>
            </a:pPr>
            <a:r>
              <a:rPr lang="en-US" sz="1940" b="1">
                <a:solidFill>
                  <a:srgbClr val="000000"/>
                </a:solidFill>
                <a:latin typeface="League Spartan"/>
                <a:ea typeface="League Spartan"/>
                <a:cs typeface="League Spartan"/>
                <a:sym typeface="League Spartan"/>
              </a:rPr>
              <a:t>THE CURRENT INFORMATION WILL BE DISPLAYED TO YOU AT FIRST AND THEN YOU ARE REQUIRED TO ENTER THE ITEM YOU WANT TO UPDATE:</a:t>
            </a:r>
          </a:p>
        </p:txBody>
      </p:sp>
      <p:sp>
        <p:nvSpPr>
          <p:cNvPr id="8" name="TextBox 8"/>
          <p:cNvSpPr txBox="1"/>
          <p:nvPr/>
        </p:nvSpPr>
        <p:spPr>
          <a:xfrm>
            <a:off x="1028700" y="5542527"/>
            <a:ext cx="5261396" cy="2732024"/>
          </a:xfrm>
          <a:prstGeom prst="rect">
            <a:avLst/>
          </a:prstGeom>
        </p:spPr>
        <p:txBody>
          <a:bodyPr lIns="0" tIns="0" rIns="0" bIns="0" rtlCol="0" anchor="t">
            <a:spAutoFit/>
          </a:bodyPr>
          <a:lstStyle/>
          <a:p>
            <a:pPr algn="l">
              <a:lnSpc>
                <a:spcPts val="2716"/>
              </a:lnSpc>
              <a:spcBef>
                <a:spcPct val="0"/>
              </a:spcBef>
            </a:pPr>
            <a:r>
              <a:rPr lang="en-US" sz="1940" b="1">
                <a:solidFill>
                  <a:srgbClr val="000000"/>
                </a:solidFill>
                <a:latin typeface="League Spartan"/>
                <a:ea typeface="League Spartan"/>
                <a:cs typeface="League Spartan"/>
                <a:sym typeface="League Spartan"/>
              </a:rPr>
              <a:t>THEN YOU CAN INPUT THE NEW VALUE. PLEASE BE CAREFUL THAT THE NEW FIRST NAME AND NEW LAST NAME MUST CONSIST ONLY OF CHARACTERS, THE NEW PHONE NUMBER MUST BE STILL 8-DIGIT, AND THE NEW ADDRESS, TYPE AND ORGANIZATION CANNOT ONLY CONSIST OF NUMBERS:</a:t>
            </a:r>
          </a:p>
        </p:txBody>
      </p:sp>
      <p:sp>
        <p:nvSpPr>
          <p:cNvPr id="9" name="TextBox 9"/>
          <p:cNvSpPr txBox="1"/>
          <p:nvPr/>
        </p:nvSpPr>
        <p:spPr>
          <a:xfrm>
            <a:off x="64234" y="8901938"/>
            <a:ext cx="18159532" cy="674624"/>
          </a:xfrm>
          <a:prstGeom prst="rect">
            <a:avLst/>
          </a:prstGeom>
        </p:spPr>
        <p:txBody>
          <a:bodyPr lIns="0" tIns="0" rIns="0" bIns="0" rtlCol="0" anchor="t">
            <a:spAutoFit/>
          </a:bodyPr>
          <a:lstStyle/>
          <a:p>
            <a:pPr algn="ctr">
              <a:lnSpc>
                <a:spcPts val="2716"/>
              </a:lnSpc>
              <a:spcBef>
                <a:spcPct val="0"/>
              </a:spcBef>
            </a:pPr>
            <a:r>
              <a:rPr lang="en-US" sz="1940" b="1">
                <a:solidFill>
                  <a:srgbClr val="000000"/>
                </a:solidFill>
                <a:latin typeface="League Spartan"/>
                <a:ea typeface="League Spartan"/>
                <a:cs typeface="League Spartan"/>
                <a:sym typeface="League Spartan"/>
              </a:rPr>
              <a:t>YOU CAN SEE “ACCOUNT INFO UPDATE SUCCESS” IF YOU UPDATE IT SUCCESSFULLY, AND THE NEW ACCOUNT INFORMATION WILL BE DISPLAYED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507665"/>
            <a:ext cx="7495839" cy="2261639"/>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1985412"/>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7062941" y="7192503"/>
            <a:ext cx="392717" cy="1565177"/>
          </a:xfrm>
          <a:custGeom>
            <a:avLst/>
            <a:gdLst/>
            <a:ahLst/>
            <a:cxnLst/>
            <a:rect l="l" t="t" r="r" b="b"/>
            <a:pathLst>
              <a:path w="392717" h="1565177">
                <a:moveTo>
                  <a:pt x="0" y="0"/>
                </a:moveTo>
                <a:lnTo>
                  <a:pt x="392718" y="0"/>
                </a:lnTo>
                <a:lnTo>
                  <a:pt x="392718" y="1565177"/>
                </a:lnTo>
                <a:lnTo>
                  <a:pt x="0" y="156517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zh-CN" altLang="en-US"/>
          </a:p>
        </p:txBody>
      </p:sp>
      <p:grpSp>
        <p:nvGrpSpPr>
          <p:cNvPr id="5" name="Group 5"/>
          <p:cNvGrpSpPr/>
          <p:nvPr/>
        </p:nvGrpSpPr>
        <p:grpSpPr>
          <a:xfrm rot="-10800000">
            <a:off x="0" y="-4364226"/>
            <a:ext cx="347325" cy="19015452"/>
            <a:chOff x="0" y="0"/>
            <a:chExt cx="91477" cy="5008185"/>
          </a:xfrm>
        </p:grpSpPr>
        <p:sp>
          <p:nvSpPr>
            <p:cNvPr id="6" name="Freeform 6"/>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7" name="TextBox 7"/>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5400000">
            <a:off x="8970337" y="605611"/>
            <a:ext cx="347325" cy="19015452"/>
            <a:chOff x="0" y="0"/>
            <a:chExt cx="91477" cy="5008185"/>
          </a:xfrm>
        </p:grpSpPr>
        <p:sp>
          <p:nvSpPr>
            <p:cNvPr id="9" name="Freeform 9"/>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0" name="TextBox 10"/>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0800000">
            <a:off x="8537538" y="-3184299"/>
            <a:ext cx="347325" cy="19015452"/>
            <a:chOff x="0" y="0"/>
            <a:chExt cx="91477" cy="5008185"/>
          </a:xfrm>
        </p:grpSpPr>
        <p:sp>
          <p:nvSpPr>
            <p:cNvPr id="12" name="Freeform 12"/>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3" name="TextBox 13"/>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9817146" y="4063852"/>
            <a:ext cx="7442154" cy="2078439"/>
          </a:xfrm>
          <a:custGeom>
            <a:avLst/>
            <a:gdLst/>
            <a:ahLst/>
            <a:cxnLst/>
            <a:rect l="l" t="t" r="r" b="b"/>
            <a:pathLst>
              <a:path w="7442154" h="2078439">
                <a:moveTo>
                  <a:pt x="0" y="0"/>
                </a:moveTo>
                <a:lnTo>
                  <a:pt x="7442154" y="0"/>
                </a:lnTo>
                <a:lnTo>
                  <a:pt x="7442154" y="2078439"/>
                </a:lnTo>
                <a:lnTo>
                  <a:pt x="0" y="2078439"/>
                </a:lnTo>
                <a:lnTo>
                  <a:pt x="0" y="0"/>
                </a:lnTo>
                <a:close/>
              </a:path>
            </a:pathLst>
          </a:custGeom>
          <a:blipFill>
            <a:blip r:embed="rId4"/>
            <a:stretch>
              <a:fillRect/>
            </a:stretch>
          </a:blipFill>
          <a:ln w="38100" cap="rnd">
            <a:solidFill>
              <a:srgbClr val="000000"/>
            </a:solidFill>
            <a:prstDash val="solid"/>
            <a:round/>
          </a:ln>
        </p:spPr>
        <p:txBody>
          <a:bodyPr/>
          <a:lstStyle/>
          <a:p>
            <a:endParaRPr lang="zh-CN" altLang="en-US"/>
          </a:p>
        </p:txBody>
      </p:sp>
      <p:sp>
        <p:nvSpPr>
          <p:cNvPr id="15" name="Freeform 15"/>
          <p:cNvSpPr/>
          <p:nvPr/>
        </p:nvSpPr>
        <p:spPr>
          <a:xfrm>
            <a:off x="1616314" y="4063852"/>
            <a:ext cx="5652236" cy="1862522"/>
          </a:xfrm>
          <a:custGeom>
            <a:avLst/>
            <a:gdLst/>
            <a:ahLst/>
            <a:cxnLst/>
            <a:rect l="l" t="t" r="r" b="b"/>
            <a:pathLst>
              <a:path w="5652236" h="1862522">
                <a:moveTo>
                  <a:pt x="0" y="0"/>
                </a:moveTo>
                <a:lnTo>
                  <a:pt x="5652236" y="0"/>
                </a:lnTo>
                <a:lnTo>
                  <a:pt x="5652236" y="1862522"/>
                </a:lnTo>
                <a:lnTo>
                  <a:pt x="0" y="1862522"/>
                </a:lnTo>
                <a:lnTo>
                  <a:pt x="0" y="0"/>
                </a:lnTo>
                <a:close/>
              </a:path>
            </a:pathLst>
          </a:custGeom>
          <a:blipFill>
            <a:blip r:embed="rId5"/>
            <a:stretch>
              <a:fillRect/>
            </a:stretch>
          </a:blipFill>
          <a:ln w="38100" cap="rnd">
            <a:solidFill>
              <a:srgbClr val="000000"/>
            </a:solidFill>
            <a:prstDash val="solid"/>
            <a:round/>
          </a:ln>
        </p:spPr>
        <p:txBody>
          <a:bodyPr/>
          <a:lstStyle/>
          <a:p>
            <a:endParaRPr lang="zh-CN" altLang="en-US"/>
          </a:p>
        </p:txBody>
      </p:sp>
      <p:sp>
        <p:nvSpPr>
          <p:cNvPr id="16" name="TextBox 16"/>
          <p:cNvSpPr txBox="1"/>
          <p:nvPr/>
        </p:nvSpPr>
        <p:spPr>
          <a:xfrm>
            <a:off x="1469555" y="2311103"/>
            <a:ext cx="5929250" cy="1371749"/>
          </a:xfrm>
          <a:prstGeom prst="rect">
            <a:avLst/>
          </a:prstGeom>
        </p:spPr>
        <p:txBody>
          <a:bodyPr lIns="0" tIns="0" rIns="0" bIns="0" rtlCol="0" anchor="t">
            <a:spAutoFit/>
          </a:bodyPr>
          <a:lstStyle/>
          <a:p>
            <a:pPr algn="ctr">
              <a:lnSpc>
                <a:spcPts val="5571"/>
              </a:lnSpc>
              <a:spcBef>
                <a:spcPct val="0"/>
              </a:spcBef>
            </a:pPr>
            <a:r>
              <a:rPr lang="en-US" sz="3979">
                <a:solidFill>
                  <a:srgbClr val="000000"/>
                </a:solidFill>
                <a:latin typeface="League Spartan"/>
                <a:ea typeface="League Spartan"/>
                <a:cs typeface="League Spartan"/>
                <a:sym typeface="League Spartan"/>
              </a:rPr>
              <a:t>Main Operation for Administrator</a:t>
            </a:r>
          </a:p>
        </p:txBody>
      </p:sp>
      <p:sp>
        <p:nvSpPr>
          <p:cNvPr id="17" name="TextBox 17"/>
          <p:cNvSpPr txBox="1"/>
          <p:nvPr/>
        </p:nvSpPr>
        <p:spPr>
          <a:xfrm>
            <a:off x="1301287" y="6547884"/>
            <a:ext cx="6950664" cy="869592"/>
          </a:xfrm>
          <a:prstGeom prst="rect">
            <a:avLst/>
          </a:prstGeom>
        </p:spPr>
        <p:txBody>
          <a:bodyPr lIns="0" tIns="0" rIns="0" bIns="0" rtlCol="0" anchor="t">
            <a:spAutoFit/>
          </a:bodyPr>
          <a:lstStyle/>
          <a:p>
            <a:pPr algn="l">
              <a:lnSpc>
                <a:spcPts val="3519"/>
              </a:lnSpc>
            </a:pPr>
            <a:r>
              <a:rPr lang="en-US" sz="2514">
                <a:solidFill>
                  <a:srgbClr val="000000"/>
                </a:solidFill>
                <a:latin typeface="League Spartan"/>
                <a:ea typeface="League Spartan"/>
                <a:cs typeface="League Spartan"/>
                <a:sym typeface="League Spartan"/>
              </a:rPr>
              <a:t>User can choose 1-6 to do 6 operations</a:t>
            </a:r>
          </a:p>
          <a:p>
            <a:pPr algn="l">
              <a:lnSpc>
                <a:spcPts val="3519"/>
              </a:lnSpc>
              <a:spcBef>
                <a:spcPct val="0"/>
              </a:spcBef>
            </a:pPr>
            <a:r>
              <a:rPr lang="en-US" sz="2514">
                <a:solidFill>
                  <a:srgbClr val="0071BC"/>
                </a:solidFill>
                <a:latin typeface="League Spartan"/>
                <a:ea typeface="League Spartan"/>
                <a:cs typeface="League Spartan"/>
                <a:sym typeface="League Spartan"/>
              </a:rPr>
              <a:t> </a:t>
            </a:r>
          </a:p>
        </p:txBody>
      </p:sp>
      <p:sp>
        <p:nvSpPr>
          <p:cNvPr id="18" name="TextBox 18"/>
          <p:cNvSpPr txBox="1"/>
          <p:nvPr/>
        </p:nvSpPr>
        <p:spPr>
          <a:xfrm>
            <a:off x="9817146" y="1909212"/>
            <a:ext cx="5919870" cy="679958"/>
          </a:xfrm>
          <a:prstGeom prst="rect">
            <a:avLst/>
          </a:prstGeom>
        </p:spPr>
        <p:txBody>
          <a:bodyPr lIns="0" tIns="0" rIns="0" bIns="0" rtlCol="0" anchor="t">
            <a:spAutoFit/>
          </a:bodyPr>
          <a:lstStyle/>
          <a:p>
            <a:pPr algn="ctr">
              <a:lnSpc>
                <a:spcPts val="5571"/>
              </a:lnSpc>
              <a:spcBef>
                <a:spcPct val="0"/>
              </a:spcBef>
            </a:pPr>
            <a:r>
              <a:rPr lang="en-US" sz="3979" b="1">
                <a:solidFill>
                  <a:srgbClr val="000000"/>
                </a:solidFill>
                <a:latin typeface="League Spartan"/>
                <a:ea typeface="League Spartan"/>
                <a:cs typeface="League Spartan"/>
                <a:sym typeface="League Spartan"/>
              </a:rPr>
              <a:t>Viewing All Banquets:</a:t>
            </a:r>
          </a:p>
        </p:txBody>
      </p:sp>
      <p:sp>
        <p:nvSpPr>
          <p:cNvPr id="19" name="TextBox 19"/>
          <p:cNvSpPr txBox="1"/>
          <p:nvPr/>
        </p:nvSpPr>
        <p:spPr>
          <a:xfrm>
            <a:off x="10008813" y="2890266"/>
            <a:ext cx="6322622" cy="824865"/>
          </a:xfrm>
          <a:prstGeom prst="rect">
            <a:avLst/>
          </a:prstGeom>
        </p:spPr>
        <p:txBody>
          <a:bodyPr lIns="0" tIns="0" rIns="0" bIns="0" rtlCol="0" anchor="t">
            <a:spAutoFit/>
          </a:bodyPr>
          <a:lstStyle/>
          <a:p>
            <a:pPr algn="l">
              <a:lnSpc>
                <a:spcPts val="3359"/>
              </a:lnSpc>
              <a:spcBef>
                <a:spcPct val="0"/>
              </a:spcBef>
            </a:pPr>
            <a:r>
              <a:rPr lang="en-US" sz="2399">
                <a:solidFill>
                  <a:srgbClr val="000000"/>
                </a:solidFill>
                <a:latin typeface="League Spartan"/>
                <a:ea typeface="League Spartan"/>
                <a:cs typeface="League Spartan"/>
                <a:sym typeface="League Spartan"/>
              </a:rPr>
              <a:t>all banquet information (The picture below is example part of all banquets)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3866709"/>
            <a:ext cx="5951536" cy="5589269"/>
          </a:xfrm>
          <a:custGeom>
            <a:avLst/>
            <a:gdLst/>
            <a:ahLst/>
            <a:cxnLst/>
            <a:rect l="l" t="t" r="r" b="b"/>
            <a:pathLst>
              <a:path w="5951536" h="5589269">
                <a:moveTo>
                  <a:pt x="0" y="0"/>
                </a:moveTo>
                <a:lnTo>
                  <a:pt x="5951536" y="0"/>
                </a:lnTo>
                <a:lnTo>
                  <a:pt x="5951536" y="5589269"/>
                </a:lnTo>
                <a:lnTo>
                  <a:pt x="0" y="5589269"/>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TextBox 5"/>
          <p:cNvSpPr txBox="1"/>
          <p:nvPr/>
        </p:nvSpPr>
        <p:spPr>
          <a:xfrm>
            <a:off x="8494756" y="2105929"/>
            <a:ext cx="8170755" cy="2454611"/>
          </a:xfrm>
          <a:prstGeom prst="rect">
            <a:avLst/>
          </a:prstGeom>
        </p:spPr>
        <p:txBody>
          <a:bodyPr lIns="0" tIns="0" rIns="0" bIns="0" rtlCol="0" anchor="t">
            <a:spAutoFit/>
          </a:bodyPr>
          <a:lstStyle/>
          <a:p>
            <a:pPr algn="l">
              <a:lnSpc>
                <a:spcPts val="2781"/>
              </a:lnSpc>
              <a:spcBef>
                <a:spcPct val="0"/>
              </a:spcBef>
            </a:pPr>
            <a:r>
              <a:rPr lang="en-US" sz="1986" b="1">
                <a:solidFill>
                  <a:srgbClr val="000000"/>
                </a:solidFill>
                <a:latin typeface="League Spartan"/>
                <a:ea typeface="League Spartan"/>
                <a:cs typeface="League Spartan"/>
                <a:sym typeface="League Spartan"/>
              </a:rPr>
              <a:t>YOU ARE REQUIRED TO INPUT ALL INFORMATION RELATED TO THE BANQUET, INCLUDING BANQUET ID, BANQUET NAME, DATE AND TIME, FIRST AND LAST NAME OF CONTACT PERSON, ADDRESS, LOCATION, QUOTA, WHETHER ALLOWING REGISTERING, FOUR DISH NAMES, PRICE OF EACH DISH, TYPE OF EACH DISH, AND THE TYPE OF SPECIAL CUISINE OF EACH DISH. </a:t>
            </a:r>
          </a:p>
        </p:txBody>
      </p:sp>
      <p:sp>
        <p:nvSpPr>
          <p:cNvPr id="6" name="TextBox 6"/>
          <p:cNvSpPr txBox="1"/>
          <p:nvPr/>
        </p:nvSpPr>
        <p:spPr>
          <a:xfrm>
            <a:off x="8494756" y="4846290"/>
            <a:ext cx="5149691" cy="297210"/>
          </a:xfrm>
          <a:prstGeom prst="rect">
            <a:avLst/>
          </a:prstGeom>
        </p:spPr>
        <p:txBody>
          <a:bodyPr lIns="0" tIns="0" rIns="0" bIns="0" rtlCol="0" anchor="t">
            <a:spAutoFit/>
          </a:bodyPr>
          <a:lstStyle/>
          <a:p>
            <a:pPr algn="ctr">
              <a:lnSpc>
                <a:spcPts val="2518"/>
              </a:lnSpc>
              <a:spcBef>
                <a:spcPct val="0"/>
              </a:spcBef>
            </a:pPr>
            <a:r>
              <a:rPr lang="en-US" sz="1798" b="1">
                <a:solidFill>
                  <a:srgbClr val="000000"/>
                </a:solidFill>
                <a:latin typeface="League Spartan"/>
                <a:ea typeface="League Spartan"/>
                <a:cs typeface="League Spartan"/>
                <a:sym typeface="League Spartan"/>
              </a:rPr>
              <a:t>PLEASE NOTE THAT IN THIS PART OF INPUT:</a:t>
            </a:r>
          </a:p>
        </p:txBody>
      </p:sp>
      <p:sp>
        <p:nvSpPr>
          <p:cNvPr id="7" name="TextBox 7"/>
          <p:cNvSpPr txBox="1"/>
          <p:nvPr/>
        </p:nvSpPr>
        <p:spPr>
          <a:xfrm>
            <a:off x="8301874" y="5300960"/>
            <a:ext cx="6943368" cy="495300"/>
          </a:xfrm>
          <a:prstGeom prst="rect">
            <a:avLst/>
          </a:prstGeom>
        </p:spPr>
        <p:txBody>
          <a:bodyPr lIns="0" tIns="0" rIns="0" bIns="0" rtlCol="0" anchor="t">
            <a:spAutoFit/>
          </a:bodyPr>
          <a:lstStyle/>
          <a:p>
            <a:pPr marL="323848" lvl="1" indent="-161924" algn="l">
              <a:lnSpc>
                <a:spcPts val="2099"/>
              </a:lnSpc>
              <a:buFont typeface="Arial"/>
              <a:buChar char="•"/>
            </a:pPr>
            <a:r>
              <a:rPr lang="en-US" sz="1499" b="1">
                <a:solidFill>
                  <a:srgbClr val="000000"/>
                </a:solidFill>
                <a:latin typeface="League Spartan"/>
                <a:ea typeface="League Spartan"/>
                <a:cs typeface="League Spartan"/>
                <a:sym typeface="League Spartan"/>
              </a:rPr>
              <a:t>THE BANQUET ID MUST BE AN INTEGER GREATER THAN 0 AND DISTINCT FROM OTHER EXISTING BANQUETS.</a:t>
            </a:r>
          </a:p>
        </p:txBody>
      </p:sp>
      <p:sp>
        <p:nvSpPr>
          <p:cNvPr id="8" name="TextBox 8"/>
          <p:cNvSpPr txBox="1"/>
          <p:nvPr/>
        </p:nvSpPr>
        <p:spPr>
          <a:xfrm>
            <a:off x="8301874" y="6082010"/>
            <a:ext cx="7273174" cy="1130093"/>
          </a:xfrm>
          <a:prstGeom prst="rect">
            <a:avLst/>
          </a:prstGeom>
        </p:spPr>
        <p:txBody>
          <a:bodyPr lIns="0" tIns="0" rIns="0" bIns="0" rtlCol="0" anchor="t">
            <a:spAutoFit/>
          </a:bodyPr>
          <a:lstStyle/>
          <a:p>
            <a:pPr marL="352597" lvl="1" indent="-176298" algn="l">
              <a:lnSpc>
                <a:spcPts val="2286"/>
              </a:lnSpc>
              <a:buFont typeface="Arial"/>
              <a:buChar char="•"/>
            </a:pPr>
            <a:r>
              <a:rPr lang="en-US" sz="1633" b="1">
                <a:solidFill>
                  <a:srgbClr val="000000"/>
                </a:solidFill>
                <a:latin typeface="League Spartan"/>
                <a:ea typeface="League Spartan"/>
                <a:cs typeface="League Spartan"/>
                <a:sym typeface="League Spartan"/>
              </a:rPr>
              <a:t>THE BANQUET NAME, ADDRESS, LOCATION, DISH NAME, DISH TYPE AND SPECIAL CUISINE TYPE CANNOT ONLY CONSIST OF NUMBERS, THEY MUST INCLUDE CHARACTERS. THE DATE AND TIME MUST BE IN THE FORMAT OF ‘YYYY-MM-DD HH:MM:SS’. </a:t>
            </a:r>
          </a:p>
        </p:txBody>
      </p:sp>
      <p:sp>
        <p:nvSpPr>
          <p:cNvPr id="9" name="TextBox 9"/>
          <p:cNvSpPr txBox="1"/>
          <p:nvPr/>
        </p:nvSpPr>
        <p:spPr>
          <a:xfrm>
            <a:off x="8301874" y="7497853"/>
            <a:ext cx="5535454" cy="257175"/>
          </a:xfrm>
          <a:prstGeom prst="rect">
            <a:avLst/>
          </a:prstGeom>
        </p:spPr>
        <p:txBody>
          <a:bodyPr lIns="0" tIns="0" rIns="0" bIns="0" rtlCol="0" anchor="t">
            <a:spAutoFit/>
          </a:bodyPr>
          <a:lstStyle/>
          <a:p>
            <a:pPr marL="323850" lvl="1" indent="-161925" algn="ctr">
              <a:lnSpc>
                <a:spcPts val="2100"/>
              </a:lnSpc>
              <a:buFont typeface="Arial"/>
              <a:buChar char="•"/>
            </a:pPr>
            <a:r>
              <a:rPr lang="en-US" sz="1500" b="1">
                <a:solidFill>
                  <a:srgbClr val="000000"/>
                </a:solidFill>
                <a:latin typeface="League Spartan"/>
                <a:ea typeface="League Spartan"/>
                <a:cs typeface="League Spartan"/>
                <a:sym typeface="League Spartan"/>
              </a:rPr>
              <a:t> THE QUOTA MUST BE AN INTEGER GREATER THAN 0.</a:t>
            </a:r>
          </a:p>
        </p:txBody>
      </p:sp>
      <p:sp>
        <p:nvSpPr>
          <p:cNvPr id="10" name="TextBox 10"/>
          <p:cNvSpPr txBox="1"/>
          <p:nvPr/>
        </p:nvSpPr>
        <p:spPr>
          <a:xfrm>
            <a:off x="8301874" y="8040778"/>
            <a:ext cx="7273174" cy="1057275"/>
          </a:xfrm>
          <a:prstGeom prst="rect">
            <a:avLst/>
          </a:prstGeom>
        </p:spPr>
        <p:txBody>
          <a:bodyPr lIns="0" tIns="0" rIns="0" bIns="0" rtlCol="0" anchor="t">
            <a:spAutoFit/>
          </a:bodyPr>
          <a:lstStyle/>
          <a:p>
            <a:pPr marL="323850" lvl="1" indent="-161925" algn="l">
              <a:lnSpc>
                <a:spcPts val="2100"/>
              </a:lnSpc>
              <a:buFont typeface="Arial"/>
              <a:buChar char="•"/>
            </a:pPr>
            <a:r>
              <a:rPr lang="en-US" sz="1500" b="1">
                <a:solidFill>
                  <a:srgbClr val="000000"/>
                </a:solidFill>
                <a:latin typeface="League Spartan"/>
                <a:ea typeface="League Spartan"/>
                <a:cs typeface="League Spartan"/>
                <a:sym typeface="League Spartan"/>
              </a:rPr>
              <a:t>THE CONTACT PERSON’S FIRST AND LAST NAME MUST ONLY CONSIST OF CHARACTERS. AND THE PRICE OF EACH DISH SHOULD NOT BE TOO BIG OR TOO SMALL, IT SHOULD BE IN A NORMAL RANGE THAT MAKES SENSE (E.G. 0.01 &lt;= PRICE &lt;= 99999)</a:t>
            </a:r>
          </a:p>
        </p:txBody>
      </p:sp>
      <p:grpSp>
        <p:nvGrpSpPr>
          <p:cNvPr id="11" name="Group 11"/>
          <p:cNvGrpSpPr/>
          <p:nvPr/>
        </p:nvGrpSpPr>
        <p:grpSpPr>
          <a:xfrm rot="-10800000">
            <a:off x="7954549" y="-3156378"/>
            <a:ext cx="347325" cy="19015452"/>
            <a:chOff x="0" y="0"/>
            <a:chExt cx="91477" cy="5008185"/>
          </a:xfrm>
        </p:grpSpPr>
        <p:sp>
          <p:nvSpPr>
            <p:cNvPr id="12" name="Freeform 12"/>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3" name="TextBox 13"/>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488493" y="2737348"/>
            <a:ext cx="7466056" cy="679958"/>
          </a:xfrm>
          <a:prstGeom prst="rect">
            <a:avLst/>
          </a:prstGeom>
        </p:spPr>
        <p:txBody>
          <a:bodyPr lIns="0" tIns="0" rIns="0" bIns="0" rtlCol="0" anchor="t">
            <a:spAutoFit/>
          </a:bodyPr>
          <a:lstStyle/>
          <a:p>
            <a:pPr algn="l">
              <a:lnSpc>
                <a:spcPts val="5572"/>
              </a:lnSpc>
              <a:spcBef>
                <a:spcPct val="0"/>
              </a:spcBef>
            </a:pPr>
            <a:r>
              <a:rPr lang="en-US" sz="3980" b="1">
                <a:solidFill>
                  <a:srgbClr val="000000"/>
                </a:solidFill>
                <a:latin typeface="League Spartan"/>
                <a:ea typeface="League Spartan"/>
                <a:cs typeface="League Spartan"/>
                <a:sym typeface="League Spartan"/>
              </a:rPr>
              <a:t>CREATING NEW BANQUETS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5934119"/>
            <a:ext cx="7802404" cy="2182744"/>
          </a:xfrm>
          <a:custGeom>
            <a:avLst/>
            <a:gdLst/>
            <a:ahLst/>
            <a:cxnLst/>
            <a:rect l="l" t="t" r="r" b="b"/>
            <a:pathLst>
              <a:path w="7802404" h="2182744">
                <a:moveTo>
                  <a:pt x="0" y="0"/>
                </a:moveTo>
                <a:lnTo>
                  <a:pt x="7802404" y="0"/>
                </a:lnTo>
                <a:lnTo>
                  <a:pt x="7802404" y="2182744"/>
                </a:lnTo>
                <a:lnTo>
                  <a:pt x="0" y="2182744"/>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9553443" y="1764678"/>
            <a:ext cx="7224311" cy="2546803"/>
          </a:xfrm>
          <a:custGeom>
            <a:avLst/>
            <a:gdLst/>
            <a:ahLst/>
            <a:cxnLst/>
            <a:rect l="l" t="t" r="r" b="b"/>
            <a:pathLst>
              <a:path w="7224311" h="2546803">
                <a:moveTo>
                  <a:pt x="0" y="0"/>
                </a:moveTo>
                <a:lnTo>
                  <a:pt x="7224311" y="0"/>
                </a:lnTo>
                <a:lnTo>
                  <a:pt x="7224311" y="2546803"/>
                </a:lnTo>
                <a:lnTo>
                  <a:pt x="0" y="2546803"/>
                </a:lnTo>
                <a:lnTo>
                  <a:pt x="0" y="0"/>
                </a:lnTo>
                <a:close/>
              </a:path>
            </a:pathLst>
          </a:custGeom>
          <a:blipFill>
            <a:blip r:embed="rId3"/>
            <a:stretch>
              <a:fillRect r="-36658"/>
            </a:stretch>
          </a:blipFill>
          <a:ln w="38100" cap="sq">
            <a:solidFill>
              <a:srgbClr val="000000"/>
            </a:solidFill>
            <a:prstDash val="lgDash"/>
            <a:miter/>
          </a:ln>
        </p:spPr>
        <p:txBody>
          <a:bodyPr/>
          <a:lstStyle/>
          <a:p>
            <a:endParaRPr lang="zh-CN" altLang="en-US"/>
          </a:p>
        </p:txBody>
      </p:sp>
      <p:sp>
        <p:nvSpPr>
          <p:cNvPr id="6" name="Freeform 6"/>
          <p:cNvSpPr/>
          <p:nvPr/>
        </p:nvSpPr>
        <p:spPr>
          <a:xfrm>
            <a:off x="9553443" y="5342074"/>
            <a:ext cx="7224311" cy="3366834"/>
          </a:xfrm>
          <a:custGeom>
            <a:avLst/>
            <a:gdLst/>
            <a:ahLst/>
            <a:cxnLst/>
            <a:rect l="l" t="t" r="r" b="b"/>
            <a:pathLst>
              <a:path w="7224311" h="3366834">
                <a:moveTo>
                  <a:pt x="0" y="0"/>
                </a:moveTo>
                <a:lnTo>
                  <a:pt x="7224311" y="0"/>
                </a:lnTo>
                <a:lnTo>
                  <a:pt x="7224311" y="3366834"/>
                </a:lnTo>
                <a:lnTo>
                  <a:pt x="0" y="3366834"/>
                </a:lnTo>
                <a:lnTo>
                  <a:pt x="0" y="0"/>
                </a:lnTo>
                <a:close/>
              </a:path>
            </a:pathLst>
          </a:custGeom>
          <a:blipFill>
            <a:blip r:embed="rId4"/>
            <a:stretch>
              <a:fillRect/>
            </a:stretch>
          </a:blipFill>
          <a:ln w="38100" cap="sq">
            <a:solidFill>
              <a:srgbClr val="000000"/>
            </a:solidFill>
            <a:prstDash val="lgDash"/>
            <a:miter/>
          </a:ln>
        </p:spPr>
        <p:txBody>
          <a:bodyPr/>
          <a:lstStyle/>
          <a:p>
            <a:endParaRPr lang="zh-CN" altLang="en-US"/>
          </a:p>
        </p:txBody>
      </p:sp>
      <p:sp>
        <p:nvSpPr>
          <p:cNvPr id="7" name="TextBox 7"/>
          <p:cNvSpPr txBox="1"/>
          <p:nvPr/>
        </p:nvSpPr>
        <p:spPr>
          <a:xfrm>
            <a:off x="1028700" y="2660001"/>
            <a:ext cx="7802404" cy="679958"/>
          </a:xfrm>
          <a:prstGeom prst="rect">
            <a:avLst/>
          </a:prstGeom>
        </p:spPr>
        <p:txBody>
          <a:bodyPr lIns="0" tIns="0" rIns="0" bIns="0" rtlCol="0" anchor="t">
            <a:spAutoFit/>
          </a:bodyPr>
          <a:lstStyle/>
          <a:p>
            <a:pPr algn="ctr">
              <a:lnSpc>
                <a:spcPts val="5572"/>
              </a:lnSpc>
              <a:spcBef>
                <a:spcPct val="0"/>
              </a:spcBef>
            </a:pPr>
            <a:r>
              <a:rPr lang="en-US" sz="3980" b="1">
                <a:solidFill>
                  <a:srgbClr val="000000"/>
                </a:solidFill>
                <a:latin typeface="League Spartan"/>
                <a:ea typeface="League Spartan"/>
                <a:cs typeface="League Spartan"/>
                <a:sym typeface="League Spartan"/>
              </a:rPr>
              <a:t> UPDATING BANQUET STATUS</a:t>
            </a:r>
          </a:p>
        </p:txBody>
      </p:sp>
      <p:sp>
        <p:nvSpPr>
          <p:cNvPr id="8" name="TextBox 8"/>
          <p:cNvSpPr txBox="1"/>
          <p:nvPr/>
        </p:nvSpPr>
        <p:spPr>
          <a:xfrm>
            <a:off x="1028700" y="4282906"/>
            <a:ext cx="7802404" cy="953467"/>
          </a:xfrm>
          <a:prstGeom prst="rect">
            <a:avLst/>
          </a:prstGeom>
        </p:spPr>
        <p:txBody>
          <a:bodyPr lIns="0" tIns="0" rIns="0" bIns="0" rtlCol="0" anchor="t">
            <a:spAutoFit/>
          </a:bodyPr>
          <a:lstStyle/>
          <a:p>
            <a:pPr algn="l">
              <a:lnSpc>
                <a:spcPts val="2571"/>
              </a:lnSpc>
              <a:spcBef>
                <a:spcPct val="0"/>
              </a:spcBef>
            </a:pPr>
            <a:r>
              <a:rPr lang="en-US" sz="1836" b="1">
                <a:solidFill>
                  <a:srgbClr val="000000"/>
                </a:solidFill>
                <a:latin typeface="League Spartan"/>
                <a:ea typeface="League Spartan"/>
                <a:cs typeface="League Spartan"/>
                <a:sym typeface="League Spartan"/>
              </a:rPr>
              <a:t>YOU WILL SEE THE FULL LIST OF ALL BANQUETS, AND YOU NEED TO ENTER THE ID OF THE BANQUET YOU WANT TO MAKE UPDATE(S):</a:t>
            </a:r>
          </a:p>
        </p:txBody>
      </p:sp>
      <p:sp>
        <p:nvSpPr>
          <p:cNvPr id="9" name="TextBox 9"/>
          <p:cNvSpPr txBox="1"/>
          <p:nvPr/>
        </p:nvSpPr>
        <p:spPr>
          <a:xfrm>
            <a:off x="9653999" y="832693"/>
            <a:ext cx="7023199" cy="6295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YOU WILL BE ASKED TO ENTER THE ITEM YOU WANT TO UPDATE, SELECT ONE FROM 1-8:</a:t>
            </a:r>
          </a:p>
        </p:txBody>
      </p:sp>
      <p:sp>
        <p:nvSpPr>
          <p:cNvPr id="10" name="TextBox 10"/>
          <p:cNvSpPr txBox="1"/>
          <p:nvPr/>
        </p:nvSpPr>
        <p:spPr>
          <a:xfrm>
            <a:off x="9653999" y="4731585"/>
            <a:ext cx="6015514" cy="305689"/>
          </a:xfrm>
          <a:prstGeom prst="rect">
            <a:avLst/>
          </a:prstGeom>
        </p:spPr>
        <p:txBody>
          <a:bodyPr lIns="0" tIns="0" rIns="0" bIns="0" rtlCol="0" anchor="t">
            <a:spAutoFit/>
          </a:bodyPr>
          <a:lstStyle/>
          <a:p>
            <a:pPr algn="ctr">
              <a:lnSpc>
                <a:spcPts val="2575"/>
              </a:lnSpc>
              <a:spcBef>
                <a:spcPct val="0"/>
              </a:spcBef>
            </a:pPr>
            <a:r>
              <a:rPr lang="en-US" sz="1839" b="1">
                <a:solidFill>
                  <a:srgbClr val="000000"/>
                </a:solidFill>
                <a:latin typeface="League Spartan"/>
                <a:ea typeface="League Spartan"/>
                <a:cs typeface="League Spartan"/>
                <a:sym typeface="League Spartan"/>
              </a:rPr>
              <a:t>THEN ENTER THE NEW VALUE YOU WANT IT TO BE</a:t>
            </a:r>
          </a:p>
        </p:txBody>
      </p:sp>
      <p:sp>
        <p:nvSpPr>
          <p:cNvPr id="11" name="TextBox 11"/>
          <p:cNvSpPr txBox="1"/>
          <p:nvPr/>
        </p:nvSpPr>
        <p:spPr>
          <a:xfrm>
            <a:off x="9653999" y="8985133"/>
            <a:ext cx="7547505" cy="95338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THEN IF YOU UPDATE IT SUCCESSFULLY, YOU CAN SEE THE UPDATED INFORMATION OF BANQUET AND YOU 15 WILL BE SENT BACK TO THE ADMINISTRATOR MAIN MENU.</a:t>
            </a:r>
          </a:p>
        </p:txBody>
      </p:sp>
      <p:grpSp>
        <p:nvGrpSpPr>
          <p:cNvPr id="12" name="Group 12"/>
          <p:cNvGrpSpPr/>
          <p:nvPr/>
        </p:nvGrpSpPr>
        <p:grpSpPr>
          <a:xfrm rot="-10800000">
            <a:off x="0" y="-3573607"/>
            <a:ext cx="347325" cy="19015452"/>
            <a:chOff x="0" y="0"/>
            <a:chExt cx="91477" cy="5008185"/>
          </a:xfrm>
        </p:grpSpPr>
        <p:sp>
          <p:nvSpPr>
            <p:cNvPr id="13" name="Freeform 13"/>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4" name="TextBox 14"/>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49494" y="2660001"/>
            <a:ext cx="9144000" cy="679958"/>
          </a:xfrm>
          <a:prstGeom prst="rect">
            <a:avLst/>
          </a:prstGeom>
        </p:spPr>
        <p:txBody>
          <a:bodyPr lIns="0" tIns="0" rIns="0" bIns="0" rtlCol="0" anchor="t">
            <a:spAutoFit/>
          </a:bodyPr>
          <a:lstStyle/>
          <a:p>
            <a:pPr algn="ctr">
              <a:lnSpc>
                <a:spcPts val="5572"/>
              </a:lnSpc>
              <a:spcBef>
                <a:spcPct val="0"/>
              </a:spcBef>
            </a:pPr>
            <a:r>
              <a:rPr lang="en-US" sz="3980" b="1">
                <a:solidFill>
                  <a:srgbClr val="000000"/>
                </a:solidFill>
                <a:latin typeface="League Spartan"/>
                <a:ea typeface="League Spartan"/>
                <a:cs typeface="League Spartan"/>
                <a:sym typeface="League Spartan"/>
              </a:rPr>
              <a:t> UPDATING DISHES’ INFORMATION</a:t>
            </a:r>
          </a:p>
        </p:txBody>
      </p:sp>
      <p:sp>
        <p:nvSpPr>
          <p:cNvPr id="3" name="TextBox 3"/>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4" name="AutoShape 4"/>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5" name="Freeform 5"/>
          <p:cNvSpPr/>
          <p:nvPr/>
        </p:nvSpPr>
        <p:spPr>
          <a:xfrm>
            <a:off x="1269999" y="5007723"/>
            <a:ext cx="6176323" cy="3631135"/>
          </a:xfrm>
          <a:custGeom>
            <a:avLst/>
            <a:gdLst/>
            <a:ahLst/>
            <a:cxnLst/>
            <a:rect l="l" t="t" r="r" b="b"/>
            <a:pathLst>
              <a:path w="6176323" h="3631135">
                <a:moveTo>
                  <a:pt x="0" y="0"/>
                </a:moveTo>
                <a:lnTo>
                  <a:pt x="6176323" y="0"/>
                </a:lnTo>
                <a:lnTo>
                  <a:pt x="6176323" y="3631135"/>
                </a:lnTo>
                <a:lnTo>
                  <a:pt x="0" y="3631135"/>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6" name="Freeform 6"/>
          <p:cNvSpPr/>
          <p:nvPr/>
        </p:nvSpPr>
        <p:spPr>
          <a:xfrm>
            <a:off x="10172700" y="2602269"/>
            <a:ext cx="7238078" cy="3307900"/>
          </a:xfrm>
          <a:custGeom>
            <a:avLst/>
            <a:gdLst/>
            <a:ahLst/>
            <a:cxnLst/>
            <a:rect l="l" t="t" r="r" b="b"/>
            <a:pathLst>
              <a:path w="7238078" h="3307900">
                <a:moveTo>
                  <a:pt x="0" y="0"/>
                </a:moveTo>
                <a:lnTo>
                  <a:pt x="7238078" y="0"/>
                </a:lnTo>
                <a:lnTo>
                  <a:pt x="7238078" y="3307900"/>
                </a:lnTo>
                <a:lnTo>
                  <a:pt x="0" y="3307900"/>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7" name="Freeform 7"/>
          <p:cNvSpPr/>
          <p:nvPr/>
        </p:nvSpPr>
        <p:spPr>
          <a:xfrm>
            <a:off x="10167549" y="6823290"/>
            <a:ext cx="7091751" cy="755655"/>
          </a:xfrm>
          <a:custGeom>
            <a:avLst/>
            <a:gdLst/>
            <a:ahLst/>
            <a:cxnLst/>
            <a:rect l="l" t="t" r="r" b="b"/>
            <a:pathLst>
              <a:path w="7091751" h="755655">
                <a:moveTo>
                  <a:pt x="0" y="0"/>
                </a:moveTo>
                <a:lnTo>
                  <a:pt x="7091751" y="0"/>
                </a:lnTo>
                <a:lnTo>
                  <a:pt x="7091751" y="755655"/>
                </a:lnTo>
                <a:lnTo>
                  <a:pt x="0" y="755655"/>
                </a:lnTo>
                <a:lnTo>
                  <a:pt x="0" y="0"/>
                </a:lnTo>
                <a:close/>
              </a:path>
            </a:pathLst>
          </a:custGeom>
          <a:blipFill>
            <a:blip r:embed="rId4"/>
            <a:stretch>
              <a:fillRect b="-322238"/>
            </a:stretch>
          </a:blipFill>
        </p:spPr>
        <p:txBody>
          <a:bodyPr/>
          <a:lstStyle/>
          <a:p>
            <a:endParaRPr lang="zh-CN" altLang="en-US"/>
          </a:p>
        </p:txBody>
      </p:sp>
      <p:sp>
        <p:nvSpPr>
          <p:cNvPr id="8" name="TextBox 8"/>
          <p:cNvSpPr txBox="1"/>
          <p:nvPr/>
        </p:nvSpPr>
        <p:spPr>
          <a:xfrm>
            <a:off x="1028700" y="3682859"/>
            <a:ext cx="7273174" cy="95338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YOU WILL SEE THE FULL LIST OF ALL DISHES AND DETAILED INFORMATION, AND YOU WILL BE ASKED TO ENTER THE DISH NAME THAT YOU WANT TO MAKE UPDATES ON:</a:t>
            </a:r>
          </a:p>
        </p:txBody>
      </p:sp>
      <p:sp>
        <p:nvSpPr>
          <p:cNvPr id="9" name="TextBox 9"/>
          <p:cNvSpPr txBox="1"/>
          <p:nvPr/>
        </p:nvSpPr>
        <p:spPr>
          <a:xfrm>
            <a:off x="10167549" y="1620617"/>
            <a:ext cx="8115300" cy="6295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NEXT, THE DETAILS OF YOUR SELECTED DISH WILL BE DISPLAYED, AND YOU NEED TO ENTER THE ITEM YOU WANT TO UPDATE:</a:t>
            </a:r>
          </a:p>
        </p:txBody>
      </p:sp>
      <p:sp>
        <p:nvSpPr>
          <p:cNvPr id="10" name="TextBox 10"/>
          <p:cNvSpPr txBox="1"/>
          <p:nvPr/>
        </p:nvSpPr>
        <p:spPr>
          <a:xfrm>
            <a:off x="10172700" y="6338794"/>
            <a:ext cx="5390198" cy="305689"/>
          </a:xfrm>
          <a:prstGeom prst="rect">
            <a:avLst/>
          </a:prstGeom>
        </p:spPr>
        <p:txBody>
          <a:bodyPr lIns="0" tIns="0" rIns="0" bIns="0" rtlCol="0" anchor="t">
            <a:spAutoFit/>
          </a:bodyPr>
          <a:lstStyle/>
          <a:p>
            <a:pPr algn="ctr">
              <a:lnSpc>
                <a:spcPts val="2575"/>
              </a:lnSpc>
              <a:spcBef>
                <a:spcPct val="0"/>
              </a:spcBef>
            </a:pPr>
            <a:r>
              <a:rPr lang="en-US" sz="1839" b="1">
                <a:solidFill>
                  <a:srgbClr val="000000"/>
                </a:solidFill>
                <a:latin typeface="League Spartan"/>
                <a:ea typeface="League Spartan"/>
                <a:cs typeface="League Spartan"/>
                <a:sym typeface="League Spartan"/>
              </a:rPr>
              <a:t>THEN YOU NEED TO ENTER THE NEW VALUE. </a:t>
            </a:r>
          </a:p>
        </p:txBody>
      </p:sp>
      <p:sp>
        <p:nvSpPr>
          <p:cNvPr id="11" name="TextBox 11"/>
          <p:cNvSpPr txBox="1"/>
          <p:nvPr/>
        </p:nvSpPr>
        <p:spPr>
          <a:xfrm>
            <a:off x="10167549" y="8009319"/>
            <a:ext cx="7086600" cy="6295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THEN, IF YOU SEE “UPDATE SUCCESS”, YOUR UPDATE IS SUCCESSFUL.</a:t>
            </a:r>
          </a:p>
        </p:txBody>
      </p:sp>
      <p:grpSp>
        <p:nvGrpSpPr>
          <p:cNvPr id="12" name="Group 12"/>
          <p:cNvGrpSpPr/>
          <p:nvPr/>
        </p:nvGrpSpPr>
        <p:grpSpPr>
          <a:xfrm rot="5400000">
            <a:off x="8379497" y="-209430"/>
            <a:ext cx="347325" cy="19015452"/>
            <a:chOff x="0" y="0"/>
            <a:chExt cx="91477" cy="5008185"/>
          </a:xfrm>
        </p:grpSpPr>
        <p:sp>
          <p:nvSpPr>
            <p:cNvPr id="13" name="Freeform 13"/>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4" name="TextBox 14"/>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4648644"/>
            <a:ext cx="6491347" cy="1980411"/>
          </a:xfrm>
          <a:custGeom>
            <a:avLst/>
            <a:gdLst/>
            <a:ahLst/>
            <a:cxnLst/>
            <a:rect l="l" t="t" r="r" b="b"/>
            <a:pathLst>
              <a:path w="6491347" h="1980411">
                <a:moveTo>
                  <a:pt x="0" y="0"/>
                </a:moveTo>
                <a:lnTo>
                  <a:pt x="6491347" y="0"/>
                </a:lnTo>
                <a:lnTo>
                  <a:pt x="6491347" y="1980411"/>
                </a:lnTo>
                <a:lnTo>
                  <a:pt x="0" y="1980411"/>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9474490" y="4648644"/>
            <a:ext cx="5011120" cy="1980411"/>
          </a:xfrm>
          <a:custGeom>
            <a:avLst/>
            <a:gdLst/>
            <a:ahLst/>
            <a:cxnLst/>
            <a:rect l="l" t="t" r="r" b="b"/>
            <a:pathLst>
              <a:path w="5011120" h="1980411">
                <a:moveTo>
                  <a:pt x="0" y="0"/>
                </a:moveTo>
                <a:lnTo>
                  <a:pt x="5011120" y="0"/>
                </a:lnTo>
                <a:lnTo>
                  <a:pt x="5011120" y="1980411"/>
                </a:lnTo>
                <a:lnTo>
                  <a:pt x="0" y="1980411"/>
                </a:lnTo>
                <a:lnTo>
                  <a:pt x="0" y="0"/>
                </a:lnTo>
                <a:close/>
              </a:path>
            </a:pathLst>
          </a:custGeom>
          <a:blipFill>
            <a:blip r:embed="rId3"/>
            <a:stretch>
              <a:fillRect r="-3900"/>
            </a:stretch>
          </a:blipFill>
          <a:ln w="38100" cap="sq">
            <a:solidFill>
              <a:srgbClr val="000000"/>
            </a:solidFill>
            <a:prstDash val="lgDash"/>
            <a:miter/>
          </a:ln>
        </p:spPr>
        <p:txBody>
          <a:bodyPr/>
          <a:lstStyle/>
          <a:p>
            <a:endParaRPr lang="zh-CN" altLang="en-US"/>
          </a:p>
        </p:txBody>
      </p:sp>
      <p:sp>
        <p:nvSpPr>
          <p:cNvPr id="6" name="Freeform 6"/>
          <p:cNvSpPr/>
          <p:nvPr/>
        </p:nvSpPr>
        <p:spPr>
          <a:xfrm>
            <a:off x="6565212" y="7248131"/>
            <a:ext cx="10829676" cy="1577616"/>
          </a:xfrm>
          <a:custGeom>
            <a:avLst/>
            <a:gdLst/>
            <a:ahLst/>
            <a:cxnLst/>
            <a:rect l="l" t="t" r="r" b="b"/>
            <a:pathLst>
              <a:path w="10829676" h="1577616">
                <a:moveTo>
                  <a:pt x="0" y="0"/>
                </a:moveTo>
                <a:lnTo>
                  <a:pt x="10829676" y="0"/>
                </a:lnTo>
                <a:lnTo>
                  <a:pt x="10829676" y="1577616"/>
                </a:lnTo>
                <a:lnTo>
                  <a:pt x="0" y="1577616"/>
                </a:lnTo>
                <a:lnTo>
                  <a:pt x="0" y="0"/>
                </a:lnTo>
                <a:close/>
              </a:path>
            </a:pathLst>
          </a:custGeom>
          <a:blipFill>
            <a:blip r:embed="rId4"/>
            <a:stretch>
              <a:fillRect/>
            </a:stretch>
          </a:blipFill>
          <a:ln w="38100" cap="sq">
            <a:solidFill>
              <a:srgbClr val="000000"/>
            </a:solidFill>
            <a:prstDash val="lgDash"/>
            <a:miter/>
          </a:ln>
        </p:spPr>
        <p:txBody>
          <a:bodyPr/>
          <a:lstStyle/>
          <a:p>
            <a:endParaRPr lang="zh-CN" altLang="en-US"/>
          </a:p>
        </p:txBody>
      </p:sp>
      <p:sp>
        <p:nvSpPr>
          <p:cNvPr id="7" name="TextBox 7"/>
          <p:cNvSpPr txBox="1"/>
          <p:nvPr/>
        </p:nvSpPr>
        <p:spPr>
          <a:xfrm>
            <a:off x="1028700" y="3352380"/>
            <a:ext cx="7012436" cy="95338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IT WILL DISPLAY THE FULL LIST OF ALL BANQUETS AND ASK YOU TO SELECT THE BANQUET ID OF THE REGISTRATION RECORDS YOU WANT TO UPDATE:</a:t>
            </a:r>
          </a:p>
        </p:txBody>
      </p:sp>
      <p:sp>
        <p:nvSpPr>
          <p:cNvPr id="8" name="TextBox 8"/>
          <p:cNvSpPr txBox="1"/>
          <p:nvPr/>
        </p:nvSpPr>
        <p:spPr>
          <a:xfrm>
            <a:off x="419102" y="2358122"/>
            <a:ext cx="13592294" cy="691728"/>
          </a:xfrm>
          <a:prstGeom prst="rect">
            <a:avLst/>
          </a:prstGeom>
        </p:spPr>
        <p:txBody>
          <a:bodyPr wrap="square" lIns="0" tIns="0" rIns="0" bIns="0" rtlCol="0" anchor="t">
            <a:spAutoFit/>
          </a:bodyPr>
          <a:lstStyle/>
          <a:p>
            <a:pPr algn="ctr">
              <a:lnSpc>
                <a:spcPts val="5572"/>
              </a:lnSpc>
              <a:spcBef>
                <a:spcPct val="0"/>
              </a:spcBef>
            </a:pPr>
            <a:r>
              <a:rPr lang="en-US" sz="3980" b="1" dirty="0">
                <a:solidFill>
                  <a:srgbClr val="000000"/>
                </a:solidFill>
                <a:latin typeface="League Spartan"/>
                <a:ea typeface="League Spartan"/>
                <a:cs typeface="League Spartan"/>
                <a:sym typeface="League Spartan"/>
              </a:rPr>
              <a:t> UPDATING ATTENDEES’ REGISTRATION RECORDS</a:t>
            </a:r>
          </a:p>
        </p:txBody>
      </p:sp>
      <p:sp>
        <p:nvSpPr>
          <p:cNvPr id="9" name="TextBox 9"/>
          <p:cNvSpPr txBox="1"/>
          <p:nvPr/>
        </p:nvSpPr>
        <p:spPr>
          <a:xfrm>
            <a:off x="8651027" y="3352380"/>
            <a:ext cx="8041136" cy="95338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 IT WILL SHOW ALL REGISTRATION RECORDS OF THIS BANQUET AND REQUIRE YOU TO ENTER THE EMAIL OF THE REGISTRATION RECORD YOU WANT TO MAKE UPDATE(S) ON</a:t>
            </a:r>
          </a:p>
        </p:txBody>
      </p:sp>
      <p:sp>
        <p:nvSpPr>
          <p:cNvPr id="10" name="TextBox 10"/>
          <p:cNvSpPr txBox="1"/>
          <p:nvPr/>
        </p:nvSpPr>
        <p:spPr>
          <a:xfrm>
            <a:off x="1754144" y="7707881"/>
            <a:ext cx="3898274" cy="6295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THEN YOU NEED TO SELECT THE TARGET ITEM:</a:t>
            </a:r>
          </a:p>
        </p:txBody>
      </p:sp>
      <p:grpSp>
        <p:nvGrpSpPr>
          <p:cNvPr id="11" name="Group 11"/>
          <p:cNvGrpSpPr/>
          <p:nvPr/>
        </p:nvGrpSpPr>
        <p:grpSpPr>
          <a:xfrm rot="-10800000">
            <a:off x="17747313" y="-2878671"/>
            <a:ext cx="347325" cy="19015452"/>
            <a:chOff x="0" y="0"/>
            <a:chExt cx="91477" cy="5008185"/>
          </a:xfrm>
        </p:grpSpPr>
        <p:sp>
          <p:nvSpPr>
            <p:cNvPr id="12" name="Freeform 12"/>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3" name="TextBox 13"/>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14" name="Group 14"/>
          <p:cNvGrpSpPr/>
          <p:nvPr/>
        </p:nvGrpSpPr>
        <p:grpSpPr>
          <a:xfrm rot="-10800000">
            <a:off x="71775" y="-3184299"/>
            <a:ext cx="347325" cy="19015452"/>
            <a:chOff x="0" y="0"/>
            <a:chExt cx="91477" cy="5008185"/>
          </a:xfrm>
        </p:grpSpPr>
        <p:sp>
          <p:nvSpPr>
            <p:cNvPr id="15" name="Freeform 15"/>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6" name="TextBox 16"/>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326" y="0"/>
            <a:ext cx="9499600" cy="10287000"/>
            <a:chOff x="0" y="0"/>
            <a:chExt cx="2501952" cy="2709333"/>
          </a:xfrm>
        </p:grpSpPr>
        <p:sp>
          <p:nvSpPr>
            <p:cNvPr id="3" name="Freeform 3"/>
            <p:cNvSpPr/>
            <p:nvPr/>
          </p:nvSpPr>
          <p:spPr>
            <a:xfrm>
              <a:off x="0" y="0"/>
              <a:ext cx="2501952" cy="2709333"/>
            </a:xfrm>
            <a:custGeom>
              <a:avLst/>
              <a:gdLst/>
              <a:ahLst/>
              <a:cxnLst/>
              <a:rect l="l" t="t" r="r" b="b"/>
              <a:pathLst>
                <a:path w="2501952" h="2709333">
                  <a:moveTo>
                    <a:pt x="0" y="0"/>
                  </a:moveTo>
                  <a:lnTo>
                    <a:pt x="2501952" y="0"/>
                  </a:lnTo>
                  <a:lnTo>
                    <a:pt x="2501952" y="2709333"/>
                  </a:lnTo>
                  <a:lnTo>
                    <a:pt x="0" y="2709333"/>
                  </a:lnTo>
                  <a:close/>
                </a:path>
              </a:pathLst>
            </a:custGeom>
            <a:solidFill>
              <a:srgbClr val="0071BC"/>
            </a:solidFill>
          </p:spPr>
          <p:txBody>
            <a:bodyPr/>
            <a:lstStyle/>
            <a:p>
              <a:endParaRPr lang="zh-CN" altLang="en-US"/>
            </a:p>
          </p:txBody>
        </p:sp>
        <p:sp>
          <p:nvSpPr>
            <p:cNvPr id="4" name="TextBox 4"/>
            <p:cNvSpPr txBox="1"/>
            <p:nvPr/>
          </p:nvSpPr>
          <p:spPr>
            <a:xfrm>
              <a:off x="0" y="-28575"/>
              <a:ext cx="2501952" cy="2737908"/>
            </a:xfrm>
            <a:prstGeom prst="rect">
              <a:avLst/>
            </a:prstGeom>
          </p:spPr>
          <p:txBody>
            <a:bodyPr lIns="50800" tIns="50800" rIns="50800" bIns="50800" rtlCol="0" anchor="ctr"/>
            <a:lstStyle/>
            <a:p>
              <a:pPr algn="ctr">
                <a:lnSpc>
                  <a:spcPts val="2659"/>
                </a:lnSpc>
              </a:pPr>
              <a:endParaRPr/>
            </a:p>
          </p:txBody>
        </p:sp>
      </p:grpSp>
      <p:sp>
        <p:nvSpPr>
          <p:cNvPr id="5" name="TextBox 5"/>
          <p:cNvSpPr txBox="1"/>
          <p:nvPr/>
        </p:nvSpPr>
        <p:spPr>
          <a:xfrm>
            <a:off x="1028720" y="1513871"/>
            <a:ext cx="6417963" cy="738238"/>
          </a:xfrm>
          <a:prstGeom prst="rect">
            <a:avLst/>
          </a:prstGeom>
        </p:spPr>
        <p:txBody>
          <a:bodyPr lIns="0" tIns="0" rIns="0" bIns="0" rtlCol="0" anchor="t">
            <a:spAutoFit/>
          </a:bodyPr>
          <a:lstStyle/>
          <a:p>
            <a:pPr algn="l">
              <a:lnSpc>
                <a:spcPts val="6018"/>
              </a:lnSpc>
              <a:spcBef>
                <a:spcPct val="0"/>
              </a:spcBef>
            </a:pPr>
            <a:r>
              <a:rPr lang="en-US" sz="4298">
                <a:solidFill>
                  <a:srgbClr val="FFFFFF"/>
                </a:solidFill>
                <a:latin typeface="League Spartan"/>
                <a:ea typeface="League Spartan"/>
                <a:cs typeface="League Spartan"/>
                <a:sym typeface="League Spartan"/>
              </a:rPr>
              <a:t>CATALOG</a:t>
            </a:r>
          </a:p>
        </p:txBody>
      </p:sp>
      <p:sp>
        <p:nvSpPr>
          <p:cNvPr id="6" name="AutoShape 6"/>
          <p:cNvSpPr/>
          <p:nvPr/>
        </p:nvSpPr>
        <p:spPr>
          <a:xfrm flipV="1">
            <a:off x="1029792" y="2233059"/>
            <a:ext cx="5761990" cy="19050"/>
          </a:xfrm>
          <a:prstGeom prst="line">
            <a:avLst/>
          </a:prstGeom>
          <a:ln w="38100" cap="flat">
            <a:solidFill>
              <a:srgbClr val="FFFFFF"/>
            </a:solidFill>
            <a:prstDash val="solid"/>
            <a:headEnd type="none" w="sm" len="sm"/>
            <a:tailEnd type="none" w="sm" len="sm"/>
          </a:ln>
        </p:spPr>
        <p:txBody>
          <a:bodyPr/>
          <a:lstStyle/>
          <a:p>
            <a:endParaRPr lang="zh-CN" altLang="en-US"/>
          </a:p>
        </p:txBody>
      </p:sp>
      <p:sp>
        <p:nvSpPr>
          <p:cNvPr id="7" name="Freeform 7"/>
          <p:cNvSpPr/>
          <p:nvPr/>
        </p:nvSpPr>
        <p:spPr>
          <a:xfrm>
            <a:off x="1029729" y="3860110"/>
            <a:ext cx="1117631" cy="991290"/>
          </a:xfrm>
          <a:custGeom>
            <a:avLst/>
            <a:gdLst/>
            <a:ahLst/>
            <a:cxnLst/>
            <a:rect l="l" t="t" r="r" b="b"/>
            <a:pathLst>
              <a:path w="1117631" h="991290">
                <a:moveTo>
                  <a:pt x="0" y="0"/>
                </a:moveTo>
                <a:lnTo>
                  <a:pt x="1117631" y="0"/>
                </a:lnTo>
                <a:lnTo>
                  <a:pt x="1117631" y="991290"/>
                </a:lnTo>
                <a:lnTo>
                  <a:pt x="0" y="9912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zh-CN" altLang="en-US"/>
          </a:p>
        </p:txBody>
      </p:sp>
      <p:sp>
        <p:nvSpPr>
          <p:cNvPr id="8" name="Freeform 8"/>
          <p:cNvSpPr/>
          <p:nvPr/>
        </p:nvSpPr>
        <p:spPr>
          <a:xfrm>
            <a:off x="1028700" y="7127875"/>
            <a:ext cx="1117674" cy="827079"/>
          </a:xfrm>
          <a:custGeom>
            <a:avLst/>
            <a:gdLst/>
            <a:ahLst/>
            <a:cxnLst/>
            <a:rect l="l" t="t" r="r" b="b"/>
            <a:pathLst>
              <a:path w="1117674" h="827079">
                <a:moveTo>
                  <a:pt x="0" y="0"/>
                </a:moveTo>
                <a:lnTo>
                  <a:pt x="1117674" y="0"/>
                </a:lnTo>
                <a:lnTo>
                  <a:pt x="1117674" y="827079"/>
                </a:lnTo>
                <a:lnTo>
                  <a:pt x="0" y="8270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zh-CN" altLang="en-US"/>
          </a:p>
        </p:txBody>
      </p:sp>
      <p:grpSp>
        <p:nvGrpSpPr>
          <p:cNvPr id="9" name="Group 9"/>
          <p:cNvGrpSpPr>
            <a:grpSpLocks noChangeAspect="1"/>
          </p:cNvGrpSpPr>
          <p:nvPr/>
        </p:nvGrpSpPr>
        <p:grpSpPr>
          <a:xfrm>
            <a:off x="8706019" y="1209088"/>
            <a:ext cx="7618923" cy="7868824"/>
            <a:chOff x="0" y="0"/>
            <a:chExt cx="6350000" cy="6558280"/>
          </a:xfrm>
        </p:grpSpPr>
        <p:sp>
          <p:nvSpPr>
            <p:cNvPr id="10" name="Freeform 10"/>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t="-22698" b="-22698"/>
              </a:stretch>
            </a:blipFill>
          </p:spPr>
          <p:txBody>
            <a:bodyPr/>
            <a:lstStyle/>
            <a:p>
              <a:endParaRPr lang="zh-CN" altLang="en-US"/>
            </a:p>
          </p:txBody>
        </p:sp>
        <p:sp>
          <p:nvSpPr>
            <p:cNvPr id="11" name="Freeform 11"/>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D2D2D2"/>
            </a:solidFill>
          </p:spPr>
          <p:txBody>
            <a:bodyPr/>
            <a:lstStyle/>
            <a:p>
              <a:endParaRPr lang="zh-CN" altLang="en-US"/>
            </a:p>
          </p:txBody>
        </p:sp>
      </p:grpSp>
      <p:sp>
        <p:nvSpPr>
          <p:cNvPr id="12" name="TextBox 12"/>
          <p:cNvSpPr txBox="1"/>
          <p:nvPr/>
        </p:nvSpPr>
        <p:spPr>
          <a:xfrm>
            <a:off x="1028720" y="952500"/>
            <a:ext cx="4033205" cy="628046"/>
          </a:xfrm>
          <a:prstGeom prst="rect">
            <a:avLst/>
          </a:prstGeom>
        </p:spPr>
        <p:txBody>
          <a:bodyPr lIns="0" tIns="0" rIns="0" bIns="0" rtlCol="0" anchor="t">
            <a:spAutoFit/>
          </a:bodyPr>
          <a:lstStyle/>
          <a:p>
            <a:pPr algn="l">
              <a:lnSpc>
                <a:spcPts val="5080"/>
              </a:lnSpc>
              <a:spcBef>
                <a:spcPct val="0"/>
              </a:spcBef>
            </a:pPr>
            <a:r>
              <a:rPr lang="en-US" sz="3629" b="1">
                <a:solidFill>
                  <a:srgbClr val="FFFFFF"/>
                </a:solidFill>
                <a:latin typeface="Lato Bold"/>
                <a:ea typeface="Lato Bold"/>
                <a:cs typeface="Lato Bold"/>
                <a:sym typeface="Lato Bold"/>
              </a:rPr>
              <a:t>PRESENATTION</a:t>
            </a:r>
          </a:p>
        </p:txBody>
      </p:sp>
      <p:sp>
        <p:nvSpPr>
          <p:cNvPr id="13" name="TextBox 13"/>
          <p:cNvSpPr txBox="1"/>
          <p:nvPr/>
        </p:nvSpPr>
        <p:spPr>
          <a:xfrm>
            <a:off x="2677167" y="3963637"/>
            <a:ext cx="5327928" cy="1335438"/>
          </a:xfrm>
          <a:prstGeom prst="rect">
            <a:avLst/>
          </a:prstGeom>
        </p:spPr>
        <p:txBody>
          <a:bodyPr lIns="0" tIns="0" rIns="0" bIns="0" rtlCol="0" anchor="t">
            <a:spAutoFit/>
          </a:bodyPr>
          <a:lstStyle/>
          <a:p>
            <a:pPr algn="l">
              <a:lnSpc>
                <a:spcPts val="3568"/>
              </a:lnSpc>
            </a:pPr>
            <a:r>
              <a:rPr lang="en-US" sz="2548">
                <a:solidFill>
                  <a:srgbClr val="FFFFFF"/>
                </a:solidFill>
                <a:latin typeface="League Spartan"/>
                <a:ea typeface="League Spartan"/>
                <a:cs typeface="League Spartan"/>
                <a:sym typeface="League Spartan"/>
              </a:rPr>
              <a:t>Introduce of Banquet Management System (BMS)</a:t>
            </a:r>
          </a:p>
          <a:p>
            <a:pPr algn="l">
              <a:lnSpc>
                <a:spcPts val="3568"/>
              </a:lnSpc>
              <a:spcBef>
                <a:spcPct val="0"/>
              </a:spcBef>
            </a:pPr>
            <a:endParaRPr lang="en-US" sz="2548">
              <a:solidFill>
                <a:srgbClr val="FFFFFF"/>
              </a:solidFill>
              <a:latin typeface="League Spartan"/>
              <a:ea typeface="League Spartan"/>
              <a:cs typeface="League Spartan"/>
              <a:sym typeface="League Spartan"/>
            </a:endParaRPr>
          </a:p>
        </p:txBody>
      </p:sp>
      <p:sp>
        <p:nvSpPr>
          <p:cNvPr id="14" name="TextBox 14"/>
          <p:cNvSpPr txBox="1"/>
          <p:nvPr/>
        </p:nvSpPr>
        <p:spPr>
          <a:xfrm>
            <a:off x="2677167" y="7070725"/>
            <a:ext cx="4769516" cy="1335438"/>
          </a:xfrm>
          <a:prstGeom prst="rect">
            <a:avLst/>
          </a:prstGeom>
        </p:spPr>
        <p:txBody>
          <a:bodyPr lIns="0" tIns="0" rIns="0" bIns="0" rtlCol="0" anchor="t">
            <a:spAutoFit/>
          </a:bodyPr>
          <a:lstStyle/>
          <a:p>
            <a:pPr algn="l">
              <a:lnSpc>
                <a:spcPts val="3568"/>
              </a:lnSpc>
            </a:pPr>
            <a:r>
              <a:rPr lang="en-US" sz="2548">
                <a:solidFill>
                  <a:srgbClr val="FFFFFF"/>
                </a:solidFill>
                <a:latin typeface="League Spartan"/>
                <a:ea typeface="League Spartan"/>
                <a:cs typeface="League Spartan"/>
                <a:sym typeface="League Spartan"/>
              </a:rPr>
              <a:t>User Guide</a:t>
            </a:r>
          </a:p>
          <a:p>
            <a:pPr algn="l">
              <a:lnSpc>
                <a:spcPts val="3568"/>
              </a:lnSpc>
              <a:spcBef>
                <a:spcPct val="0"/>
              </a:spcBef>
            </a:pPr>
            <a:r>
              <a:rPr lang="en-US" sz="2548">
                <a:solidFill>
                  <a:srgbClr val="FFFFFF"/>
                </a:solidFill>
                <a:latin typeface="League Spartan"/>
                <a:ea typeface="League Spartan"/>
                <a:cs typeface="League Spartan"/>
                <a:sym typeface="League Spartan"/>
              </a:rPr>
              <a:t>The right way to use our BMS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3038080"/>
            <a:ext cx="8325065" cy="1762004"/>
          </a:xfrm>
          <a:custGeom>
            <a:avLst/>
            <a:gdLst/>
            <a:ahLst/>
            <a:cxnLst/>
            <a:rect l="l" t="t" r="r" b="b"/>
            <a:pathLst>
              <a:path w="8325065" h="1762004">
                <a:moveTo>
                  <a:pt x="0" y="0"/>
                </a:moveTo>
                <a:lnTo>
                  <a:pt x="8325065" y="0"/>
                </a:lnTo>
                <a:lnTo>
                  <a:pt x="8325065" y="1762004"/>
                </a:lnTo>
                <a:lnTo>
                  <a:pt x="0" y="1762004"/>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1028700" y="6716014"/>
            <a:ext cx="7639542" cy="2692865"/>
          </a:xfrm>
          <a:custGeom>
            <a:avLst/>
            <a:gdLst/>
            <a:ahLst/>
            <a:cxnLst/>
            <a:rect l="l" t="t" r="r" b="b"/>
            <a:pathLst>
              <a:path w="7639542" h="2692865">
                <a:moveTo>
                  <a:pt x="0" y="0"/>
                </a:moveTo>
                <a:lnTo>
                  <a:pt x="7639542" y="0"/>
                </a:lnTo>
                <a:lnTo>
                  <a:pt x="7639542" y="2692865"/>
                </a:lnTo>
                <a:lnTo>
                  <a:pt x="0" y="2692865"/>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6" name="Freeform 6"/>
          <p:cNvSpPr/>
          <p:nvPr/>
        </p:nvSpPr>
        <p:spPr>
          <a:xfrm>
            <a:off x="10079340" y="6426488"/>
            <a:ext cx="7411512" cy="2580526"/>
          </a:xfrm>
          <a:custGeom>
            <a:avLst/>
            <a:gdLst/>
            <a:ahLst/>
            <a:cxnLst/>
            <a:rect l="l" t="t" r="r" b="b"/>
            <a:pathLst>
              <a:path w="7411512" h="2580526">
                <a:moveTo>
                  <a:pt x="0" y="0"/>
                </a:moveTo>
                <a:lnTo>
                  <a:pt x="7411513" y="0"/>
                </a:lnTo>
                <a:lnTo>
                  <a:pt x="7411513" y="2580527"/>
                </a:lnTo>
                <a:lnTo>
                  <a:pt x="0" y="2580527"/>
                </a:lnTo>
                <a:lnTo>
                  <a:pt x="0" y="0"/>
                </a:lnTo>
                <a:close/>
              </a:path>
            </a:pathLst>
          </a:custGeom>
          <a:blipFill>
            <a:blip r:embed="rId4"/>
            <a:stretch>
              <a:fillRect/>
            </a:stretch>
          </a:blipFill>
          <a:ln w="38100" cap="sq">
            <a:solidFill>
              <a:srgbClr val="000000"/>
            </a:solidFill>
            <a:prstDash val="lgDash"/>
            <a:miter/>
          </a:ln>
        </p:spPr>
        <p:txBody>
          <a:bodyPr/>
          <a:lstStyle/>
          <a:p>
            <a:endParaRPr lang="zh-CN" altLang="en-US"/>
          </a:p>
        </p:txBody>
      </p:sp>
      <p:sp>
        <p:nvSpPr>
          <p:cNvPr id="7" name="TextBox 7"/>
          <p:cNvSpPr txBox="1"/>
          <p:nvPr/>
        </p:nvSpPr>
        <p:spPr>
          <a:xfrm>
            <a:off x="1028700" y="2732391"/>
            <a:ext cx="3603784" cy="305689"/>
          </a:xfrm>
          <a:prstGeom prst="rect">
            <a:avLst/>
          </a:prstGeom>
        </p:spPr>
        <p:txBody>
          <a:bodyPr lIns="0" tIns="0" rIns="0" bIns="0" rtlCol="0" anchor="t">
            <a:spAutoFit/>
          </a:bodyPr>
          <a:lstStyle/>
          <a:p>
            <a:pPr algn="ctr">
              <a:lnSpc>
                <a:spcPts val="2575"/>
              </a:lnSpc>
              <a:spcBef>
                <a:spcPct val="0"/>
              </a:spcBef>
            </a:pPr>
            <a:r>
              <a:rPr lang="en-US" sz="1839" b="1">
                <a:solidFill>
                  <a:srgbClr val="000000"/>
                </a:solidFill>
                <a:latin typeface="League Spartan"/>
                <a:ea typeface="League Spartan"/>
                <a:cs typeface="League Spartan"/>
                <a:sym typeface="League Spartan"/>
              </a:rPr>
              <a:t>THEN ENTER THE NEW VALUE:</a:t>
            </a:r>
          </a:p>
        </p:txBody>
      </p:sp>
      <p:sp>
        <p:nvSpPr>
          <p:cNvPr id="8" name="TextBox 8"/>
          <p:cNvSpPr txBox="1"/>
          <p:nvPr/>
        </p:nvSpPr>
        <p:spPr>
          <a:xfrm>
            <a:off x="1028700" y="5114925"/>
            <a:ext cx="8325065" cy="1601089"/>
          </a:xfrm>
          <a:prstGeom prst="rect">
            <a:avLst/>
          </a:prstGeom>
        </p:spPr>
        <p:txBody>
          <a:bodyPr lIns="0" tIns="0" rIns="0" bIns="0" rtlCol="0" anchor="t">
            <a:spAutoFit/>
          </a:bodyPr>
          <a:lstStyle/>
          <a:p>
            <a:pPr algn="l">
              <a:lnSpc>
                <a:spcPts val="2576"/>
              </a:lnSpc>
              <a:spcBef>
                <a:spcPct val="0"/>
              </a:spcBef>
            </a:pPr>
            <a:r>
              <a:rPr lang="en-US" sz="1840" b="1">
                <a:solidFill>
                  <a:srgbClr val="000000"/>
                </a:solidFill>
                <a:latin typeface="League Spartan"/>
                <a:ea typeface="League Spartan"/>
                <a:cs typeface="League Spartan"/>
                <a:sym typeface="League Spartan"/>
              </a:rPr>
              <a:t>WHEN WE ARE TRYING TO UPDATE THE SEAT NUMBER HERE, WE MAY STILL MEET THE PROBLEM THAT THE DESIRED SEAT IS ALREADY OCCUPIED. WHEN SUCH A SITUATION HAPPENS, YOU WILL STILL BE ASKED WHETHER TO ALLOW THE AUTOMATIC SEAT ALLOCATION AND WHETHER TO ACCEPT THE ALLOCATED SEAT:</a:t>
            </a:r>
          </a:p>
        </p:txBody>
      </p:sp>
      <p:sp>
        <p:nvSpPr>
          <p:cNvPr id="9" name="TextBox 9"/>
          <p:cNvSpPr txBox="1"/>
          <p:nvPr/>
        </p:nvSpPr>
        <p:spPr>
          <a:xfrm>
            <a:off x="10079340" y="2641843"/>
            <a:ext cx="7524605" cy="12772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IF YOU CHOOSE BOTH ‘YES’, YOU WILL CHANGE THE SEAT NUMBER TO THE AUTOMATICALLY ALLOCATED ONE AND YOU WILL SEE “UPDATE SUCCESS”, INDICATING THE SUCCESSFUL UPDATE OPERATION.</a:t>
            </a:r>
          </a:p>
        </p:txBody>
      </p:sp>
      <p:sp>
        <p:nvSpPr>
          <p:cNvPr id="10" name="TextBox 10"/>
          <p:cNvSpPr txBox="1"/>
          <p:nvPr/>
        </p:nvSpPr>
        <p:spPr>
          <a:xfrm>
            <a:off x="10079340" y="4652518"/>
            <a:ext cx="7524605" cy="12772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IF YOU CHOOSE ‘NO’ IN ONE OF THESE TWO QUESTIONS, YOU WILL GET AN “UPDATE FAILS” SINCE THE TARGET UPDATE SEAT IS ALREADY OCCUPIED, AND YOU WILL BE SENT BACK TO THE ADMINISTRATOR MAIN MENU:</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ADMINISTRATOR</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2345094"/>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028700" y="4548728"/>
            <a:ext cx="8421349" cy="2696309"/>
          </a:xfrm>
          <a:custGeom>
            <a:avLst/>
            <a:gdLst/>
            <a:ahLst/>
            <a:cxnLst/>
            <a:rect l="l" t="t" r="r" b="b"/>
            <a:pathLst>
              <a:path w="8421349" h="2696309">
                <a:moveTo>
                  <a:pt x="0" y="0"/>
                </a:moveTo>
                <a:lnTo>
                  <a:pt x="8421349" y="0"/>
                </a:lnTo>
                <a:lnTo>
                  <a:pt x="8421349" y="2696309"/>
                </a:lnTo>
                <a:lnTo>
                  <a:pt x="0" y="2696309"/>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5" name="Freeform 5"/>
          <p:cNvSpPr/>
          <p:nvPr/>
        </p:nvSpPr>
        <p:spPr>
          <a:xfrm>
            <a:off x="10809639" y="2421602"/>
            <a:ext cx="5635592" cy="3588982"/>
          </a:xfrm>
          <a:custGeom>
            <a:avLst/>
            <a:gdLst/>
            <a:ahLst/>
            <a:cxnLst/>
            <a:rect l="l" t="t" r="r" b="b"/>
            <a:pathLst>
              <a:path w="5635592" h="3588982">
                <a:moveTo>
                  <a:pt x="0" y="0"/>
                </a:moveTo>
                <a:lnTo>
                  <a:pt x="5635592" y="0"/>
                </a:lnTo>
                <a:lnTo>
                  <a:pt x="5635592" y="3588983"/>
                </a:lnTo>
                <a:lnTo>
                  <a:pt x="0" y="3588983"/>
                </a:lnTo>
                <a:lnTo>
                  <a:pt x="0" y="0"/>
                </a:lnTo>
                <a:close/>
              </a:path>
            </a:pathLst>
          </a:custGeom>
          <a:blipFill>
            <a:blip r:embed="rId3"/>
            <a:stretch>
              <a:fillRect/>
            </a:stretch>
          </a:blipFill>
          <a:ln w="38100" cap="sq">
            <a:solidFill>
              <a:srgbClr val="000000"/>
            </a:solidFill>
            <a:prstDash val="lgDash"/>
            <a:miter/>
          </a:ln>
        </p:spPr>
        <p:txBody>
          <a:bodyPr/>
          <a:lstStyle/>
          <a:p>
            <a:endParaRPr lang="zh-CN" altLang="en-US"/>
          </a:p>
        </p:txBody>
      </p:sp>
      <p:sp>
        <p:nvSpPr>
          <p:cNvPr id="6" name="Freeform 6"/>
          <p:cNvSpPr/>
          <p:nvPr/>
        </p:nvSpPr>
        <p:spPr>
          <a:xfrm>
            <a:off x="10809639" y="6324910"/>
            <a:ext cx="6189899" cy="3544137"/>
          </a:xfrm>
          <a:custGeom>
            <a:avLst/>
            <a:gdLst/>
            <a:ahLst/>
            <a:cxnLst/>
            <a:rect l="l" t="t" r="r" b="b"/>
            <a:pathLst>
              <a:path w="6189899" h="3544137">
                <a:moveTo>
                  <a:pt x="0" y="0"/>
                </a:moveTo>
                <a:lnTo>
                  <a:pt x="6189899" y="0"/>
                </a:lnTo>
                <a:lnTo>
                  <a:pt x="6189899" y="3544137"/>
                </a:lnTo>
                <a:lnTo>
                  <a:pt x="0" y="3544137"/>
                </a:lnTo>
                <a:lnTo>
                  <a:pt x="0" y="0"/>
                </a:lnTo>
                <a:close/>
              </a:path>
            </a:pathLst>
          </a:custGeom>
          <a:blipFill>
            <a:blip r:embed="rId4"/>
            <a:stretch>
              <a:fillRect/>
            </a:stretch>
          </a:blipFill>
          <a:ln w="38100" cap="sq">
            <a:solidFill>
              <a:srgbClr val="000000"/>
            </a:solidFill>
            <a:prstDash val="lgDash"/>
            <a:miter/>
          </a:ln>
        </p:spPr>
        <p:txBody>
          <a:bodyPr/>
          <a:lstStyle/>
          <a:p>
            <a:endParaRPr lang="zh-CN" altLang="en-US"/>
          </a:p>
        </p:txBody>
      </p:sp>
      <p:sp>
        <p:nvSpPr>
          <p:cNvPr id="7" name="TextBox 7"/>
          <p:cNvSpPr txBox="1"/>
          <p:nvPr/>
        </p:nvSpPr>
        <p:spPr>
          <a:xfrm>
            <a:off x="685800" y="2660001"/>
            <a:ext cx="9233535" cy="691728"/>
          </a:xfrm>
          <a:prstGeom prst="rect">
            <a:avLst/>
          </a:prstGeom>
        </p:spPr>
        <p:txBody>
          <a:bodyPr wrap="square" lIns="0" tIns="0" rIns="0" bIns="0" rtlCol="0" anchor="t">
            <a:spAutoFit/>
          </a:bodyPr>
          <a:lstStyle/>
          <a:p>
            <a:pPr algn="ctr">
              <a:lnSpc>
                <a:spcPts val="5572"/>
              </a:lnSpc>
              <a:spcBef>
                <a:spcPct val="0"/>
              </a:spcBef>
            </a:pPr>
            <a:r>
              <a:rPr lang="en-US" sz="3980" b="1" dirty="0">
                <a:solidFill>
                  <a:srgbClr val="000000"/>
                </a:solidFill>
                <a:latin typeface="League Spartan"/>
                <a:ea typeface="League Spartan"/>
                <a:cs typeface="League Spartan"/>
                <a:sym typeface="League Spartan"/>
              </a:rPr>
              <a:t>GENERATING ANALYSIS REPORTS</a:t>
            </a:r>
          </a:p>
        </p:txBody>
      </p:sp>
      <p:sp>
        <p:nvSpPr>
          <p:cNvPr id="8" name="TextBox 8"/>
          <p:cNvSpPr txBox="1"/>
          <p:nvPr/>
        </p:nvSpPr>
        <p:spPr>
          <a:xfrm>
            <a:off x="1028700" y="3614389"/>
            <a:ext cx="8421349" cy="629539"/>
          </a:xfrm>
          <a:prstGeom prst="rect">
            <a:avLst/>
          </a:prstGeom>
        </p:spPr>
        <p:txBody>
          <a:bodyPr lIns="0" tIns="0" rIns="0" bIns="0" rtlCol="0" anchor="t">
            <a:spAutoFit/>
          </a:bodyPr>
          <a:lstStyle/>
          <a:p>
            <a:pPr algn="just">
              <a:lnSpc>
                <a:spcPts val="2575"/>
              </a:lnSpc>
              <a:spcBef>
                <a:spcPct val="0"/>
              </a:spcBef>
            </a:pPr>
            <a:r>
              <a:rPr lang="en-US" sz="1839" b="1">
                <a:solidFill>
                  <a:srgbClr val="000000"/>
                </a:solidFill>
                <a:latin typeface="League Spartan"/>
                <a:ea typeface="League Spartan"/>
                <a:cs typeface="League Spartan"/>
                <a:sym typeface="League Spartan"/>
              </a:rPr>
              <a:t>YOU WILL SEE THE LIST OF ALL BANQUETS AND YOU CAN INPUT THE ID OF THE BANQUET THAT YOU WANT AN ANALYSIS REPORT: </a:t>
            </a:r>
          </a:p>
        </p:txBody>
      </p:sp>
      <p:sp>
        <p:nvSpPr>
          <p:cNvPr id="9" name="TextBox 9"/>
          <p:cNvSpPr txBox="1"/>
          <p:nvPr/>
        </p:nvSpPr>
        <p:spPr>
          <a:xfrm>
            <a:off x="10809639" y="832693"/>
            <a:ext cx="6449661" cy="1277239"/>
          </a:xfrm>
          <a:prstGeom prst="rect">
            <a:avLst/>
          </a:prstGeom>
        </p:spPr>
        <p:txBody>
          <a:bodyPr lIns="0" tIns="0" rIns="0" bIns="0" rtlCol="0" anchor="t">
            <a:spAutoFit/>
          </a:bodyPr>
          <a:lstStyle/>
          <a:p>
            <a:pPr algn="l">
              <a:lnSpc>
                <a:spcPts val="2575"/>
              </a:lnSpc>
              <a:spcBef>
                <a:spcPct val="0"/>
              </a:spcBef>
            </a:pPr>
            <a:r>
              <a:rPr lang="en-US" sz="1839" b="1">
                <a:solidFill>
                  <a:srgbClr val="000000"/>
                </a:solidFill>
                <a:latin typeface="League Spartan"/>
                <a:ea typeface="League Spartan"/>
                <a:cs typeface="League Spartan"/>
                <a:sym typeface="League Spartan"/>
              </a:rPr>
              <a:t>YOU CAN GET AN ANALYSIS REPORT INCLUDING BANQUET BASIC INFORMATION, ATTEND RATIO, AND THE RANK OF DISHED AND DRINKING, WHICH CAN HELP YOU MANAGE BANQUETS BETTER: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0312" r="-20312"/>
            </a:stretch>
          </a:blipFill>
        </p:spPr>
        <p:txBody>
          <a:bodyPr/>
          <a:lstStyle/>
          <a:p>
            <a:endParaRPr lang="zh-CN" altLang="en-US"/>
          </a:p>
        </p:txBody>
      </p:sp>
      <p:sp>
        <p:nvSpPr>
          <p:cNvPr id="3" name="TextBox 3"/>
          <p:cNvSpPr txBox="1"/>
          <p:nvPr/>
        </p:nvSpPr>
        <p:spPr>
          <a:xfrm>
            <a:off x="1029792" y="1537011"/>
            <a:ext cx="6544963" cy="738238"/>
          </a:xfrm>
          <a:prstGeom prst="rect">
            <a:avLst/>
          </a:prstGeom>
        </p:spPr>
        <p:txBody>
          <a:bodyPr lIns="0" tIns="0" rIns="0" bIns="0" rtlCol="0" anchor="t">
            <a:spAutoFit/>
          </a:bodyPr>
          <a:lstStyle/>
          <a:p>
            <a:pPr algn="l">
              <a:lnSpc>
                <a:spcPts val="6018"/>
              </a:lnSpc>
              <a:spcBef>
                <a:spcPct val="0"/>
              </a:spcBef>
            </a:pPr>
            <a:r>
              <a:rPr lang="en-US" sz="4298">
                <a:solidFill>
                  <a:srgbClr val="0071BC"/>
                </a:solidFill>
                <a:latin typeface="League Spartan"/>
                <a:ea typeface="League Spartan"/>
                <a:cs typeface="League Spartan"/>
                <a:sym typeface="League Spartan"/>
              </a:rPr>
              <a:t>INTRODUCE OF BMS</a:t>
            </a:r>
          </a:p>
        </p:txBody>
      </p:sp>
      <p:sp>
        <p:nvSpPr>
          <p:cNvPr id="4" name="AutoShape 4"/>
          <p:cNvSpPr/>
          <p:nvPr/>
        </p:nvSpPr>
        <p:spPr>
          <a:xfrm flipV="1">
            <a:off x="1028720" y="2186739"/>
            <a:ext cx="1071" cy="78"/>
          </a:xfrm>
          <a:prstGeom prst="line">
            <a:avLst/>
          </a:prstGeom>
          <a:ln w="19050" cap="flat">
            <a:solidFill>
              <a:srgbClr val="000000"/>
            </a:solidFill>
            <a:prstDash val="solid"/>
            <a:headEnd type="none" w="sm" len="sm"/>
            <a:tailEnd type="none" w="sm" len="sm"/>
          </a:ln>
        </p:spPr>
        <p:txBody>
          <a:bodyPr/>
          <a:lstStyle/>
          <a:p>
            <a:endParaRPr lang="zh-CN" altLang="en-US"/>
          </a:p>
        </p:txBody>
      </p:sp>
      <p:sp>
        <p:nvSpPr>
          <p:cNvPr id="5" name="AutoShape 5"/>
          <p:cNvSpPr/>
          <p:nvPr/>
        </p:nvSpPr>
        <p:spPr>
          <a:xfrm>
            <a:off x="1029792" y="2252109"/>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6" name="Freeform 6"/>
          <p:cNvSpPr/>
          <p:nvPr/>
        </p:nvSpPr>
        <p:spPr>
          <a:xfrm>
            <a:off x="1027649" y="8507397"/>
            <a:ext cx="2087283" cy="521821"/>
          </a:xfrm>
          <a:custGeom>
            <a:avLst/>
            <a:gdLst/>
            <a:ahLst/>
            <a:cxnLst/>
            <a:rect l="l" t="t" r="r" b="b"/>
            <a:pathLst>
              <a:path w="2087283" h="521821">
                <a:moveTo>
                  <a:pt x="0" y="0"/>
                </a:moveTo>
                <a:lnTo>
                  <a:pt x="2087282" y="0"/>
                </a:lnTo>
                <a:lnTo>
                  <a:pt x="2087282" y="521821"/>
                </a:lnTo>
                <a:lnTo>
                  <a:pt x="0" y="52182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zh-CN" altLang="en-US"/>
          </a:p>
        </p:txBody>
      </p:sp>
      <p:grpSp>
        <p:nvGrpSpPr>
          <p:cNvPr id="7" name="Group 7"/>
          <p:cNvGrpSpPr/>
          <p:nvPr/>
        </p:nvGrpSpPr>
        <p:grpSpPr>
          <a:xfrm>
            <a:off x="8745400" y="-397178"/>
            <a:ext cx="10714317" cy="10287000"/>
            <a:chOff x="0" y="0"/>
            <a:chExt cx="2821878" cy="2709333"/>
          </a:xfrm>
        </p:grpSpPr>
        <p:sp>
          <p:nvSpPr>
            <p:cNvPr id="8" name="Freeform 8"/>
            <p:cNvSpPr/>
            <p:nvPr/>
          </p:nvSpPr>
          <p:spPr>
            <a:xfrm>
              <a:off x="0" y="0"/>
              <a:ext cx="2821878" cy="2709333"/>
            </a:xfrm>
            <a:custGeom>
              <a:avLst/>
              <a:gdLst/>
              <a:ahLst/>
              <a:cxnLst/>
              <a:rect l="l" t="t" r="r" b="b"/>
              <a:pathLst>
                <a:path w="2821878" h="2709333">
                  <a:moveTo>
                    <a:pt x="0" y="0"/>
                  </a:moveTo>
                  <a:lnTo>
                    <a:pt x="2821878" y="0"/>
                  </a:lnTo>
                  <a:lnTo>
                    <a:pt x="2821878" y="2709333"/>
                  </a:lnTo>
                  <a:lnTo>
                    <a:pt x="0" y="2709333"/>
                  </a:lnTo>
                  <a:close/>
                </a:path>
              </a:pathLst>
            </a:custGeom>
            <a:solidFill>
              <a:srgbClr val="0071BC"/>
            </a:solidFill>
          </p:spPr>
          <p:txBody>
            <a:bodyPr/>
            <a:lstStyle/>
            <a:p>
              <a:endParaRPr lang="zh-CN" altLang="en-US"/>
            </a:p>
          </p:txBody>
        </p:sp>
        <p:sp>
          <p:nvSpPr>
            <p:cNvPr id="9" name="TextBox 9"/>
            <p:cNvSpPr txBox="1"/>
            <p:nvPr/>
          </p:nvSpPr>
          <p:spPr>
            <a:xfrm>
              <a:off x="0" y="-28575"/>
              <a:ext cx="2821878" cy="2737908"/>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12226786" y="1323778"/>
            <a:ext cx="862961" cy="862961"/>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zh-CN" altLang="en-US"/>
            </a:p>
          </p:txBody>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a:off x="12226786" y="3951944"/>
            <a:ext cx="862961" cy="862961"/>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zh-CN" altLang="en-US"/>
            </a:p>
          </p:txBody>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a:off x="12226786" y="6832420"/>
            <a:ext cx="862961" cy="862961"/>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zh-CN" altLang="en-US"/>
            </a:p>
          </p:txBody>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pPr>
              <a:endParaRPr/>
            </a:p>
          </p:txBody>
        </p:sp>
      </p:grpSp>
      <p:sp>
        <p:nvSpPr>
          <p:cNvPr id="19" name="TextBox 19"/>
          <p:cNvSpPr txBox="1"/>
          <p:nvPr/>
        </p:nvSpPr>
        <p:spPr>
          <a:xfrm>
            <a:off x="13254064" y="949731"/>
            <a:ext cx="3721766" cy="374047"/>
          </a:xfrm>
          <a:prstGeom prst="rect">
            <a:avLst/>
          </a:prstGeom>
        </p:spPr>
        <p:txBody>
          <a:bodyPr lIns="0" tIns="0" rIns="0" bIns="0" rtlCol="0" anchor="t">
            <a:spAutoFit/>
          </a:bodyPr>
          <a:lstStyle/>
          <a:p>
            <a:pPr algn="l">
              <a:lnSpc>
                <a:spcPts val="3008"/>
              </a:lnSpc>
              <a:spcBef>
                <a:spcPct val="0"/>
              </a:spcBef>
            </a:pPr>
            <a:r>
              <a:rPr lang="en-US" sz="2148">
                <a:solidFill>
                  <a:srgbClr val="FFFFFF"/>
                </a:solidFill>
                <a:latin typeface="League Spartan"/>
                <a:ea typeface="League Spartan"/>
                <a:cs typeface="League Spartan"/>
                <a:sym typeface="League Spartan"/>
              </a:rPr>
              <a:t>The system consists of :</a:t>
            </a:r>
          </a:p>
        </p:txBody>
      </p:sp>
      <p:sp>
        <p:nvSpPr>
          <p:cNvPr id="20" name="TextBox 20"/>
          <p:cNvSpPr txBox="1"/>
          <p:nvPr/>
        </p:nvSpPr>
        <p:spPr>
          <a:xfrm>
            <a:off x="13275845" y="2894193"/>
            <a:ext cx="3721766" cy="374047"/>
          </a:xfrm>
          <a:prstGeom prst="rect">
            <a:avLst/>
          </a:prstGeom>
        </p:spPr>
        <p:txBody>
          <a:bodyPr lIns="0" tIns="0" rIns="0" bIns="0" rtlCol="0" anchor="t">
            <a:spAutoFit/>
          </a:bodyPr>
          <a:lstStyle/>
          <a:p>
            <a:pPr algn="l">
              <a:lnSpc>
                <a:spcPts val="3008"/>
              </a:lnSpc>
              <a:spcBef>
                <a:spcPct val="0"/>
              </a:spcBef>
            </a:pPr>
            <a:r>
              <a:rPr lang="en-US" sz="2148">
                <a:solidFill>
                  <a:srgbClr val="FFFFFF"/>
                </a:solidFill>
                <a:latin typeface="League Spartan"/>
                <a:ea typeface="League Spartan"/>
                <a:cs typeface="League Spartan"/>
                <a:sym typeface="League Spartan"/>
              </a:rPr>
              <a:t>6 funtions in User side：</a:t>
            </a:r>
          </a:p>
        </p:txBody>
      </p:sp>
      <p:sp>
        <p:nvSpPr>
          <p:cNvPr id="21" name="Freeform 21"/>
          <p:cNvSpPr/>
          <p:nvPr/>
        </p:nvSpPr>
        <p:spPr>
          <a:xfrm>
            <a:off x="5598524" y="3362973"/>
            <a:ext cx="6293751" cy="4332408"/>
          </a:xfrm>
          <a:custGeom>
            <a:avLst/>
            <a:gdLst/>
            <a:ahLst/>
            <a:cxnLst/>
            <a:rect l="l" t="t" r="r" b="b"/>
            <a:pathLst>
              <a:path w="6293751" h="4332408">
                <a:moveTo>
                  <a:pt x="0" y="0"/>
                </a:moveTo>
                <a:lnTo>
                  <a:pt x="6293751" y="0"/>
                </a:lnTo>
                <a:lnTo>
                  <a:pt x="6293751" y="4332408"/>
                </a:lnTo>
                <a:lnTo>
                  <a:pt x="0" y="4332408"/>
                </a:lnTo>
                <a:lnTo>
                  <a:pt x="0" y="0"/>
                </a:lnTo>
                <a:close/>
              </a:path>
            </a:pathLst>
          </a:custGeom>
          <a:blipFill>
            <a:blip r:embed="rId5"/>
            <a:stretch>
              <a:fillRect/>
            </a:stretch>
          </a:blipFill>
        </p:spPr>
        <p:txBody>
          <a:bodyPr/>
          <a:lstStyle/>
          <a:p>
            <a:endParaRPr lang="zh-CN" altLang="en-US"/>
          </a:p>
        </p:txBody>
      </p:sp>
      <p:sp>
        <p:nvSpPr>
          <p:cNvPr id="22" name="TextBox 22"/>
          <p:cNvSpPr txBox="1"/>
          <p:nvPr/>
        </p:nvSpPr>
        <p:spPr>
          <a:xfrm>
            <a:off x="1027649" y="2930421"/>
            <a:ext cx="4781330" cy="647065"/>
          </a:xfrm>
          <a:prstGeom prst="rect">
            <a:avLst/>
          </a:prstGeom>
        </p:spPr>
        <p:txBody>
          <a:bodyPr lIns="0" tIns="0" rIns="0" bIns="0" rtlCol="0" anchor="t">
            <a:spAutoFit/>
          </a:bodyPr>
          <a:lstStyle/>
          <a:p>
            <a:pPr algn="l">
              <a:lnSpc>
                <a:spcPts val="2659"/>
              </a:lnSpc>
              <a:spcBef>
                <a:spcPct val="0"/>
              </a:spcBef>
            </a:pPr>
            <a:r>
              <a:rPr lang="en-US" sz="1899">
                <a:solidFill>
                  <a:srgbClr val="000000"/>
                </a:solidFill>
                <a:latin typeface="League Spartan"/>
                <a:ea typeface="League Spartan"/>
                <a:cs typeface="League Spartan"/>
                <a:sym typeface="League Spartan"/>
              </a:rPr>
              <a:t>This system is based on MySql and python technology to achieve：</a:t>
            </a:r>
          </a:p>
        </p:txBody>
      </p:sp>
      <p:sp>
        <p:nvSpPr>
          <p:cNvPr id="23" name="TextBox 23"/>
          <p:cNvSpPr txBox="1"/>
          <p:nvPr/>
        </p:nvSpPr>
        <p:spPr>
          <a:xfrm>
            <a:off x="748535" y="4408502"/>
            <a:ext cx="4732793" cy="647065"/>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040606"/>
                </a:solidFill>
                <a:latin typeface="League Spartan"/>
                <a:ea typeface="League Spartan"/>
                <a:cs typeface="League Spartan"/>
                <a:sym typeface="League Spartan"/>
              </a:rPr>
              <a:t>User registration to participate in the banquet function</a:t>
            </a:r>
          </a:p>
        </p:txBody>
      </p:sp>
      <p:sp>
        <p:nvSpPr>
          <p:cNvPr id="24" name="TextBox 24"/>
          <p:cNvSpPr txBox="1"/>
          <p:nvPr/>
        </p:nvSpPr>
        <p:spPr>
          <a:xfrm>
            <a:off x="748535" y="5360367"/>
            <a:ext cx="4018031" cy="98044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040606"/>
                </a:solidFill>
                <a:latin typeface="League Spartan"/>
                <a:ea typeface="League Spartan"/>
                <a:cs typeface="League Spartan"/>
                <a:sym typeface="League Spartan"/>
              </a:rPr>
              <a:t>Administrators to add and delete banquets management function</a:t>
            </a:r>
          </a:p>
        </p:txBody>
      </p:sp>
      <p:sp>
        <p:nvSpPr>
          <p:cNvPr id="25" name="TextBox 25"/>
          <p:cNvSpPr txBox="1"/>
          <p:nvPr/>
        </p:nvSpPr>
        <p:spPr>
          <a:xfrm>
            <a:off x="13157779" y="3392066"/>
            <a:ext cx="2662714" cy="313690"/>
          </a:xfrm>
          <a:prstGeom prst="rect">
            <a:avLst/>
          </a:prstGeom>
        </p:spPr>
        <p:txBody>
          <a:bodyPr lIns="0" tIns="0" rIns="0" bIns="0" rtlCol="0" anchor="t">
            <a:spAutoFit/>
          </a:bodyPr>
          <a:lstStyle/>
          <a:p>
            <a:pPr marL="410209" lvl="1" indent="-205105" algn="ctr">
              <a:lnSpc>
                <a:spcPts val="2659"/>
              </a:lnSpc>
              <a:buFont typeface="Arial"/>
              <a:buChar char="•"/>
            </a:pPr>
            <a:r>
              <a:rPr lang="en-US" sz="1899">
                <a:solidFill>
                  <a:srgbClr val="FFFFFF"/>
                </a:solidFill>
                <a:latin typeface="League Spartan"/>
                <a:ea typeface="League Spartan"/>
                <a:cs typeface="League Spartan"/>
                <a:sym typeface="League Spartan"/>
              </a:rPr>
              <a:t>View all Banquets</a:t>
            </a:r>
          </a:p>
        </p:txBody>
      </p:sp>
      <p:sp>
        <p:nvSpPr>
          <p:cNvPr id="26" name="TextBox 26"/>
          <p:cNvSpPr txBox="1"/>
          <p:nvPr/>
        </p:nvSpPr>
        <p:spPr>
          <a:xfrm>
            <a:off x="13220703" y="4560591"/>
            <a:ext cx="3864523"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View  Registered Banquets</a:t>
            </a:r>
          </a:p>
        </p:txBody>
      </p:sp>
      <p:sp>
        <p:nvSpPr>
          <p:cNvPr id="27" name="TextBox 27"/>
          <p:cNvSpPr txBox="1"/>
          <p:nvPr/>
        </p:nvSpPr>
        <p:spPr>
          <a:xfrm>
            <a:off x="13275845" y="1451603"/>
            <a:ext cx="2589713"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b="1">
                <a:solidFill>
                  <a:srgbClr val="FFFFFF"/>
                </a:solidFill>
                <a:latin typeface="League Spartan"/>
                <a:ea typeface="League Spartan"/>
                <a:cs typeface="League Spartan"/>
                <a:sym typeface="League Spartan"/>
              </a:rPr>
              <a:t>11 Python files </a:t>
            </a:r>
          </a:p>
        </p:txBody>
      </p:sp>
      <p:sp>
        <p:nvSpPr>
          <p:cNvPr id="28" name="TextBox 28"/>
          <p:cNvSpPr txBox="1"/>
          <p:nvPr/>
        </p:nvSpPr>
        <p:spPr>
          <a:xfrm>
            <a:off x="13275845" y="1889118"/>
            <a:ext cx="2589713"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3 SQL files </a:t>
            </a:r>
          </a:p>
        </p:txBody>
      </p:sp>
      <p:sp>
        <p:nvSpPr>
          <p:cNvPr id="29" name="TextBox 29"/>
          <p:cNvSpPr txBox="1"/>
          <p:nvPr/>
        </p:nvSpPr>
        <p:spPr>
          <a:xfrm>
            <a:off x="13167542" y="4170701"/>
            <a:ext cx="3075980" cy="313690"/>
          </a:xfrm>
          <a:prstGeom prst="rect">
            <a:avLst/>
          </a:prstGeom>
        </p:spPr>
        <p:txBody>
          <a:bodyPr lIns="0" tIns="0" rIns="0" bIns="0" rtlCol="0" anchor="t">
            <a:spAutoFit/>
          </a:bodyPr>
          <a:lstStyle/>
          <a:p>
            <a:pPr marL="410209" lvl="1" indent="-205105" algn="ctr">
              <a:lnSpc>
                <a:spcPts val="2659"/>
              </a:lnSpc>
              <a:buFont typeface="Arial"/>
              <a:buChar char="•"/>
            </a:pPr>
            <a:r>
              <a:rPr lang="en-US" sz="1899">
                <a:solidFill>
                  <a:srgbClr val="FFFFFF"/>
                </a:solidFill>
                <a:latin typeface="League Spartan"/>
                <a:ea typeface="League Spartan"/>
                <a:cs typeface="League Spartan"/>
                <a:sym typeface="League Spartan"/>
              </a:rPr>
              <a:t>Registering Banquets</a:t>
            </a:r>
          </a:p>
        </p:txBody>
      </p:sp>
      <p:sp>
        <p:nvSpPr>
          <p:cNvPr id="30" name="TextBox 30"/>
          <p:cNvSpPr txBox="1"/>
          <p:nvPr/>
        </p:nvSpPr>
        <p:spPr>
          <a:xfrm>
            <a:off x="13220703" y="4950481"/>
            <a:ext cx="3893417" cy="647065"/>
          </a:xfrm>
          <a:prstGeom prst="rect">
            <a:avLst/>
          </a:prstGeom>
        </p:spPr>
        <p:txBody>
          <a:bodyPr lIns="0" tIns="0" rIns="0" bIns="0" rtlCol="0" anchor="t">
            <a:spAutoFit/>
          </a:bodyPr>
          <a:lstStyle/>
          <a:p>
            <a:pPr marL="410209" lvl="1" indent="-205105" algn="just">
              <a:lnSpc>
                <a:spcPts val="2659"/>
              </a:lnSpc>
              <a:buFont typeface="Arial"/>
              <a:buChar char="•"/>
            </a:pPr>
            <a:r>
              <a:rPr lang="en-US" sz="1899">
                <a:solidFill>
                  <a:srgbClr val="FFFFFF"/>
                </a:solidFill>
                <a:latin typeface="League Spartan"/>
                <a:ea typeface="League Spartan"/>
                <a:cs typeface="League Spartan"/>
                <a:sym typeface="League Spartan"/>
              </a:rPr>
              <a:t>Upload Account Information</a:t>
            </a:r>
          </a:p>
        </p:txBody>
      </p:sp>
      <p:sp>
        <p:nvSpPr>
          <p:cNvPr id="31" name="TextBox 31"/>
          <p:cNvSpPr txBox="1"/>
          <p:nvPr/>
        </p:nvSpPr>
        <p:spPr>
          <a:xfrm>
            <a:off x="13220703" y="3780811"/>
            <a:ext cx="2656020"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Filter Banquets</a:t>
            </a:r>
          </a:p>
        </p:txBody>
      </p:sp>
      <p:sp>
        <p:nvSpPr>
          <p:cNvPr id="32" name="TextBox 32"/>
          <p:cNvSpPr txBox="1"/>
          <p:nvPr/>
        </p:nvSpPr>
        <p:spPr>
          <a:xfrm>
            <a:off x="13220703" y="5616279"/>
            <a:ext cx="3934221"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User Account Registration</a:t>
            </a:r>
          </a:p>
        </p:txBody>
      </p:sp>
      <p:sp>
        <p:nvSpPr>
          <p:cNvPr id="33" name="TextBox 33"/>
          <p:cNvSpPr txBox="1"/>
          <p:nvPr/>
        </p:nvSpPr>
        <p:spPr>
          <a:xfrm>
            <a:off x="13069503" y="6129994"/>
            <a:ext cx="4134449" cy="374015"/>
          </a:xfrm>
          <a:prstGeom prst="rect">
            <a:avLst/>
          </a:prstGeom>
        </p:spPr>
        <p:txBody>
          <a:bodyPr lIns="0" tIns="0" rIns="0" bIns="0" rtlCol="0" anchor="t">
            <a:spAutoFit/>
          </a:bodyPr>
          <a:lstStyle/>
          <a:p>
            <a:pPr algn="ctr">
              <a:lnSpc>
                <a:spcPts val="3010"/>
              </a:lnSpc>
            </a:pPr>
            <a:r>
              <a:rPr lang="en-US" sz="2150">
                <a:solidFill>
                  <a:srgbClr val="FFFFFF"/>
                </a:solidFill>
                <a:latin typeface="League Spartan"/>
                <a:ea typeface="League Spartan"/>
                <a:cs typeface="League Spartan"/>
                <a:sym typeface="League Spartan"/>
              </a:rPr>
              <a:t>6 funtions in Administrator:</a:t>
            </a:r>
          </a:p>
        </p:txBody>
      </p:sp>
      <p:sp>
        <p:nvSpPr>
          <p:cNvPr id="34" name="TextBox 34"/>
          <p:cNvSpPr txBox="1"/>
          <p:nvPr/>
        </p:nvSpPr>
        <p:spPr>
          <a:xfrm>
            <a:off x="13168686" y="6627834"/>
            <a:ext cx="2752005"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View All Banquets</a:t>
            </a:r>
          </a:p>
        </p:txBody>
      </p:sp>
      <p:sp>
        <p:nvSpPr>
          <p:cNvPr id="35" name="TextBox 35"/>
          <p:cNvSpPr txBox="1"/>
          <p:nvPr/>
        </p:nvSpPr>
        <p:spPr>
          <a:xfrm>
            <a:off x="13168686" y="6998674"/>
            <a:ext cx="3414905"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Create New Banquets</a:t>
            </a:r>
          </a:p>
        </p:txBody>
      </p:sp>
      <p:sp>
        <p:nvSpPr>
          <p:cNvPr id="36" name="TextBox 36"/>
          <p:cNvSpPr txBox="1"/>
          <p:nvPr/>
        </p:nvSpPr>
        <p:spPr>
          <a:xfrm>
            <a:off x="13168686" y="7369514"/>
            <a:ext cx="3393124" cy="647065"/>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Update Banquets Status</a:t>
            </a:r>
          </a:p>
        </p:txBody>
      </p:sp>
      <p:sp>
        <p:nvSpPr>
          <p:cNvPr id="37" name="TextBox 37"/>
          <p:cNvSpPr txBox="1"/>
          <p:nvPr/>
        </p:nvSpPr>
        <p:spPr>
          <a:xfrm>
            <a:off x="13157779" y="7988004"/>
            <a:ext cx="4383770"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Updatw Dishes’ Information</a:t>
            </a:r>
          </a:p>
        </p:txBody>
      </p:sp>
      <p:sp>
        <p:nvSpPr>
          <p:cNvPr id="38" name="TextBox 38"/>
          <p:cNvSpPr txBox="1"/>
          <p:nvPr/>
        </p:nvSpPr>
        <p:spPr>
          <a:xfrm>
            <a:off x="13157779" y="8326120"/>
            <a:ext cx="4339344" cy="647065"/>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Update Attendences Registration Records</a:t>
            </a:r>
          </a:p>
        </p:txBody>
      </p:sp>
      <p:sp>
        <p:nvSpPr>
          <p:cNvPr id="39" name="TextBox 39"/>
          <p:cNvSpPr txBox="1"/>
          <p:nvPr/>
        </p:nvSpPr>
        <p:spPr>
          <a:xfrm>
            <a:off x="13184254" y="8992235"/>
            <a:ext cx="4357295" cy="313690"/>
          </a:xfrm>
          <a:prstGeom prst="rect">
            <a:avLst/>
          </a:prstGeom>
        </p:spPr>
        <p:txBody>
          <a:bodyPr lIns="0" tIns="0" rIns="0" bIns="0" rtlCol="0" anchor="t">
            <a:spAutoFit/>
          </a:bodyPr>
          <a:lstStyle/>
          <a:p>
            <a:pPr marL="410209" lvl="1" indent="-205105" algn="l">
              <a:lnSpc>
                <a:spcPts val="2659"/>
              </a:lnSpc>
              <a:buFont typeface="Arial"/>
              <a:buChar char="•"/>
            </a:pPr>
            <a:r>
              <a:rPr lang="en-US" sz="1899">
                <a:solidFill>
                  <a:srgbClr val="FFFFFF"/>
                </a:solidFill>
                <a:latin typeface="League Spartan"/>
                <a:ea typeface="League Spartan"/>
                <a:cs typeface="League Spartan"/>
                <a:sym typeface="League Spartan"/>
              </a:rPr>
              <a:t>Generate Analysis Reports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6480175" y="-6480175"/>
            <a:ext cx="5327650" cy="18288000"/>
            <a:chOff x="0" y="0"/>
            <a:chExt cx="1403167" cy="4816593"/>
          </a:xfrm>
        </p:grpSpPr>
        <p:sp>
          <p:nvSpPr>
            <p:cNvPr id="3" name="Freeform 3"/>
            <p:cNvSpPr/>
            <p:nvPr/>
          </p:nvSpPr>
          <p:spPr>
            <a:xfrm>
              <a:off x="0" y="0"/>
              <a:ext cx="1403167" cy="4816592"/>
            </a:xfrm>
            <a:custGeom>
              <a:avLst/>
              <a:gdLst/>
              <a:ahLst/>
              <a:cxnLst/>
              <a:rect l="l" t="t" r="r" b="b"/>
              <a:pathLst>
                <a:path w="1403167" h="4816592">
                  <a:moveTo>
                    <a:pt x="0" y="0"/>
                  </a:moveTo>
                  <a:lnTo>
                    <a:pt x="1403167" y="0"/>
                  </a:lnTo>
                  <a:lnTo>
                    <a:pt x="1403167" y="4816592"/>
                  </a:lnTo>
                  <a:lnTo>
                    <a:pt x="0" y="4816592"/>
                  </a:lnTo>
                  <a:close/>
                </a:path>
              </a:pathLst>
            </a:custGeom>
            <a:solidFill>
              <a:srgbClr val="0071BC"/>
            </a:solidFill>
          </p:spPr>
          <p:txBody>
            <a:bodyPr/>
            <a:lstStyle/>
            <a:p>
              <a:endParaRPr lang="zh-CN" altLang="en-US"/>
            </a:p>
          </p:txBody>
        </p:sp>
        <p:sp>
          <p:nvSpPr>
            <p:cNvPr id="4" name="TextBox 4"/>
            <p:cNvSpPr txBox="1"/>
            <p:nvPr/>
          </p:nvSpPr>
          <p:spPr>
            <a:xfrm>
              <a:off x="0" y="-28575"/>
              <a:ext cx="1403167" cy="4845168"/>
            </a:xfrm>
            <a:prstGeom prst="rect">
              <a:avLst/>
            </a:prstGeom>
          </p:spPr>
          <p:txBody>
            <a:bodyPr lIns="50800" tIns="50800" rIns="50800" bIns="50800" rtlCol="0" anchor="ctr"/>
            <a:lstStyle/>
            <a:p>
              <a:pPr algn="ctr">
                <a:lnSpc>
                  <a:spcPts val="2659"/>
                </a:lnSpc>
              </a:pPr>
              <a:endParaRPr/>
            </a:p>
          </p:txBody>
        </p:sp>
      </p:grpSp>
      <p:sp>
        <p:nvSpPr>
          <p:cNvPr id="5" name="AutoShape 5"/>
          <p:cNvSpPr/>
          <p:nvPr/>
        </p:nvSpPr>
        <p:spPr>
          <a:xfrm>
            <a:off x="-886757" y="4739895"/>
            <a:ext cx="20061513" cy="0"/>
          </a:xfrm>
          <a:prstGeom prst="line">
            <a:avLst/>
          </a:prstGeom>
          <a:ln w="28575" cap="flat">
            <a:solidFill>
              <a:srgbClr val="FFFFFF"/>
            </a:solidFill>
            <a:prstDash val="solid"/>
            <a:headEnd type="none" w="sm" len="sm"/>
            <a:tailEnd type="none" w="sm" len="sm"/>
          </a:ln>
        </p:spPr>
        <p:txBody>
          <a:bodyPr/>
          <a:lstStyle/>
          <a:p>
            <a:endParaRPr lang="zh-CN" altLang="en-US"/>
          </a:p>
        </p:txBody>
      </p:sp>
      <p:grpSp>
        <p:nvGrpSpPr>
          <p:cNvPr id="6" name="Group 6"/>
          <p:cNvGrpSpPr/>
          <p:nvPr/>
        </p:nvGrpSpPr>
        <p:grpSpPr>
          <a:xfrm>
            <a:off x="8892972" y="4493187"/>
            <a:ext cx="502056" cy="502056"/>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lnTo>
                    <a:pt x="535715" y="277085"/>
                  </a:lnTo>
                  <a:lnTo>
                    <a:pt x="812800" y="406400"/>
                  </a:lnTo>
                  <a:lnTo>
                    <a:pt x="535715" y="535715"/>
                  </a:lnTo>
                  <a:lnTo>
                    <a:pt x="406400" y="812800"/>
                  </a:lnTo>
                  <a:lnTo>
                    <a:pt x="277085" y="535715"/>
                  </a:lnTo>
                  <a:lnTo>
                    <a:pt x="0" y="406400"/>
                  </a:lnTo>
                  <a:lnTo>
                    <a:pt x="277085" y="277085"/>
                  </a:lnTo>
                  <a:lnTo>
                    <a:pt x="406400" y="0"/>
                  </a:lnTo>
                  <a:close/>
                </a:path>
              </a:pathLst>
            </a:custGeom>
            <a:solidFill>
              <a:srgbClr val="FFFFFF"/>
            </a:solidFill>
            <a:ln cap="sq">
              <a:noFill/>
              <a:prstDash val="solid"/>
              <a:miter/>
            </a:ln>
          </p:spPr>
          <p:txBody>
            <a:bodyPr/>
            <a:lstStyle/>
            <a:p>
              <a:endParaRPr lang="zh-CN" altLang="en-US"/>
            </a:p>
          </p:txBody>
        </p:sp>
        <p:sp>
          <p:nvSpPr>
            <p:cNvPr id="8" name="TextBox 8"/>
            <p:cNvSpPr txBox="1"/>
            <p:nvPr/>
          </p:nvSpPr>
          <p:spPr>
            <a:xfrm>
              <a:off x="190500" y="219075"/>
              <a:ext cx="431800" cy="403225"/>
            </a:xfrm>
            <a:prstGeom prst="rect">
              <a:avLst/>
            </a:prstGeom>
          </p:spPr>
          <p:txBody>
            <a:bodyPr lIns="50800" tIns="50800" rIns="50800" bIns="50800" rtlCol="0" anchor="ctr"/>
            <a:lstStyle/>
            <a:p>
              <a:pPr marL="0" lvl="0" indent="0" algn="ctr">
                <a:lnSpc>
                  <a:spcPts val="2266"/>
                </a:lnSpc>
                <a:spcBef>
                  <a:spcPct val="0"/>
                </a:spcBef>
              </a:pPr>
              <a:endParaRPr/>
            </a:p>
          </p:txBody>
        </p:sp>
      </p:grpSp>
      <p:grpSp>
        <p:nvGrpSpPr>
          <p:cNvPr id="9" name="Group 9"/>
          <p:cNvGrpSpPr/>
          <p:nvPr/>
        </p:nvGrpSpPr>
        <p:grpSpPr>
          <a:xfrm>
            <a:off x="3895116" y="4493187"/>
            <a:ext cx="502056" cy="502056"/>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lnTo>
                    <a:pt x="535715" y="277085"/>
                  </a:lnTo>
                  <a:lnTo>
                    <a:pt x="812800" y="406400"/>
                  </a:lnTo>
                  <a:lnTo>
                    <a:pt x="535715" y="535715"/>
                  </a:lnTo>
                  <a:lnTo>
                    <a:pt x="406400" y="812800"/>
                  </a:lnTo>
                  <a:lnTo>
                    <a:pt x="277085" y="535715"/>
                  </a:lnTo>
                  <a:lnTo>
                    <a:pt x="0" y="406400"/>
                  </a:lnTo>
                  <a:lnTo>
                    <a:pt x="277085" y="277085"/>
                  </a:lnTo>
                  <a:lnTo>
                    <a:pt x="406400" y="0"/>
                  </a:lnTo>
                  <a:close/>
                </a:path>
              </a:pathLst>
            </a:custGeom>
            <a:solidFill>
              <a:srgbClr val="FFFFFF"/>
            </a:solidFill>
          </p:spPr>
          <p:txBody>
            <a:bodyPr/>
            <a:lstStyle/>
            <a:p>
              <a:endParaRPr lang="zh-CN" altLang="en-US"/>
            </a:p>
          </p:txBody>
        </p:sp>
        <p:sp>
          <p:nvSpPr>
            <p:cNvPr id="11" name="TextBox 11"/>
            <p:cNvSpPr txBox="1"/>
            <p:nvPr/>
          </p:nvSpPr>
          <p:spPr>
            <a:xfrm>
              <a:off x="190500" y="219075"/>
              <a:ext cx="431800" cy="403225"/>
            </a:xfrm>
            <a:prstGeom prst="rect">
              <a:avLst/>
            </a:prstGeom>
          </p:spPr>
          <p:txBody>
            <a:bodyPr lIns="50800" tIns="50800" rIns="50800" bIns="50800" rtlCol="0" anchor="ctr"/>
            <a:lstStyle/>
            <a:p>
              <a:pPr algn="ctr">
                <a:lnSpc>
                  <a:spcPts val="2266"/>
                </a:lnSpc>
              </a:pPr>
              <a:endParaRPr/>
            </a:p>
          </p:txBody>
        </p:sp>
      </p:grpSp>
      <p:grpSp>
        <p:nvGrpSpPr>
          <p:cNvPr id="12" name="Group 12"/>
          <p:cNvGrpSpPr/>
          <p:nvPr/>
        </p:nvGrpSpPr>
        <p:grpSpPr>
          <a:xfrm>
            <a:off x="13893610" y="4493187"/>
            <a:ext cx="502056" cy="502056"/>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lnTo>
                    <a:pt x="535715" y="277085"/>
                  </a:lnTo>
                  <a:lnTo>
                    <a:pt x="812800" y="406400"/>
                  </a:lnTo>
                  <a:lnTo>
                    <a:pt x="535715" y="535715"/>
                  </a:lnTo>
                  <a:lnTo>
                    <a:pt x="406400" y="812800"/>
                  </a:lnTo>
                  <a:lnTo>
                    <a:pt x="277085" y="535715"/>
                  </a:lnTo>
                  <a:lnTo>
                    <a:pt x="0" y="406400"/>
                  </a:lnTo>
                  <a:lnTo>
                    <a:pt x="277085" y="277085"/>
                  </a:lnTo>
                  <a:lnTo>
                    <a:pt x="406400" y="0"/>
                  </a:lnTo>
                  <a:close/>
                </a:path>
              </a:pathLst>
            </a:custGeom>
            <a:solidFill>
              <a:srgbClr val="FFFFFF"/>
            </a:solidFill>
            <a:ln cap="sq">
              <a:noFill/>
              <a:prstDash val="solid"/>
              <a:miter/>
            </a:ln>
          </p:spPr>
          <p:txBody>
            <a:bodyPr/>
            <a:lstStyle/>
            <a:p>
              <a:endParaRPr lang="zh-CN" altLang="en-US"/>
            </a:p>
          </p:txBody>
        </p:sp>
        <p:sp>
          <p:nvSpPr>
            <p:cNvPr id="14" name="TextBox 14"/>
            <p:cNvSpPr txBox="1"/>
            <p:nvPr/>
          </p:nvSpPr>
          <p:spPr>
            <a:xfrm>
              <a:off x="190500" y="219075"/>
              <a:ext cx="431800" cy="403225"/>
            </a:xfrm>
            <a:prstGeom prst="rect">
              <a:avLst/>
            </a:prstGeom>
          </p:spPr>
          <p:txBody>
            <a:bodyPr lIns="50800" tIns="50800" rIns="50800" bIns="50800" rtlCol="0" anchor="ctr"/>
            <a:lstStyle/>
            <a:p>
              <a:pPr marL="0" lvl="0" indent="0" algn="ctr">
                <a:lnSpc>
                  <a:spcPts val="2266"/>
                </a:lnSpc>
                <a:spcBef>
                  <a:spcPct val="0"/>
                </a:spcBef>
              </a:pPr>
              <a:endParaRPr/>
            </a:p>
          </p:txBody>
        </p:sp>
      </p:grpSp>
      <p:sp>
        <p:nvSpPr>
          <p:cNvPr id="15" name="TextBox 15"/>
          <p:cNvSpPr txBox="1"/>
          <p:nvPr/>
        </p:nvSpPr>
        <p:spPr>
          <a:xfrm>
            <a:off x="3759458" y="5219700"/>
            <a:ext cx="773372" cy="679451"/>
          </a:xfrm>
          <a:prstGeom prst="rect">
            <a:avLst/>
          </a:prstGeom>
        </p:spPr>
        <p:txBody>
          <a:bodyPr lIns="0" tIns="0" rIns="0" bIns="0" rtlCol="0" anchor="t">
            <a:spAutoFit/>
          </a:bodyPr>
          <a:lstStyle/>
          <a:p>
            <a:pPr algn="l">
              <a:lnSpc>
                <a:spcPts val="5150"/>
              </a:lnSpc>
            </a:pPr>
            <a:r>
              <a:rPr lang="en-US" sz="5000" b="1">
                <a:solidFill>
                  <a:srgbClr val="000000"/>
                </a:solidFill>
                <a:latin typeface="DM Sans Bold"/>
                <a:ea typeface="DM Sans Bold"/>
                <a:cs typeface="DM Sans Bold"/>
                <a:sym typeface="DM Sans Bold"/>
              </a:rPr>
              <a:t>01</a:t>
            </a:r>
          </a:p>
        </p:txBody>
      </p:sp>
      <p:sp>
        <p:nvSpPr>
          <p:cNvPr id="16" name="TextBox 16"/>
          <p:cNvSpPr txBox="1"/>
          <p:nvPr/>
        </p:nvSpPr>
        <p:spPr>
          <a:xfrm>
            <a:off x="8847824" y="5403850"/>
            <a:ext cx="1024658" cy="679451"/>
          </a:xfrm>
          <a:prstGeom prst="rect">
            <a:avLst/>
          </a:prstGeom>
        </p:spPr>
        <p:txBody>
          <a:bodyPr lIns="0" tIns="0" rIns="0" bIns="0" rtlCol="0" anchor="t">
            <a:spAutoFit/>
          </a:bodyPr>
          <a:lstStyle/>
          <a:p>
            <a:pPr algn="l">
              <a:lnSpc>
                <a:spcPts val="5150"/>
              </a:lnSpc>
            </a:pPr>
            <a:r>
              <a:rPr lang="en-US" sz="5000" b="1">
                <a:solidFill>
                  <a:srgbClr val="000000"/>
                </a:solidFill>
                <a:latin typeface="DM Sans Bold"/>
                <a:ea typeface="DM Sans Bold"/>
                <a:cs typeface="DM Sans Bold"/>
                <a:sym typeface="DM Sans Bold"/>
              </a:rPr>
              <a:t>02</a:t>
            </a:r>
          </a:p>
        </p:txBody>
      </p:sp>
      <p:sp>
        <p:nvSpPr>
          <p:cNvPr id="17" name="TextBox 17"/>
          <p:cNvSpPr txBox="1"/>
          <p:nvPr/>
        </p:nvSpPr>
        <p:spPr>
          <a:xfrm>
            <a:off x="2712466" y="6845300"/>
            <a:ext cx="3640727" cy="582170"/>
          </a:xfrm>
          <a:prstGeom prst="rect">
            <a:avLst/>
          </a:prstGeom>
        </p:spPr>
        <p:txBody>
          <a:bodyPr lIns="0" tIns="0" rIns="0" bIns="0" rtlCol="0" anchor="t">
            <a:spAutoFit/>
          </a:bodyPr>
          <a:lstStyle/>
          <a:p>
            <a:pPr algn="l">
              <a:lnSpc>
                <a:spcPts val="4835"/>
              </a:lnSpc>
            </a:pPr>
            <a:r>
              <a:rPr lang="en-US" sz="3099" b="1">
                <a:solidFill>
                  <a:srgbClr val="000000"/>
                </a:solidFill>
                <a:latin typeface="Lato Bold"/>
                <a:ea typeface="Lato Bold"/>
                <a:cs typeface="Lato Bold"/>
                <a:sym typeface="Lato Bold"/>
              </a:rPr>
              <a:t>Setup of System</a:t>
            </a:r>
          </a:p>
        </p:txBody>
      </p:sp>
      <p:sp>
        <p:nvSpPr>
          <p:cNvPr id="18" name="TextBox 18"/>
          <p:cNvSpPr txBox="1"/>
          <p:nvPr/>
        </p:nvSpPr>
        <p:spPr>
          <a:xfrm>
            <a:off x="13701695" y="5403850"/>
            <a:ext cx="2197323" cy="679451"/>
          </a:xfrm>
          <a:prstGeom prst="rect">
            <a:avLst/>
          </a:prstGeom>
        </p:spPr>
        <p:txBody>
          <a:bodyPr lIns="0" tIns="0" rIns="0" bIns="0" rtlCol="0" anchor="t">
            <a:spAutoFit/>
          </a:bodyPr>
          <a:lstStyle/>
          <a:p>
            <a:pPr algn="l">
              <a:lnSpc>
                <a:spcPts val="5150"/>
              </a:lnSpc>
            </a:pPr>
            <a:r>
              <a:rPr lang="en-US" sz="5000" b="1">
                <a:solidFill>
                  <a:srgbClr val="000000"/>
                </a:solidFill>
                <a:latin typeface="DM Sans Bold"/>
                <a:ea typeface="DM Sans Bold"/>
                <a:cs typeface="DM Sans Bold"/>
                <a:sym typeface="DM Sans Bold"/>
              </a:rPr>
              <a:t>03</a:t>
            </a:r>
          </a:p>
        </p:txBody>
      </p:sp>
      <p:sp>
        <p:nvSpPr>
          <p:cNvPr id="19" name="TextBox 19"/>
          <p:cNvSpPr txBox="1"/>
          <p:nvPr/>
        </p:nvSpPr>
        <p:spPr>
          <a:xfrm>
            <a:off x="12892314" y="6540501"/>
            <a:ext cx="3006704" cy="1191769"/>
          </a:xfrm>
          <a:prstGeom prst="rect">
            <a:avLst/>
          </a:prstGeom>
        </p:spPr>
        <p:txBody>
          <a:bodyPr lIns="0" tIns="0" rIns="0" bIns="0" rtlCol="0" anchor="t">
            <a:spAutoFit/>
          </a:bodyPr>
          <a:lstStyle/>
          <a:p>
            <a:pPr algn="l">
              <a:lnSpc>
                <a:spcPts val="4835"/>
              </a:lnSpc>
            </a:pPr>
            <a:r>
              <a:rPr lang="en-US" sz="3099" b="1">
                <a:solidFill>
                  <a:srgbClr val="000000"/>
                </a:solidFill>
                <a:latin typeface="Lato Bold"/>
                <a:ea typeface="Lato Bold"/>
                <a:cs typeface="Lato Bold"/>
                <a:sym typeface="Lato Bold"/>
              </a:rPr>
              <a:t>Instructions for </a:t>
            </a:r>
          </a:p>
          <a:p>
            <a:pPr algn="l">
              <a:lnSpc>
                <a:spcPts val="4835"/>
              </a:lnSpc>
            </a:pPr>
            <a:r>
              <a:rPr lang="en-US" sz="3099" b="1">
                <a:solidFill>
                  <a:srgbClr val="000000"/>
                </a:solidFill>
                <a:latin typeface="Lato Bold"/>
                <a:ea typeface="Lato Bold"/>
                <a:cs typeface="Lato Bold"/>
                <a:sym typeface="Lato Bold"/>
              </a:rPr>
              <a:t>Administrator</a:t>
            </a:r>
          </a:p>
        </p:txBody>
      </p:sp>
      <p:sp>
        <p:nvSpPr>
          <p:cNvPr id="20" name="TextBox 20"/>
          <p:cNvSpPr txBox="1"/>
          <p:nvPr/>
        </p:nvSpPr>
        <p:spPr>
          <a:xfrm>
            <a:off x="6317170" y="2015730"/>
            <a:ext cx="5104805" cy="1111253"/>
          </a:xfrm>
          <a:prstGeom prst="rect">
            <a:avLst/>
          </a:prstGeom>
        </p:spPr>
        <p:txBody>
          <a:bodyPr lIns="0" tIns="0" rIns="0" bIns="0" rtlCol="0" anchor="t">
            <a:spAutoFit/>
          </a:bodyPr>
          <a:lstStyle/>
          <a:p>
            <a:pPr algn="ctr">
              <a:lnSpc>
                <a:spcPts val="9099"/>
              </a:lnSpc>
              <a:spcBef>
                <a:spcPct val="0"/>
              </a:spcBef>
            </a:pPr>
            <a:r>
              <a:rPr lang="en-US" sz="6499">
                <a:solidFill>
                  <a:srgbClr val="FFFFFF"/>
                </a:solidFill>
                <a:latin typeface="League Spartan"/>
                <a:ea typeface="League Spartan"/>
                <a:cs typeface="League Spartan"/>
                <a:sym typeface="League Spartan"/>
              </a:rPr>
              <a:t>USER GUIDE</a:t>
            </a:r>
          </a:p>
        </p:txBody>
      </p:sp>
      <p:sp>
        <p:nvSpPr>
          <p:cNvPr id="21" name="TextBox 21"/>
          <p:cNvSpPr txBox="1"/>
          <p:nvPr/>
        </p:nvSpPr>
        <p:spPr>
          <a:xfrm>
            <a:off x="7926939" y="6658484"/>
            <a:ext cx="3891085" cy="1073786"/>
          </a:xfrm>
          <a:prstGeom prst="rect">
            <a:avLst/>
          </a:prstGeom>
        </p:spPr>
        <p:txBody>
          <a:bodyPr lIns="0" tIns="0" rIns="0" bIns="0" rtlCol="0" anchor="t">
            <a:spAutoFit/>
          </a:bodyPr>
          <a:lstStyle/>
          <a:p>
            <a:pPr algn="l">
              <a:lnSpc>
                <a:spcPts val="4339"/>
              </a:lnSpc>
            </a:pPr>
            <a:r>
              <a:rPr lang="en-US" sz="3099" b="1">
                <a:solidFill>
                  <a:srgbClr val="040606"/>
                </a:solidFill>
                <a:latin typeface="Lato Bold"/>
                <a:ea typeface="Lato Bold"/>
                <a:cs typeface="Lato Bold"/>
                <a:sym typeface="Lato Bold"/>
              </a:rPr>
              <a:t>Instructions for</a:t>
            </a:r>
          </a:p>
          <a:p>
            <a:pPr algn="l">
              <a:lnSpc>
                <a:spcPts val="4339"/>
              </a:lnSpc>
              <a:spcBef>
                <a:spcPct val="0"/>
              </a:spcBef>
            </a:pPr>
            <a:r>
              <a:rPr lang="en-US" sz="3099" b="1">
                <a:solidFill>
                  <a:srgbClr val="040606"/>
                </a:solidFill>
                <a:latin typeface="Lato Bold"/>
                <a:ea typeface="Lato Bold"/>
                <a:cs typeface="Lato Bold"/>
                <a:sym typeface="Lato Bold"/>
              </a:rPr>
              <a:t>Banquet Attendeces</a:t>
            </a:r>
            <a:r>
              <a:rPr lang="en-US" sz="3099">
                <a:solidFill>
                  <a:srgbClr val="FFFFFF"/>
                </a:solidFill>
                <a:latin typeface="Lato"/>
                <a:ea typeface="Lato"/>
                <a:cs typeface="Lato"/>
                <a:sym typeface="Lato"/>
              </a:rPr>
              <a:t>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0312" r="-20312"/>
            </a:stretch>
          </a:blipFill>
        </p:spPr>
        <p:txBody>
          <a:bodyPr/>
          <a:lstStyle/>
          <a:p>
            <a:endParaRPr lang="zh-CN" altLang="en-US"/>
          </a:p>
        </p:txBody>
      </p:sp>
      <p:sp>
        <p:nvSpPr>
          <p:cNvPr id="3" name="TextBox 3"/>
          <p:cNvSpPr txBox="1"/>
          <p:nvPr/>
        </p:nvSpPr>
        <p:spPr>
          <a:xfrm>
            <a:off x="975065" y="1526551"/>
            <a:ext cx="4447343" cy="612667"/>
          </a:xfrm>
          <a:prstGeom prst="rect">
            <a:avLst/>
          </a:prstGeom>
        </p:spPr>
        <p:txBody>
          <a:bodyPr lIns="0" tIns="0" rIns="0" bIns="0" rtlCol="0" anchor="t">
            <a:spAutoFit/>
          </a:bodyPr>
          <a:lstStyle/>
          <a:p>
            <a:pPr algn="l">
              <a:lnSpc>
                <a:spcPts val="5080"/>
              </a:lnSpc>
              <a:spcBef>
                <a:spcPct val="0"/>
              </a:spcBef>
            </a:pPr>
            <a:r>
              <a:rPr lang="en-US" sz="3629" b="1">
                <a:solidFill>
                  <a:srgbClr val="0071BC"/>
                </a:solidFill>
                <a:latin typeface="League Spartan"/>
                <a:ea typeface="League Spartan"/>
                <a:cs typeface="League Spartan"/>
                <a:sym typeface="League Spartan"/>
              </a:rPr>
              <a:t>SETUP OF SYSTEM</a:t>
            </a:r>
          </a:p>
        </p:txBody>
      </p:sp>
      <p:sp>
        <p:nvSpPr>
          <p:cNvPr id="4" name="AutoShape 4"/>
          <p:cNvSpPr/>
          <p:nvPr/>
        </p:nvSpPr>
        <p:spPr>
          <a:xfrm flipH="1">
            <a:off x="1028720" y="2186817"/>
            <a:ext cx="0" cy="0"/>
          </a:xfrm>
          <a:prstGeom prst="line">
            <a:avLst/>
          </a:prstGeom>
          <a:ln w="19050" cap="flat">
            <a:solidFill>
              <a:srgbClr val="000000"/>
            </a:solidFill>
            <a:prstDash val="solid"/>
            <a:headEnd type="none" w="sm" len="sm"/>
            <a:tailEnd type="none" w="sm" len="sm"/>
          </a:ln>
        </p:spPr>
        <p:txBody>
          <a:bodyPr/>
          <a:lstStyle/>
          <a:p>
            <a:endParaRPr lang="zh-CN" altLang="en-US"/>
          </a:p>
        </p:txBody>
      </p:sp>
      <p:sp>
        <p:nvSpPr>
          <p:cNvPr id="5" name="AutoShape 5"/>
          <p:cNvSpPr/>
          <p:nvPr/>
        </p:nvSpPr>
        <p:spPr>
          <a:xfrm>
            <a:off x="1029792" y="2252109"/>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grpSp>
        <p:nvGrpSpPr>
          <p:cNvPr id="6" name="Group 6"/>
          <p:cNvGrpSpPr>
            <a:grpSpLocks noChangeAspect="1"/>
          </p:cNvGrpSpPr>
          <p:nvPr/>
        </p:nvGrpSpPr>
        <p:grpSpPr>
          <a:xfrm>
            <a:off x="11216638" y="982277"/>
            <a:ext cx="4515014" cy="2539664"/>
            <a:chOff x="0" y="0"/>
            <a:chExt cx="11289030" cy="6350000"/>
          </a:xfrm>
        </p:grpSpPr>
        <p:sp>
          <p:nvSpPr>
            <p:cNvPr id="7" name="Freeform 7"/>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3"/>
              <a:stretch>
                <a:fillRect t="-1116" b="-1116"/>
              </a:stretch>
            </a:blipFill>
          </p:spPr>
          <p:txBody>
            <a:bodyPr/>
            <a:lstStyle/>
            <a:p>
              <a:endParaRPr lang="zh-CN" altLang="en-US"/>
            </a:p>
          </p:txBody>
        </p:sp>
      </p:grpSp>
      <p:grpSp>
        <p:nvGrpSpPr>
          <p:cNvPr id="8" name="Group 8"/>
          <p:cNvGrpSpPr>
            <a:grpSpLocks noChangeAspect="1"/>
          </p:cNvGrpSpPr>
          <p:nvPr/>
        </p:nvGrpSpPr>
        <p:grpSpPr>
          <a:xfrm>
            <a:off x="11216638" y="7374048"/>
            <a:ext cx="4515014" cy="2539664"/>
            <a:chOff x="0" y="0"/>
            <a:chExt cx="11289030" cy="6350000"/>
          </a:xfrm>
        </p:grpSpPr>
        <p:sp>
          <p:nvSpPr>
            <p:cNvPr id="9" name="Freeform 9"/>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4"/>
              <a:stretch>
                <a:fillRect l="-52729" r="-52729"/>
              </a:stretch>
            </a:blipFill>
          </p:spPr>
          <p:txBody>
            <a:bodyPr/>
            <a:lstStyle/>
            <a:p>
              <a:endParaRPr lang="zh-CN" altLang="en-US"/>
            </a:p>
          </p:txBody>
        </p:sp>
      </p:grpSp>
      <p:grpSp>
        <p:nvGrpSpPr>
          <p:cNvPr id="10" name="Group 10"/>
          <p:cNvGrpSpPr>
            <a:grpSpLocks noChangeAspect="1"/>
          </p:cNvGrpSpPr>
          <p:nvPr/>
        </p:nvGrpSpPr>
        <p:grpSpPr>
          <a:xfrm>
            <a:off x="11216638" y="4177159"/>
            <a:ext cx="4515014" cy="2539664"/>
            <a:chOff x="0" y="0"/>
            <a:chExt cx="11289030" cy="6350000"/>
          </a:xfrm>
        </p:grpSpPr>
        <p:sp>
          <p:nvSpPr>
            <p:cNvPr id="11" name="Freeform 11"/>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5"/>
              <a:stretch>
                <a:fillRect t="-5116" b="-5116"/>
              </a:stretch>
            </a:blipFill>
          </p:spPr>
          <p:txBody>
            <a:bodyPr/>
            <a:lstStyle/>
            <a:p>
              <a:endParaRPr lang="zh-CN" altLang="en-US"/>
            </a:p>
          </p:txBody>
        </p:sp>
      </p:grpSp>
      <p:grpSp>
        <p:nvGrpSpPr>
          <p:cNvPr id="12" name="Group 12"/>
          <p:cNvGrpSpPr/>
          <p:nvPr/>
        </p:nvGrpSpPr>
        <p:grpSpPr>
          <a:xfrm rot="-806178">
            <a:off x="7343900" y="-520399"/>
            <a:ext cx="1951246" cy="11327798"/>
            <a:chOff x="0" y="0"/>
            <a:chExt cx="513908" cy="2983453"/>
          </a:xfrm>
        </p:grpSpPr>
        <p:sp>
          <p:nvSpPr>
            <p:cNvPr id="13" name="Freeform 13"/>
            <p:cNvSpPr/>
            <p:nvPr/>
          </p:nvSpPr>
          <p:spPr>
            <a:xfrm>
              <a:off x="0" y="0"/>
              <a:ext cx="513908" cy="2983453"/>
            </a:xfrm>
            <a:custGeom>
              <a:avLst/>
              <a:gdLst/>
              <a:ahLst/>
              <a:cxnLst/>
              <a:rect l="l" t="t" r="r" b="b"/>
              <a:pathLst>
                <a:path w="513908" h="2983453">
                  <a:moveTo>
                    <a:pt x="0" y="0"/>
                  </a:moveTo>
                  <a:lnTo>
                    <a:pt x="513908" y="0"/>
                  </a:lnTo>
                  <a:lnTo>
                    <a:pt x="513908" y="2983453"/>
                  </a:lnTo>
                  <a:lnTo>
                    <a:pt x="0" y="2983453"/>
                  </a:lnTo>
                  <a:close/>
                </a:path>
              </a:pathLst>
            </a:custGeom>
            <a:solidFill>
              <a:srgbClr val="0071BC"/>
            </a:solidFill>
          </p:spPr>
          <p:txBody>
            <a:bodyPr/>
            <a:lstStyle/>
            <a:p>
              <a:endParaRPr lang="zh-CN" altLang="en-US"/>
            </a:p>
          </p:txBody>
        </p:sp>
        <p:sp>
          <p:nvSpPr>
            <p:cNvPr id="14" name="TextBox 14"/>
            <p:cNvSpPr txBox="1"/>
            <p:nvPr/>
          </p:nvSpPr>
          <p:spPr>
            <a:xfrm>
              <a:off x="0" y="-28575"/>
              <a:ext cx="513908" cy="3012028"/>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1027649" y="8507397"/>
            <a:ext cx="2087283" cy="521821"/>
          </a:xfrm>
          <a:custGeom>
            <a:avLst/>
            <a:gdLst/>
            <a:ahLst/>
            <a:cxnLst/>
            <a:rect l="l" t="t" r="r" b="b"/>
            <a:pathLst>
              <a:path w="2087283" h="521821">
                <a:moveTo>
                  <a:pt x="0" y="0"/>
                </a:moveTo>
                <a:lnTo>
                  <a:pt x="2087282" y="0"/>
                </a:lnTo>
                <a:lnTo>
                  <a:pt x="2087282" y="521821"/>
                </a:lnTo>
                <a:lnTo>
                  <a:pt x="0" y="5218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zh-CN" altLang="en-US"/>
          </a:p>
        </p:txBody>
      </p:sp>
      <p:sp>
        <p:nvSpPr>
          <p:cNvPr id="16" name="TextBox 16"/>
          <p:cNvSpPr txBox="1"/>
          <p:nvPr/>
        </p:nvSpPr>
        <p:spPr>
          <a:xfrm>
            <a:off x="871783" y="2972363"/>
            <a:ext cx="4769516" cy="1297338"/>
          </a:xfrm>
          <a:prstGeom prst="rect">
            <a:avLst/>
          </a:prstGeom>
        </p:spPr>
        <p:txBody>
          <a:bodyPr lIns="0" tIns="0" rIns="0" bIns="0" rtlCol="0" anchor="t">
            <a:spAutoFit/>
          </a:bodyPr>
          <a:lstStyle/>
          <a:p>
            <a:pPr algn="l">
              <a:lnSpc>
                <a:spcPts val="3848"/>
              </a:lnSpc>
            </a:pPr>
            <a:r>
              <a:rPr lang="en-US" sz="2748" b="1">
                <a:solidFill>
                  <a:srgbClr val="000000"/>
                </a:solidFill>
                <a:latin typeface="League Spartan"/>
                <a:ea typeface="League Spartan"/>
                <a:cs typeface="League Spartan"/>
                <a:sym typeface="League Spartan"/>
              </a:rPr>
              <a:t>Step One:</a:t>
            </a:r>
          </a:p>
          <a:p>
            <a:pPr algn="l">
              <a:lnSpc>
                <a:spcPts val="3288"/>
              </a:lnSpc>
              <a:spcBef>
                <a:spcPct val="0"/>
              </a:spcBef>
            </a:pPr>
            <a:r>
              <a:rPr lang="en-US" sz="2348">
                <a:solidFill>
                  <a:srgbClr val="000000"/>
                </a:solidFill>
                <a:latin typeface="League Spartan"/>
                <a:ea typeface="League Spartan"/>
                <a:cs typeface="League Spartan"/>
                <a:sym typeface="League Spartan"/>
              </a:rPr>
              <a:t>Upload the files to google colab</a:t>
            </a:r>
          </a:p>
        </p:txBody>
      </p:sp>
      <p:sp>
        <p:nvSpPr>
          <p:cNvPr id="17" name="TextBox 17"/>
          <p:cNvSpPr txBox="1"/>
          <p:nvPr/>
        </p:nvSpPr>
        <p:spPr>
          <a:xfrm>
            <a:off x="871783" y="4564976"/>
            <a:ext cx="5997113" cy="1706880"/>
          </a:xfrm>
          <a:prstGeom prst="rect">
            <a:avLst/>
          </a:prstGeom>
        </p:spPr>
        <p:txBody>
          <a:bodyPr lIns="0" tIns="0" rIns="0" bIns="0" rtlCol="0" anchor="t">
            <a:spAutoFit/>
          </a:bodyPr>
          <a:lstStyle/>
          <a:p>
            <a:pPr algn="l">
              <a:lnSpc>
                <a:spcPts val="3849"/>
              </a:lnSpc>
            </a:pPr>
            <a:r>
              <a:rPr lang="en-US" sz="2749" b="1">
                <a:solidFill>
                  <a:srgbClr val="000000"/>
                </a:solidFill>
                <a:latin typeface="League Spartan"/>
                <a:ea typeface="League Spartan"/>
                <a:cs typeface="League Spartan"/>
                <a:sym typeface="League Spartan"/>
              </a:rPr>
              <a:t>Step Two:</a:t>
            </a:r>
          </a:p>
          <a:p>
            <a:pPr algn="l">
              <a:lnSpc>
                <a:spcPts val="3289"/>
              </a:lnSpc>
            </a:pPr>
            <a:r>
              <a:rPr lang="en-US" sz="2349">
                <a:solidFill>
                  <a:srgbClr val="000000"/>
                </a:solidFill>
                <a:latin typeface="League Spartan"/>
                <a:ea typeface="League Spartan"/>
                <a:cs typeface="League Spartan"/>
                <a:sym typeface="League Spartan"/>
              </a:rPr>
              <a:t>Set sql and python by two command:</a:t>
            </a:r>
          </a:p>
          <a:p>
            <a:pPr algn="l">
              <a:lnSpc>
                <a:spcPts val="3289"/>
              </a:lnSpc>
            </a:pPr>
            <a:r>
              <a:rPr lang="en-US" sz="2349">
                <a:solidFill>
                  <a:srgbClr val="000000"/>
                </a:solidFill>
                <a:latin typeface="League Spartan"/>
                <a:ea typeface="League Spartan"/>
                <a:cs typeface="League Spartan"/>
                <a:sym typeface="League Spartan"/>
              </a:rPr>
              <a:t>!python setup.py</a:t>
            </a:r>
          </a:p>
          <a:p>
            <a:pPr algn="l">
              <a:lnSpc>
                <a:spcPts val="3289"/>
              </a:lnSpc>
              <a:spcBef>
                <a:spcPct val="0"/>
              </a:spcBef>
            </a:pPr>
            <a:r>
              <a:rPr lang="en-US" sz="2349">
                <a:solidFill>
                  <a:srgbClr val="000000"/>
                </a:solidFill>
                <a:latin typeface="League Spartan"/>
                <a:ea typeface="League Spartan"/>
                <a:cs typeface="League Spartan"/>
                <a:sym typeface="League Spartan"/>
              </a:rPr>
              <a:t>!python sql_operation.py</a:t>
            </a:r>
          </a:p>
        </p:txBody>
      </p:sp>
      <p:sp>
        <p:nvSpPr>
          <p:cNvPr id="18" name="TextBox 18"/>
          <p:cNvSpPr txBox="1"/>
          <p:nvPr/>
        </p:nvSpPr>
        <p:spPr>
          <a:xfrm>
            <a:off x="871783" y="6976706"/>
            <a:ext cx="2326953" cy="887730"/>
          </a:xfrm>
          <a:prstGeom prst="rect">
            <a:avLst/>
          </a:prstGeom>
        </p:spPr>
        <p:txBody>
          <a:bodyPr lIns="0" tIns="0" rIns="0" bIns="0" rtlCol="0" anchor="t">
            <a:spAutoFit/>
          </a:bodyPr>
          <a:lstStyle/>
          <a:p>
            <a:pPr algn="l">
              <a:lnSpc>
                <a:spcPts val="3849"/>
              </a:lnSpc>
            </a:pPr>
            <a:r>
              <a:rPr lang="en-US" sz="2749" b="1">
                <a:solidFill>
                  <a:srgbClr val="000000"/>
                </a:solidFill>
                <a:latin typeface="League Spartan"/>
                <a:ea typeface="League Spartan"/>
                <a:cs typeface="League Spartan"/>
                <a:sym typeface="League Spartan"/>
              </a:rPr>
              <a:t>Step Three:</a:t>
            </a:r>
          </a:p>
          <a:p>
            <a:pPr algn="l">
              <a:lnSpc>
                <a:spcPts val="3289"/>
              </a:lnSpc>
              <a:spcBef>
                <a:spcPct val="0"/>
              </a:spcBef>
            </a:pPr>
            <a:r>
              <a:rPr lang="en-US" sz="2349">
                <a:solidFill>
                  <a:srgbClr val="000000"/>
                </a:solidFill>
                <a:latin typeface="League Spartan"/>
                <a:ea typeface="League Spartan"/>
                <a:cs typeface="League Spartan"/>
                <a:sym typeface="League Spartan"/>
              </a:rPr>
              <a:t>Run Main code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086100" cy="10287000"/>
            <a:chOff x="0" y="0"/>
            <a:chExt cx="812800" cy="2709333"/>
          </a:xfrm>
        </p:grpSpPr>
        <p:sp>
          <p:nvSpPr>
            <p:cNvPr id="3" name="Freeform 3"/>
            <p:cNvSpPr/>
            <p:nvPr/>
          </p:nvSpPr>
          <p:spPr>
            <a:xfrm>
              <a:off x="0" y="0"/>
              <a:ext cx="812800" cy="2709333"/>
            </a:xfrm>
            <a:custGeom>
              <a:avLst/>
              <a:gdLst/>
              <a:ahLst/>
              <a:cxnLst/>
              <a:rect l="l" t="t" r="r" b="b"/>
              <a:pathLst>
                <a:path w="812800" h="2709333">
                  <a:moveTo>
                    <a:pt x="0" y="0"/>
                  </a:moveTo>
                  <a:lnTo>
                    <a:pt x="812800" y="0"/>
                  </a:lnTo>
                  <a:lnTo>
                    <a:pt x="812800" y="2709333"/>
                  </a:lnTo>
                  <a:lnTo>
                    <a:pt x="0" y="2709333"/>
                  </a:lnTo>
                  <a:close/>
                </a:path>
              </a:pathLst>
            </a:custGeom>
            <a:solidFill>
              <a:srgbClr val="0071BC"/>
            </a:solidFill>
          </p:spPr>
          <p:txBody>
            <a:bodyPr/>
            <a:lstStyle/>
            <a:p>
              <a:endParaRPr lang="zh-CN" altLang="en-US"/>
            </a:p>
          </p:txBody>
        </p:sp>
        <p:sp>
          <p:nvSpPr>
            <p:cNvPr id="4" name="TextBox 4"/>
            <p:cNvSpPr txBox="1"/>
            <p:nvPr/>
          </p:nvSpPr>
          <p:spPr>
            <a:xfrm>
              <a:off x="0" y="-28575"/>
              <a:ext cx="812800" cy="2737908"/>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3943520" y="2304059"/>
            <a:ext cx="11301259" cy="2839441"/>
          </a:xfrm>
          <a:custGeom>
            <a:avLst/>
            <a:gdLst/>
            <a:ahLst/>
            <a:cxnLst/>
            <a:rect l="l" t="t" r="r" b="b"/>
            <a:pathLst>
              <a:path w="11301259" h="2839441">
                <a:moveTo>
                  <a:pt x="0" y="0"/>
                </a:moveTo>
                <a:lnTo>
                  <a:pt x="11301259" y="0"/>
                </a:lnTo>
                <a:lnTo>
                  <a:pt x="11301259" y="2839441"/>
                </a:lnTo>
                <a:lnTo>
                  <a:pt x="0" y="2839441"/>
                </a:lnTo>
                <a:lnTo>
                  <a:pt x="0" y="0"/>
                </a:lnTo>
                <a:close/>
              </a:path>
            </a:pathLst>
          </a:custGeom>
          <a:blipFill>
            <a:blip r:embed="rId2"/>
            <a:stretch>
              <a:fillRect/>
            </a:stretch>
          </a:blipFill>
          <a:ln w="38100" cap="sq">
            <a:solidFill>
              <a:srgbClr val="000000"/>
            </a:solidFill>
            <a:prstDash val="lgDash"/>
            <a:miter/>
          </a:ln>
        </p:spPr>
        <p:txBody>
          <a:bodyPr/>
          <a:lstStyle/>
          <a:p>
            <a:endParaRPr lang="zh-CN" altLang="en-US"/>
          </a:p>
        </p:txBody>
      </p:sp>
      <p:sp>
        <p:nvSpPr>
          <p:cNvPr id="6" name="TextBox 6"/>
          <p:cNvSpPr txBox="1"/>
          <p:nvPr/>
        </p:nvSpPr>
        <p:spPr>
          <a:xfrm>
            <a:off x="3943520" y="6282688"/>
            <a:ext cx="8478697" cy="861315"/>
          </a:xfrm>
          <a:prstGeom prst="rect">
            <a:avLst/>
          </a:prstGeom>
        </p:spPr>
        <p:txBody>
          <a:bodyPr lIns="0" tIns="0" rIns="0" bIns="0" rtlCol="0" anchor="t">
            <a:spAutoFit/>
          </a:bodyPr>
          <a:lstStyle/>
          <a:p>
            <a:pPr algn="l">
              <a:lnSpc>
                <a:spcPts val="3450"/>
              </a:lnSpc>
              <a:spcBef>
                <a:spcPct val="0"/>
              </a:spcBef>
            </a:pPr>
            <a:r>
              <a:rPr lang="en-US" sz="2464">
                <a:solidFill>
                  <a:srgbClr val="000000"/>
                </a:solidFill>
                <a:latin typeface="League Spartan"/>
                <a:ea typeface="League Spartan"/>
                <a:cs typeface="League Spartan"/>
                <a:sym typeface="League Spartan"/>
              </a:rPr>
              <a:t>The initial page gives the user the option of logging into their account or registering for an account.</a:t>
            </a:r>
          </a:p>
        </p:txBody>
      </p:sp>
      <p:sp>
        <p:nvSpPr>
          <p:cNvPr id="7" name="TextBox 7"/>
          <p:cNvSpPr txBox="1"/>
          <p:nvPr/>
        </p:nvSpPr>
        <p:spPr>
          <a:xfrm>
            <a:off x="3943520" y="942975"/>
            <a:ext cx="4711898" cy="705486"/>
          </a:xfrm>
          <a:prstGeom prst="rect">
            <a:avLst/>
          </a:prstGeom>
        </p:spPr>
        <p:txBody>
          <a:bodyPr lIns="0" tIns="0" rIns="0" bIns="0" rtlCol="0" anchor="t">
            <a:spAutoFit/>
          </a:bodyPr>
          <a:lstStyle/>
          <a:p>
            <a:pPr algn="ctr">
              <a:lnSpc>
                <a:spcPts val="5739"/>
              </a:lnSpc>
              <a:spcBef>
                <a:spcPct val="0"/>
              </a:spcBef>
            </a:pPr>
            <a:r>
              <a:rPr lang="en-US" sz="4099" b="1">
                <a:solidFill>
                  <a:srgbClr val="0071BC"/>
                </a:solidFill>
                <a:latin typeface="League Spartan"/>
                <a:ea typeface="League Spartan"/>
                <a:cs typeface="League Spartan"/>
                <a:sym typeface="League Spartan"/>
              </a:rPr>
              <a:t>Initial Interface</a:t>
            </a:r>
          </a:p>
        </p:txBody>
      </p:sp>
      <p:sp>
        <p:nvSpPr>
          <p:cNvPr id="8" name="Freeform 8"/>
          <p:cNvSpPr/>
          <p:nvPr/>
        </p:nvSpPr>
        <p:spPr>
          <a:xfrm>
            <a:off x="14127816" y="0"/>
            <a:ext cx="4160184" cy="4114800"/>
          </a:xfrm>
          <a:custGeom>
            <a:avLst/>
            <a:gdLst/>
            <a:ahLst/>
            <a:cxnLst/>
            <a:rect l="l" t="t" r="r" b="b"/>
            <a:pathLst>
              <a:path w="4160184" h="4114800">
                <a:moveTo>
                  <a:pt x="0" y="0"/>
                </a:moveTo>
                <a:lnTo>
                  <a:pt x="4160184" y="0"/>
                </a:lnTo>
                <a:lnTo>
                  <a:pt x="4160184" y="4114800"/>
                </a:lnTo>
                <a:lnTo>
                  <a:pt x="0" y="4114800"/>
                </a:lnTo>
                <a:lnTo>
                  <a:pt x="0" y="0"/>
                </a:lnTo>
                <a:close/>
              </a:path>
            </a:pathLst>
          </a:custGeom>
          <a:blipFill>
            <a:blip r:embed="rId3">
              <a:alphaModFix amt="37000"/>
              <a:extLst>
                <a:ext uri="{96DAC541-7B7A-43D3-8B79-37D633B846F1}">
                  <asvg:svgBlip xmlns:asvg="http://schemas.microsoft.com/office/drawing/2016/SVG/main" r:embed="rId4"/>
                </a:ext>
              </a:extLst>
            </a:blip>
            <a:stretch>
              <a:fillRect/>
            </a:stretch>
          </a:blipFill>
        </p:spPr>
        <p:txBody>
          <a:bodyPr/>
          <a:lstStyle/>
          <a:p>
            <a:endParaRPr lang="zh-CN" altLang="en-US"/>
          </a:p>
        </p:txBody>
      </p:sp>
      <p:sp>
        <p:nvSpPr>
          <p:cNvPr id="9" name="TextBox 9"/>
          <p:cNvSpPr txBox="1"/>
          <p:nvPr/>
        </p:nvSpPr>
        <p:spPr>
          <a:xfrm>
            <a:off x="3758165" y="7335318"/>
            <a:ext cx="8003024" cy="365760"/>
          </a:xfrm>
          <a:prstGeom prst="rect">
            <a:avLst/>
          </a:prstGeom>
        </p:spPr>
        <p:txBody>
          <a:bodyPr lIns="0" tIns="0" rIns="0" bIns="0" rtlCol="0" anchor="t">
            <a:spAutoFit/>
          </a:bodyPr>
          <a:lstStyle/>
          <a:p>
            <a:pPr marL="453388" lvl="1" indent="-226694" algn="l">
              <a:lnSpc>
                <a:spcPts val="2939"/>
              </a:lnSpc>
              <a:buFont typeface="Arial"/>
              <a:buChar char="•"/>
            </a:pPr>
            <a:r>
              <a:rPr lang="en-US" sz="2099">
                <a:solidFill>
                  <a:srgbClr val="000000"/>
                </a:solidFill>
                <a:latin typeface="League Spartan"/>
                <a:ea typeface="League Spartan"/>
                <a:cs typeface="League Spartan"/>
                <a:sym typeface="League Spartan"/>
              </a:rPr>
              <a:t>If you are attendence and have a account choose ”1“</a:t>
            </a:r>
          </a:p>
        </p:txBody>
      </p:sp>
      <p:sp>
        <p:nvSpPr>
          <p:cNvPr id="10" name="TextBox 10"/>
          <p:cNvSpPr txBox="1"/>
          <p:nvPr/>
        </p:nvSpPr>
        <p:spPr>
          <a:xfrm>
            <a:off x="3758165" y="7891578"/>
            <a:ext cx="8286512" cy="365760"/>
          </a:xfrm>
          <a:prstGeom prst="rect">
            <a:avLst/>
          </a:prstGeom>
        </p:spPr>
        <p:txBody>
          <a:bodyPr lIns="0" tIns="0" rIns="0" bIns="0" rtlCol="0" anchor="t">
            <a:spAutoFit/>
          </a:bodyPr>
          <a:lstStyle/>
          <a:p>
            <a:pPr marL="453388" lvl="1" indent="-226694" algn="l">
              <a:lnSpc>
                <a:spcPts val="2939"/>
              </a:lnSpc>
              <a:buFont typeface="Arial"/>
              <a:buChar char="•"/>
            </a:pPr>
            <a:r>
              <a:rPr lang="en-US" sz="2099" b="1">
                <a:solidFill>
                  <a:srgbClr val="000000"/>
                </a:solidFill>
                <a:latin typeface="League Spartan"/>
                <a:ea typeface="League Spartan"/>
                <a:cs typeface="League Spartan"/>
                <a:sym typeface="League Spartan"/>
              </a:rPr>
              <a:t>If you are attendence and not have a account choose ”2“</a:t>
            </a:r>
          </a:p>
        </p:txBody>
      </p:sp>
      <p:sp>
        <p:nvSpPr>
          <p:cNvPr id="11" name="TextBox 11"/>
          <p:cNvSpPr txBox="1"/>
          <p:nvPr/>
        </p:nvSpPr>
        <p:spPr>
          <a:xfrm>
            <a:off x="3758165" y="8447838"/>
            <a:ext cx="5344239" cy="365760"/>
          </a:xfrm>
          <a:prstGeom prst="rect">
            <a:avLst/>
          </a:prstGeom>
        </p:spPr>
        <p:txBody>
          <a:bodyPr lIns="0" tIns="0" rIns="0" bIns="0" rtlCol="0" anchor="t">
            <a:spAutoFit/>
          </a:bodyPr>
          <a:lstStyle/>
          <a:p>
            <a:pPr marL="453388" lvl="1" indent="-226694" algn="l">
              <a:lnSpc>
                <a:spcPts val="2939"/>
              </a:lnSpc>
              <a:buFont typeface="Arial"/>
              <a:buChar char="•"/>
            </a:pPr>
            <a:r>
              <a:rPr lang="en-US" sz="2099" b="1">
                <a:solidFill>
                  <a:srgbClr val="000000"/>
                </a:solidFill>
                <a:latin typeface="League Spartan"/>
                <a:ea typeface="League Spartan"/>
                <a:cs typeface="League Spartan"/>
                <a:sym typeface="League Spartan"/>
              </a:rPr>
              <a:t>If you are administrator choose ”3“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0312" r="-20312"/>
            </a:stretch>
          </a:blipFill>
        </p:spPr>
        <p:txBody>
          <a:bodyPr/>
          <a:lstStyle/>
          <a:p>
            <a:endParaRPr lang="zh-CN" altLang="en-US"/>
          </a:p>
        </p:txBody>
      </p:sp>
      <p:sp>
        <p:nvSpPr>
          <p:cNvPr id="3" name="TextBox 3"/>
          <p:cNvSpPr txBox="1"/>
          <p:nvPr/>
        </p:nvSpPr>
        <p:spPr>
          <a:xfrm>
            <a:off x="1028700" y="507665"/>
            <a:ext cx="7495839" cy="2261639"/>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4" name="AutoShape 4"/>
          <p:cNvSpPr/>
          <p:nvPr/>
        </p:nvSpPr>
        <p:spPr>
          <a:xfrm>
            <a:off x="1028700" y="1985412"/>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grpSp>
        <p:nvGrpSpPr>
          <p:cNvPr id="5" name="Group 5"/>
          <p:cNvGrpSpPr/>
          <p:nvPr/>
        </p:nvGrpSpPr>
        <p:grpSpPr>
          <a:xfrm rot="-10800000">
            <a:off x="9334063" y="-3814092"/>
            <a:ext cx="347325" cy="19015452"/>
            <a:chOff x="0" y="0"/>
            <a:chExt cx="91477" cy="5008185"/>
          </a:xfrm>
        </p:grpSpPr>
        <p:sp>
          <p:nvSpPr>
            <p:cNvPr id="6" name="Freeform 6"/>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7" name="TextBox 7"/>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028700" y="8325896"/>
            <a:ext cx="2087283" cy="521821"/>
          </a:xfrm>
          <a:custGeom>
            <a:avLst/>
            <a:gdLst/>
            <a:ahLst/>
            <a:cxnLst/>
            <a:rect l="l" t="t" r="r" b="b"/>
            <a:pathLst>
              <a:path w="2087283" h="521821">
                <a:moveTo>
                  <a:pt x="0" y="0"/>
                </a:moveTo>
                <a:lnTo>
                  <a:pt x="2087283" y="0"/>
                </a:lnTo>
                <a:lnTo>
                  <a:pt x="2087283" y="521820"/>
                </a:lnTo>
                <a:lnTo>
                  <a:pt x="0" y="5218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zh-CN" altLang="en-US"/>
          </a:p>
        </p:txBody>
      </p:sp>
      <p:sp>
        <p:nvSpPr>
          <p:cNvPr id="9" name="Freeform 9"/>
          <p:cNvSpPr/>
          <p:nvPr/>
        </p:nvSpPr>
        <p:spPr>
          <a:xfrm>
            <a:off x="10145122" y="988573"/>
            <a:ext cx="7283031" cy="1993679"/>
          </a:xfrm>
          <a:custGeom>
            <a:avLst/>
            <a:gdLst/>
            <a:ahLst/>
            <a:cxnLst/>
            <a:rect l="l" t="t" r="r" b="b"/>
            <a:pathLst>
              <a:path w="7283031" h="1993679">
                <a:moveTo>
                  <a:pt x="0" y="0"/>
                </a:moveTo>
                <a:lnTo>
                  <a:pt x="7283031" y="0"/>
                </a:lnTo>
                <a:lnTo>
                  <a:pt x="7283031" y="1993679"/>
                </a:lnTo>
                <a:lnTo>
                  <a:pt x="0" y="1993679"/>
                </a:lnTo>
                <a:lnTo>
                  <a:pt x="0" y="0"/>
                </a:lnTo>
                <a:close/>
              </a:path>
            </a:pathLst>
          </a:custGeom>
          <a:blipFill>
            <a:blip r:embed="rId5"/>
            <a:stretch>
              <a:fillRect/>
            </a:stretch>
          </a:blipFill>
          <a:ln w="38100" cap="sq">
            <a:solidFill>
              <a:srgbClr val="000000"/>
            </a:solidFill>
            <a:prstDash val="dash"/>
            <a:miter/>
          </a:ln>
        </p:spPr>
        <p:txBody>
          <a:bodyPr/>
          <a:lstStyle/>
          <a:p>
            <a:endParaRPr lang="zh-CN" altLang="en-US"/>
          </a:p>
        </p:txBody>
      </p:sp>
      <p:sp>
        <p:nvSpPr>
          <p:cNvPr id="10" name="Freeform 10"/>
          <p:cNvSpPr/>
          <p:nvPr/>
        </p:nvSpPr>
        <p:spPr>
          <a:xfrm>
            <a:off x="10145122" y="3409407"/>
            <a:ext cx="7283031" cy="2284228"/>
          </a:xfrm>
          <a:custGeom>
            <a:avLst/>
            <a:gdLst/>
            <a:ahLst/>
            <a:cxnLst/>
            <a:rect l="l" t="t" r="r" b="b"/>
            <a:pathLst>
              <a:path w="7283031" h="2284228">
                <a:moveTo>
                  <a:pt x="0" y="0"/>
                </a:moveTo>
                <a:lnTo>
                  <a:pt x="7283031" y="0"/>
                </a:lnTo>
                <a:lnTo>
                  <a:pt x="7283031" y="2284228"/>
                </a:lnTo>
                <a:lnTo>
                  <a:pt x="0" y="2284228"/>
                </a:lnTo>
                <a:lnTo>
                  <a:pt x="0" y="0"/>
                </a:lnTo>
                <a:close/>
              </a:path>
            </a:pathLst>
          </a:custGeom>
          <a:blipFill>
            <a:blip r:embed="rId6"/>
            <a:stretch>
              <a:fillRect t="-4636" r="-22774"/>
            </a:stretch>
          </a:blipFill>
          <a:ln w="38100" cap="sq">
            <a:solidFill>
              <a:srgbClr val="000000"/>
            </a:solidFill>
            <a:prstDash val="dash"/>
            <a:miter/>
          </a:ln>
        </p:spPr>
        <p:txBody>
          <a:bodyPr/>
          <a:lstStyle/>
          <a:p>
            <a:endParaRPr lang="zh-CN" altLang="en-US"/>
          </a:p>
        </p:txBody>
      </p:sp>
      <p:sp>
        <p:nvSpPr>
          <p:cNvPr id="11" name="Freeform 11"/>
          <p:cNvSpPr/>
          <p:nvPr/>
        </p:nvSpPr>
        <p:spPr>
          <a:xfrm>
            <a:off x="10145122" y="6064893"/>
            <a:ext cx="7283031" cy="3193407"/>
          </a:xfrm>
          <a:custGeom>
            <a:avLst/>
            <a:gdLst/>
            <a:ahLst/>
            <a:cxnLst/>
            <a:rect l="l" t="t" r="r" b="b"/>
            <a:pathLst>
              <a:path w="7283031" h="3193407">
                <a:moveTo>
                  <a:pt x="0" y="0"/>
                </a:moveTo>
                <a:lnTo>
                  <a:pt x="7283031" y="0"/>
                </a:lnTo>
                <a:lnTo>
                  <a:pt x="7283031" y="3193407"/>
                </a:lnTo>
                <a:lnTo>
                  <a:pt x="0" y="3193407"/>
                </a:lnTo>
                <a:lnTo>
                  <a:pt x="0" y="0"/>
                </a:lnTo>
                <a:close/>
              </a:path>
            </a:pathLst>
          </a:custGeom>
          <a:blipFill>
            <a:blip r:embed="rId7"/>
            <a:stretch>
              <a:fillRect l="-11103" t="-51810" b="-2913"/>
            </a:stretch>
          </a:blipFill>
          <a:ln w="38100" cap="sq">
            <a:solidFill>
              <a:srgbClr val="000000"/>
            </a:solidFill>
            <a:prstDash val="dash"/>
            <a:miter/>
          </a:ln>
        </p:spPr>
        <p:txBody>
          <a:bodyPr/>
          <a:lstStyle/>
          <a:p>
            <a:endParaRPr lang="zh-CN" altLang="en-US"/>
          </a:p>
        </p:txBody>
      </p:sp>
      <p:sp>
        <p:nvSpPr>
          <p:cNvPr id="12" name="TextBox 12"/>
          <p:cNvSpPr txBox="1"/>
          <p:nvPr/>
        </p:nvSpPr>
        <p:spPr>
          <a:xfrm>
            <a:off x="1028700" y="2346413"/>
            <a:ext cx="4204246" cy="504826"/>
          </a:xfrm>
          <a:prstGeom prst="rect">
            <a:avLst/>
          </a:prstGeom>
        </p:spPr>
        <p:txBody>
          <a:bodyPr lIns="0" tIns="0" rIns="0" bIns="0" rtlCol="0" anchor="t">
            <a:spAutoFit/>
          </a:bodyPr>
          <a:lstStyle/>
          <a:p>
            <a:pPr algn="l">
              <a:lnSpc>
                <a:spcPts val="4199"/>
              </a:lnSpc>
              <a:spcBef>
                <a:spcPct val="0"/>
              </a:spcBef>
            </a:pPr>
            <a:r>
              <a:rPr lang="en-US" sz="2999" b="1">
                <a:solidFill>
                  <a:srgbClr val="000000"/>
                </a:solidFill>
                <a:latin typeface="League Spartan"/>
                <a:ea typeface="League Spartan"/>
                <a:cs typeface="League Spartan"/>
                <a:sym typeface="League Spartan"/>
              </a:rPr>
              <a:t>Register a account：</a:t>
            </a:r>
          </a:p>
        </p:txBody>
      </p:sp>
      <p:sp>
        <p:nvSpPr>
          <p:cNvPr id="13" name="TextBox 13"/>
          <p:cNvSpPr txBox="1"/>
          <p:nvPr/>
        </p:nvSpPr>
        <p:spPr>
          <a:xfrm>
            <a:off x="1028700" y="3202714"/>
            <a:ext cx="6015790" cy="860425"/>
          </a:xfrm>
          <a:prstGeom prst="rect">
            <a:avLst/>
          </a:prstGeom>
        </p:spPr>
        <p:txBody>
          <a:bodyPr lIns="0" tIns="0" rIns="0" bIns="0" rtlCol="0" anchor="t">
            <a:spAutoFit/>
          </a:bodyPr>
          <a:lstStyle/>
          <a:p>
            <a:pPr algn="l">
              <a:lnSpc>
                <a:spcPts val="3499"/>
              </a:lnSpc>
              <a:spcBef>
                <a:spcPct val="0"/>
              </a:spcBef>
            </a:pPr>
            <a:r>
              <a:rPr lang="en-US" sz="2499" b="1">
                <a:solidFill>
                  <a:srgbClr val="000000"/>
                </a:solidFill>
                <a:latin typeface="League Spartan"/>
                <a:ea typeface="League Spartan"/>
                <a:cs typeface="League Spartan"/>
                <a:sym typeface="League Spartan"/>
              </a:rPr>
              <a:t>Step 1:  Choose “2” in initial interface</a:t>
            </a:r>
          </a:p>
        </p:txBody>
      </p:sp>
      <p:sp>
        <p:nvSpPr>
          <p:cNvPr id="14" name="TextBox 14"/>
          <p:cNvSpPr txBox="1"/>
          <p:nvPr/>
        </p:nvSpPr>
        <p:spPr>
          <a:xfrm>
            <a:off x="1028700" y="4329840"/>
            <a:ext cx="7072266" cy="824865"/>
          </a:xfrm>
          <a:prstGeom prst="rect">
            <a:avLst/>
          </a:prstGeom>
        </p:spPr>
        <p:txBody>
          <a:bodyPr lIns="0" tIns="0" rIns="0" bIns="0" rtlCol="0" anchor="t">
            <a:spAutoFit/>
          </a:bodyPr>
          <a:lstStyle/>
          <a:p>
            <a:pPr algn="l">
              <a:lnSpc>
                <a:spcPts val="3359"/>
              </a:lnSpc>
              <a:spcBef>
                <a:spcPct val="0"/>
              </a:spcBef>
            </a:pPr>
            <a:r>
              <a:rPr lang="en-US" sz="2399" b="1">
                <a:solidFill>
                  <a:srgbClr val="000000"/>
                </a:solidFill>
                <a:latin typeface="League Spartan"/>
                <a:ea typeface="League Spartan"/>
                <a:cs typeface="League Spartan"/>
                <a:sym typeface="League Spartan"/>
              </a:rPr>
              <a:t>Step 2:  input your own informati step by step</a:t>
            </a:r>
          </a:p>
        </p:txBody>
      </p:sp>
      <p:sp>
        <p:nvSpPr>
          <p:cNvPr id="15" name="TextBox 15"/>
          <p:cNvSpPr txBox="1"/>
          <p:nvPr/>
        </p:nvSpPr>
        <p:spPr>
          <a:xfrm>
            <a:off x="287277" y="5440455"/>
            <a:ext cx="2102123" cy="405765"/>
          </a:xfrm>
          <a:prstGeom prst="rect">
            <a:avLst/>
          </a:prstGeom>
        </p:spPr>
        <p:txBody>
          <a:bodyPr lIns="0" tIns="0" rIns="0" bIns="0" rtlCol="0" anchor="t">
            <a:spAutoFit/>
          </a:bodyPr>
          <a:lstStyle/>
          <a:p>
            <a:pPr algn="ctr">
              <a:lnSpc>
                <a:spcPts val="3359"/>
              </a:lnSpc>
              <a:spcBef>
                <a:spcPct val="0"/>
              </a:spcBef>
            </a:pPr>
            <a:r>
              <a:rPr lang="en-US" sz="2399" b="1">
                <a:solidFill>
                  <a:srgbClr val="000000"/>
                </a:solidFill>
                <a:latin typeface="League Spartan"/>
                <a:ea typeface="League Spartan"/>
                <a:cs typeface="League Spartan"/>
                <a:sym typeface="League Spartan"/>
              </a:rPr>
              <a:t>Ps:  </a:t>
            </a:r>
          </a:p>
        </p:txBody>
      </p:sp>
      <p:sp>
        <p:nvSpPr>
          <p:cNvPr id="16" name="TextBox 16"/>
          <p:cNvSpPr txBox="1"/>
          <p:nvPr/>
        </p:nvSpPr>
        <p:spPr>
          <a:xfrm>
            <a:off x="1028700" y="6112920"/>
            <a:ext cx="5565640" cy="365760"/>
          </a:xfrm>
          <a:prstGeom prst="rect">
            <a:avLst/>
          </a:prstGeom>
        </p:spPr>
        <p:txBody>
          <a:bodyPr lIns="0" tIns="0" rIns="0" bIns="0" rtlCol="0" anchor="t">
            <a:spAutoFit/>
          </a:bodyPr>
          <a:lstStyle/>
          <a:p>
            <a:pPr marL="453388" lvl="1" indent="-226694" algn="l">
              <a:lnSpc>
                <a:spcPts val="2939"/>
              </a:lnSpc>
              <a:buFont typeface="Arial"/>
              <a:buChar char="•"/>
            </a:pPr>
            <a:r>
              <a:rPr lang="en-US" sz="2099" b="1">
                <a:solidFill>
                  <a:srgbClr val="000000"/>
                </a:solidFill>
                <a:latin typeface="League Spartan"/>
                <a:ea typeface="League Spartan"/>
                <a:cs typeface="League Spartan"/>
                <a:sym typeface="League Spartan"/>
              </a:rPr>
              <a:t>The email must include “@” and “.”</a:t>
            </a:r>
          </a:p>
        </p:txBody>
      </p:sp>
      <p:sp>
        <p:nvSpPr>
          <p:cNvPr id="17" name="TextBox 17"/>
          <p:cNvSpPr txBox="1"/>
          <p:nvPr/>
        </p:nvSpPr>
        <p:spPr>
          <a:xfrm>
            <a:off x="1028700" y="6712361"/>
            <a:ext cx="6412981" cy="365760"/>
          </a:xfrm>
          <a:prstGeom prst="rect">
            <a:avLst/>
          </a:prstGeom>
        </p:spPr>
        <p:txBody>
          <a:bodyPr lIns="0" tIns="0" rIns="0" bIns="0" rtlCol="0" anchor="t">
            <a:spAutoFit/>
          </a:bodyPr>
          <a:lstStyle/>
          <a:p>
            <a:pPr marL="453388" lvl="1" indent="-226694" algn="l">
              <a:lnSpc>
                <a:spcPts val="2939"/>
              </a:lnSpc>
              <a:buFont typeface="Arial"/>
              <a:buChar char="•"/>
            </a:pPr>
            <a:r>
              <a:rPr lang="en-US" sz="2099" b="1">
                <a:solidFill>
                  <a:srgbClr val="000000"/>
                </a:solidFill>
                <a:latin typeface="League Spartan"/>
                <a:ea typeface="League Spartan"/>
                <a:cs typeface="League Spartan"/>
                <a:sym typeface="League Spartan"/>
              </a:rPr>
              <a:t>The name must consist of only characters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507665"/>
            <a:ext cx="7495839" cy="2261639"/>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3" name="AutoShape 3"/>
          <p:cNvSpPr/>
          <p:nvPr/>
        </p:nvSpPr>
        <p:spPr>
          <a:xfrm>
            <a:off x="1028700" y="1985412"/>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7062941" y="7192503"/>
            <a:ext cx="392717" cy="1565177"/>
          </a:xfrm>
          <a:custGeom>
            <a:avLst/>
            <a:gdLst/>
            <a:ahLst/>
            <a:cxnLst/>
            <a:rect l="l" t="t" r="r" b="b"/>
            <a:pathLst>
              <a:path w="392717" h="1565177">
                <a:moveTo>
                  <a:pt x="0" y="0"/>
                </a:moveTo>
                <a:lnTo>
                  <a:pt x="392718" y="0"/>
                </a:lnTo>
                <a:lnTo>
                  <a:pt x="392718" y="1565177"/>
                </a:lnTo>
                <a:lnTo>
                  <a:pt x="0" y="156517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zh-CN" altLang="en-US"/>
          </a:p>
        </p:txBody>
      </p:sp>
      <p:grpSp>
        <p:nvGrpSpPr>
          <p:cNvPr id="5" name="Group 5"/>
          <p:cNvGrpSpPr/>
          <p:nvPr/>
        </p:nvGrpSpPr>
        <p:grpSpPr>
          <a:xfrm rot="-10800000">
            <a:off x="0" y="-4364226"/>
            <a:ext cx="347325" cy="19015452"/>
            <a:chOff x="0" y="0"/>
            <a:chExt cx="91477" cy="5008185"/>
          </a:xfrm>
        </p:grpSpPr>
        <p:sp>
          <p:nvSpPr>
            <p:cNvPr id="6" name="Freeform 6"/>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7" name="TextBox 7"/>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rot="5400000">
            <a:off x="8970337" y="605611"/>
            <a:ext cx="347325" cy="19015452"/>
            <a:chOff x="0" y="0"/>
            <a:chExt cx="91477" cy="5008185"/>
          </a:xfrm>
        </p:grpSpPr>
        <p:sp>
          <p:nvSpPr>
            <p:cNvPr id="9" name="Freeform 9"/>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0" name="TextBox 10"/>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rot="-10800000">
            <a:off x="8537538" y="-3184299"/>
            <a:ext cx="347325" cy="19015452"/>
            <a:chOff x="0" y="0"/>
            <a:chExt cx="91477" cy="5008185"/>
          </a:xfrm>
        </p:grpSpPr>
        <p:sp>
          <p:nvSpPr>
            <p:cNvPr id="12" name="Freeform 12"/>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13" name="TextBox 13"/>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1469555" y="4063852"/>
            <a:ext cx="6198823" cy="1917621"/>
          </a:xfrm>
          <a:custGeom>
            <a:avLst/>
            <a:gdLst/>
            <a:ahLst/>
            <a:cxnLst/>
            <a:rect l="l" t="t" r="r" b="b"/>
            <a:pathLst>
              <a:path w="6198823" h="1917621">
                <a:moveTo>
                  <a:pt x="0" y="0"/>
                </a:moveTo>
                <a:lnTo>
                  <a:pt x="6198823" y="0"/>
                </a:lnTo>
                <a:lnTo>
                  <a:pt x="6198823" y="1917621"/>
                </a:lnTo>
                <a:lnTo>
                  <a:pt x="0" y="1917621"/>
                </a:lnTo>
                <a:lnTo>
                  <a:pt x="0" y="0"/>
                </a:lnTo>
                <a:close/>
              </a:path>
            </a:pathLst>
          </a:custGeom>
          <a:blipFill>
            <a:blip r:embed="rId4"/>
            <a:stretch>
              <a:fillRect/>
            </a:stretch>
          </a:blipFill>
          <a:ln w="38100" cap="rnd">
            <a:solidFill>
              <a:srgbClr val="000000"/>
            </a:solidFill>
            <a:prstDash val="solid"/>
            <a:round/>
          </a:ln>
        </p:spPr>
        <p:txBody>
          <a:bodyPr/>
          <a:lstStyle/>
          <a:p>
            <a:endParaRPr lang="zh-CN" altLang="en-US"/>
          </a:p>
        </p:txBody>
      </p:sp>
      <p:sp>
        <p:nvSpPr>
          <p:cNvPr id="15" name="Freeform 15"/>
          <p:cNvSpPr/>
          <p:nvPr/>
        </p:nvSpPr>
        <p:spPr>
          <a:xfrm>
            <a:off x="9817146" y="4063852"/>
            <a:ext cx="7442154" cy="2078439"/>
          </a:xfrm>
          <a:custGeom>
            <a:avLst/>
            <a:gdLst/>
            <a:ahLst/>
            <a:cxnLst/>
            <a:rect l="l" t="t" r="r" b="b"/>
            <a:pathLst>
              <a:path w="7442154" h="2078439">
                <a:moveTo>
                  <a:pt x="0" y="0"/>
                </a:moveTo>
                <a:lnTo>
                  <a:pt x="7442154" y="0"/>
                </a:lnTo>
                <a:lnTo>
                  <a:pt x="7442154" y="2078439"/>
                </a:lnTo>
                <a:lnTo>
                  <a:pt x="0" y="2078439"/>
                </a:lnTo>
                <a:lnTo>
                  <a:pt x="0" y="0"/>
                </a:lnTo>
                <a:close/>
              </a:path>
            </a:pathLst>
          </a:custGeom>
          <a:blipFill>
            <a:blip r:embed="rId5"/>
            <a:stretch>
              <a:fillRect/>
            </a:stretch>
          </a:blipFill>
          <a:ln w="38100" cap="rnd">
            <a:solidFill>
              <a:srgbClr val="000000"/>
            </a:solidFill>
            <a:prstDash val="solid"/>
            <a:round/>
          </a:ln>
        </p:spPr>
        <p:txBody>
          <a:bodyPr/>
          <a:lstStyle/>
          <a:p>
            <a:endParaRPr lang="zh-CN" altLang="en-US"/>
          </a:p>
        </p:txBody>
      </p:sp>
      <p:sp>
        <p:nvSpPr>
          <p:cNvPr id="16" name="TextBox 16"/>
          <p:cNvSpPr txBox="1"/>
          <p:nvPr/>
        </p:nvSpPr>
        <p:spPr>
          <a:xfrm>
            <a:off x="1469555" y="2311103"/>
            <a:ext cx="5929250" cy="1371749"/>
          </a:xfrm>
          <a:prstGeom prst="rect">
            <a:avLst/>
          </a:prstGeom>
        </p:spPr>
        <p:txBody>
          <a:bodyPr lIns="0" tIns="0" rIns="0" bIns="0" rtlCol="0" anchor="t">
            <a:spAutoFit/>
          </a:bodyPr>
          <a:lstStyle/>
          <a:p>
            <a:pPr algn="ctr">
              <a:lnSpc>
                <a:spcPts val="5571"/>
              </a:lnSpc>
              <a:spcBef>
                <a:spcPct val="0"/>
              </a:spcBef>
            </a:pPr>
            <a:r>
              <a:rPr lang="en-US" sz="3979">
                <a:solidFill>
                  <a:srgbClr val="000000"/>
                </a:solidFill>
                <a:latin typeface="League Spartan"/>
                <a:ea typeface="League Spartan"/>
                <a:cs typeface="League Spartan"/>
                <a:sym typeface="League Spartan"/>
              </a:rPr>
              <a:t>Main Operation for Attendences</a:t>
            </a:r>
          </a:p>
        </p:txBody>
      </p:sp>
      <p:sp>
        <p:nvSpPr>
          <p:cNvPr id="17" name="TextBox 17"/>
          <p:cNvSpPr txBox="1"/>
          <p:nvPr/>
        </p:nvSpPr>
        <p:spPr>
          <a:xfrm>
            <a:off x="1301287" y="6547884"/>
            <a:ext cx="6950664" cy="869592"/>
          </a:xfrm>
          <a:prstGeom prst="rect">
            <a:avLst/>
          </a:prstGeom>
        </p:spPr>
        <p:txBody>
          <a:bodyPr lIns="0" tIns="0" rIns="0" bIns="0" rtlCol="0" anchor="t">
            <a:spAutoFit/>
          </a:bodyPr>
          <a:lstStyle/>
          <a:p>
            <a:pPr algn="l">
              <a:lnSpc>
                <a:spcPts val="3519"/>
              </a:lnSpc>
            </a:pPr>
            <a:r>
              <a:rPr lang="en-US" sz="2514">
                <a:solidFill>
                  <a:srgbClr val="000000"/>
                </a:solidFill>
                <a:latin typeface="League Spartan"/>
                <a:ea typeface="League Spartan"/>
                <a:cs typeface="League Spartan"/>
                <a:sym typeface="League Spartan"/>
              </a:rPr>
              <a:t>User can choose 1-6 to do 6 operations</a:t>
            </a:r>
          </a:p>
          <a:p>
            <a:pPr algn="l">
              <a:lnSpc>
                <a:spcPts val="3519"/>
              </a:lnSpc>
              <a:spcBef>
                <a:spcPct val="0"/>
              </a:spcBef>
            </a:pPr>
            <a:r>
              <a:rPr lang="en-US" sz="2514">
                <a:solidFill>
                  <a:srgbClr val="0071BC"/>
                </a:solidFill>
                <a:latin typeface="League Spartan"/>
                <a:ea typeface="League Spartan"/>
                <a:cs typeface="League Spartan"/>
                <a:sym typeface="League Spartan"/>
              </a:rPr>
              <a:t> </a:t>
            </a:r>
          </a:p>
        </p:txBody>
      </p:sp>
      <p:sp>
        <p:nvSpPr>
          <p:cNvPr id="18" name="TextBox 18"/>
          <p:cNvSpPr txBox="1"/>
          <p:nvPr/>
        </p:nvSpPr>
        <p:spPr>
          <a:xfrm>
            <a:off x="9817146" y="1909212"/>
            <a:ext cx="5919870" cy="679958"/>
          </a:xfrm>
          <a:prstGeom prst="rect">
            <a:avLst/>
          </a:prstGeom>
        </p:spPr>
        <p:txBody>
          <a:bodyPr lIns="0" tIns="0" rIns="0" bIns="0" rtlCol="0" anchor="t">
            <a:spAutoFit/>
          </a:bodyPr>
          <a:lstStyle/>
          <a:p>
            <a:pPr algn="ctr">
              <a:lnSpc>
                <a:spcPts val="5571"/>
              </a:lnSpc>
              <a:spcBef>
                <a:spcPct val="0"/>
              </a:spcBef>
            </a:pPr>
            <a:r>
              <a:rPr lang="en-US" sz="3979" b="1">
                <a:solidFill>
                  <a:srgbClr val="000000"/>
                </a:solidFill>
                <a:latin typeface="League Spartan"/>
                <a:ea typeface="League Spartan"/>
                <a:cs typeface="League Spartan"/>
                <a:sym typeface="League Spartan"/>
              </a:rPr>
              <a:t>Viewing All Banquets:</a:t>
            </a:r>
          </a:p>
        </p:txBody>
      </p:sp>
      <p:sp>
        <p:nvSpPr>
          <p:cNvPr id="19" name="TextBox 19"/>
          <p:cNvSpPr txBox="1"/>
          <p:nvPr/>
        </p:nvSpPr>
        <p:spPr>
          <a:xfrm>
            <a:off x="10008813" y="2890266"/>
            <a:ext cx="6322622" cy="824865"/>
          </a:xfrm>
          <a:prstGeom prst="rect">
            <a:avLst/>
          </a:prstGeom>
        </p:spPr>
        <p:txBody>
          <a:bodyPr lIns="0" tIns="0" rIns="0" bIns="0" rtlCol="0" anchor="t">
            <a:spAutoFit/>
          </a:bodyPr>
          <a:lstStyle/>
          <a:p>
            <a:pPr algn="l">
              <a:lnSpc>
                <a:spcPts val="3359"/>
              </a:lnSpc>
              <a:spcBef>
                <a:spcPct val="0"/>
              </a:spcBef>
            </a:pPr>
            <a:r>
              <a:rPr lang="en-US" sz="2399">
                <a:solidFill>
                  <a:srgbClr val="000000"/>
                </a:solidFill>
                <a:latin typeface="League Spartan"/>
                <a:ea typeface="League Spartan"/>
                <a:cs typeface="League Spartan"/>
                <a:sym typeface="League Spartan"/>
              </a:rPr>
              <a:t>all banquet information (The picture below is example part of all banquets)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0312" r="-20312"/>
            </a:stretch>
          </a:blipFill>
        </p:spPr>
        <p:txBody>
          <a:bodyPr/>
          <a:lstStyle/>
          <a:p>
            <a:endParaRPr lang="zh-CN" altLang="en-US"/>
          </a:p>
        </p:txBody>
      </p:sp>
      <p:sp>
        <p:nvSpPr>
          <p:cNvPr id="3" name="AutoShape 3"/>
          <p:cNvSpPr/>
          <p:nvPr/>
        </p:nvSpPr>
        <p:spPr>
          <a:xfrm>
            <a:off x="1029792" y="2252109"/>
            <a:ext cx="2618740" cy="0"/>
          </a:xfrm>
          <a:prstGeom prst="line">
            <a:avLst/>
          </a:prstGeom>
          <a:ln w="38100" cap="flat">
            <a:solidFill>
              <a:srgbClr val="000000"/>
            </a:solidFill>
            <a:prstDash val="solid"/>
            <a:headEnd type="none" w="sm" len="sm"/>
            <a:tailEnd type="none" w="sm" len="sm"/>
          </a:ln>
        </p:spPr>
        <p:txBody>
          <a:bodyPr/>
          <a:lstStyle/>
          <a:p>
            <a:endParaRPr lang="zh-CN" altLang="en-US"/>
          </a:p>
        </p:txBody>
      </p:sp>
      <p:sp>
        <p:nvSpPr>
          <p:cNvPr id="4" name="Freeform 4"/>
          <p:cNvSpPr/>
          <p:nvPr/>
        </p:nvSpPr>
        <p:spPr>
          <a:xfrm>
            <a:off x="17647089" y="8547889"/>
            <a:ext cx="392717" cy="1565177"/>
          </a:xfrm>
          <a:custGeom>
            <a:avLst/>
            <a:gdLst/>
            <a:ahLst/>
            <a:cxnLst/>
            <a:rect l="l" t="t" r="r" b="b"/>
            <a:pathLst>
              <a:path w="392717" h="1565177">
                <a:moveTo>
                  <a:pt x="0" y="0"/>
                </a:moveTo>
                <a:lnTo>
                  <a:pt x="392717" y="0"/>
                </a:lnTo>
                <a:lnTo>
                  <a:pt x="392717" y="1565177"/>
                </a:lnTo>
                <a:lnTo>
                  <a:pt x="0" y="15651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zh-CN" altLang="en-US"/>
          </a:p>
        </p:txBody>
      </p:sp>
      <p:sp>
        <p:nvSpPr>
          <p:cNvPr id="5" name="Freeform 5"/>
          <p:cNvSpPr/>
          <p:nvPr/>
        </p:nvSpPr>
        <p:spPr>
          <a:xfrm>
            <a:off x="1063522" y="3300420"/>
            <a:ext cx="7810649" cy="2408394"/>
          </a:xfrm>
          <a:custGeom>
            <a:avLst/>
            <a:gdLst/>
            <a:ahLst/>
            <a:cxnLst/>
            <a:rect l="l" t="t" r="r" b="b"/>
            <a:pathLst>
              <a:path w="7810649" h="2408394">
                <a:moveTo>
                  <a:pt x="0" y="0"/>
                </a:moveTo>
                <a:lnTo>
                  <a:pt x="7810649" y="0"/>
                </a:lnTo>
                <a:lnTo>
                  <a:pt x="7810649" y="2408394"/>
                </a:lnTo>
                <a:lnTo>
                  <a:pt x="0" y="2408394"/>
                </a:lnTo>
                <a:lnTo>
                  <a:pt x="0" y="0"/>
                </a:lnTo>
                <a:close/>
              </a:path>
            </a:pathLst>
          </a:custGeom>
          <a:blipFill>
            <a:blip r:embed="rId5"/>
            <a:stretch>
              <a:fillRect/>
            </a:stretch>
          </a:blipFill>
          <a:ln w="38100" cap="sq">
            <a:solidFill>
              <a:srgbClr val="000000"/>
            </a:solidFill>
            <a:prstDash val="lgDash"/>
            <a:miter/>
          </a:ln>
        </p:spPr>
        <p:txBody>
          <a:bodyPr/>
          <a:lstStyle/>
          <a:p>
            <a:endParaRPr lang="zh-CN" altLang="en-US"/>
          </a:p>
        </p:txBody>
      </p:sp>
      <p:sp>
        <p:nvSpPr>
          <p:cNvPr id="6" name="Freeform 6"/>
          <p:cNvSpPr/>
          <p:nvPr/>
        </p:nvSpPr>
        <p:spPr>
          <a:xfrm>
            <a:off x="759963" y="8403534"/>
            <a:ext cx="8114208" cy="1709532"/>
          </a:xfrm>
          <a:custGeom>
            <a:avLst/>
            <a:gdLst/>
            <a:ahLst/>
            <a:cxnLst/>
            <a:rect l="l" t="t" r="r" b="b"/>
            <a:pathLst>
              <a:path w="8114208" h="1709532">
                <a:moveTo>
                  <a:pt x="0" y="0"/>
                </a:moveTo>
                <a:lnTo>
                  <a:pt x="8114208" y="0"/>
                </a:lnTo>
                <a:lnTo>
                  <a:pt x="8114208" y="1709532"/>
                </a:lnTo>
                <a:lnTo>
                  <a:pt x="0" y="1709532"/>
                </a:lnTo>
                <a:lnTo>
                  <a:pt x="0" y="0"/>
                </a:lnTo>
                <a:close/>
              </a:path>
            </a:pathLst>
          </a:custGeom>
          <a:blipFill>
            <a:blip r:embed="rId6"/>
            <a:stretch>
              <a:fillRect r="-952"/>
            </a:stretch>
          </a:blipFill>
          <a:ln w="38100" cap="sq">
            <a:solidFill>
              <a:srgbClr val="000000"/>
            </a:solidFill>
            <a:prstDash val="lgDash"/>
            <a:miter/>
          </a:ln>
        </p:spPr>
        <p:txBody>
          <a:bodyPr/>
          <a:lstStyle/>
          <a:p>
            <a:endParaRPr lang="zh-CN" altLang="en-US"/>
          </a:p>
        </p:txBody>
      </p:sp>
      <p:grpSp>
        <p:nvGrpSpPr>
          <p:cNvPr id="7" name="Group 7"/>
          <p:cNvGrpSpPr/>
          <p:nvPr/>
        </p:nvGrpSpPr>
        <p:grpSpPr>
          <a:xfrm rot="-10800000">
            <a:off x="9334063" y="-3814092"/>
            <a:ext cx="347325" cy="19015452"/>
            <a:chOff x="0" y="0"/>
            <a:chExt cx="91477" cy="5008185"/>
          </a:xfrm>
        </p:grpSpPr>
        <p:sp>
          <p:nvSpPr>
            <p:cNvPr id="8" name="Freeform 8"/>
            <p:cNvSpPr/>
            <p:nvPr/>
          </p:nvSpPr>
          <p:spPr>
            <a:xfrm>
              <a:off x="0" y="0"/>
              <a:ext cx="91477" cy="5008185"/>
            </a:xfrm>
            <a:custGeom>
              <a:avLst/>
              <a:gdLst/>
              <a:ahLst/>
              <a:cxnLst/>
              <a:rect l="l" t="t" r="r" b="b"/>
              <a:pathLst>
                <a:path w="91477" h="5008185">
                  <a:moveTo>
                    <a:pt x="0" y="0"/>
                  </a:moveTo>
                  <a:lnTo>
                    <a:pt x="91477" y="0"/>
                  </a:lnTo>
                  <a:lnTo>
                    <a:pt x="91477" y="5008185"/>
                  </a:lnTo>
                  <a:lnTo>
                    <a:pt x="0" y="5008185"/>
                  </a:lnTo>
                  <a:close/>
                </a:path>
              </a:pathLst>
            </a:custGeom>
            <a:solidFill>
              <a:srgbClr val="0071BC"/>
            </a:solidFill>
          </p:spPr>
          <p:txBody>
            <a:bodyPr/>
            <a:lstStyle/>
            <a:p>
              <a:endParaRPr lang="zh-CN" altLang="en-US"/>
            </a:p>
          </p:txBody>
        </p:sp>
        <p:sp>
          <p:nvSpPr>
            <p:cNvPr id="9" name="TextBox 9"/>
            <p:cNvSpPr txBox="1"/>
            <p:nvPr/>
          </p:nvSpPr>
          <p:spPr>
            <a:xfrm>
              <a:off x="0" y="-28575"/>
              <a:ext cx="91477" cy="5036760"/>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rot="5400000">
            <a:off x="15825566" y="-1348003"/>
            <a:ext cx="399141" cy="13382146"/>
            <a:chOff x="0" y="0"/>
            <a:chExt cx="105124" cy="3524516"/>
          </a:xfrm>
        </p:grpSpPr>
        <p:sp>
          <p:nvSpPr>
            <p:cNvPr id="11" name="Freeform 11"/>
            <p:cNvSpPr/>
            <p:nvPr/>
          </p:nvSpPr>
          <p:spPr>
            <a:xfrm>
              <a:off x="0" y="0"/>
              <a:ext cx="105124" cy="3524516"/>
            </a:xfrm>
            <a:custGeom>
              <a:avLst/>
              <a:gdLst/>
              <a:ahLst/>
              <a:cxnLst/>
              <a:rect l="l" t="t" r="r" b="b"/>
              <a:pathLst>
                <a:path w="105124" h="3524516">
                  <a:moveTo>
                    <a:pt x="0" y="0"/>
                  </a:moveTo>
                  <a:lnTo>
                    <a:pt x="105124" y="0"/>
                  </a:lnTo>
                  <a:lnTo>
                    <a:pt x="105124" y="3524516"/>
                  </a:lnTo>
                  <a:lnTo>
                    <a:pt x="0" y="3524516"/>
                  </a:lnTo>
                  <a:close/>
                </a:path>
              </a:pathLst>
            </a:custGeom>
            <a:solidFill>
              <a:srgbClr val="0071BC"/>
            </a:solidFill>
          </p:spPr>
          <p:txBody>
            <a:bodyPr/>
            <a:lstStyle/>
            <a:p>
              <a:endParaRPr lang="zh-CN" altLang="en-US"/>
            </a:p>
          </p:txBody>
        </p:sp>
        <p:sp>
          <p:nvSpPr>
            <p:cNvPr id="12" name="TextBox 12"/>
            <p:cNvSpPr txBox="1"/>
            <p:nvPr/>
          </p:nvSpPr>
          <p:spPr>
            <a:xfrm>
              <a:off x="0" y="-28575"/>
              <a:ext cx="105124" cy="3553091"/>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10265302" y="2852660"/>
            <a:ext cx="7774504" cy="1898051"/>
          </a:xfrm>
          <a:custGeom>
            <a:avLst/>
            <a:gdLst/>
            <a:ahLst/>
            <a:cxnLst/>
            <a:rect l="l" t="t" r="r" b="b"/>
            <a:pathLst>
              <a:path w="7774504" h="1898051">
                <a:moveTo>
                  <a:pt x="0" y="0"/>
                </a:moveTo>
                <a:lnTo>
                  <a:pt x="7774504" y="0"/>
                </a:lnTo>
                <a:lnTo>
                  <a:pt x="7774504" y="1898052"/>
                </a:lnTo>
                <a:lnTo>
                  <a:pt x="0" y="1898052"/>
                </a:lnTo>
                <a:lnTo>
                  <a:pt x="0" y="0"/>
                </a:lnTo>
                <a:close/>
              </a:path>
            </a:pathLst>
          </a:custGeom>
          <a:blipFill>
            <a:blip r:embed="rId7"/>
            <a:stretch>
              <a:fillRect/>
            </a:stretch>
          </a:blipFill>
          <a:ln w="38100" cap="sq">
            <a:solidFill>
              <a:srgbClr val="000000"/>
            </a:solidFill>
            <a:prstDash val="lgDash"/>
            <a:miter/>
          </a:ln>
        </p:spPr>
        <p:txBody>
          <a:bodyPr/>
          <a:lstStyle/>
          <a:p>
            <a:endParaRPr lang="zh-CN" altLang="en-US"/>
          </a:p>
        </p:txBody>
      </p:sp>
      <p:sp>
        <p:nvSpPr>
          <p:cNvPr id="14" name="Freeform 14"/>
          <p:cNvSpPr/>
          <p:nvPr/>
        </p:nvSpPr>
        <p:spPr>
          <a:xfrm>
            <a:off x="10240929" y="6431633"/>
            <a:ext cx="7798877" cy="1719696"/>
          </a:xfrm>
          <a:custGeom>
            <a:avLst/>
            <a:gdLst/>
            <a:ahLst/>
            <a:cxnLst/>
            <a:rect l="l" t="t" r="r" b="b"/>
            <a:pathLst>
              <a:path w="7798877" h="1719696">
                <a:moveTo>
                  <a:pt x="0" y="0"/>
                </a:moveTo>
                <a:lnTo>
                  <a:pt x="7798877" y="0"/>
                </a:lnTo>
                <a:lnTo>
                  <a:pt x="7798877" y="1719697"/>
                </a:lnTo>
                <a:lnTo>
                  <a:pt x="0" y="1719697"/>
                </a:lnTo>
                <a:lnTo>
                  <a:pt x="0" y="0"/>
                </a:lnTo>
                <a:close/>
              </a:path>
            </a:pathLst>
          </a:custGeom>
          <a:blipFill>
            <a:blip r:embed="rId8"/>
            <a:stretch>
              <a:fillRect/>
            </a:stretch>
          </a:blipFill>
          <a:ln w="38100" cap="sq">
            <a:solidFill>
              <a:srgbClr val="000000"/>
            </a:solidFill>
            <a:prstDash val="lgDash"/>
            <a:miter/>
          </a:ln>
        </p:spPr>
        <p:txBody>
          <a:bodyPr/>
          <a:lstStyle/>
          <a:p>
            <a:endParaRPr lang="zh-CN" altLang="en-US"/>
          </a:p>
        </p:txBody>
      </p:sp>
      <p:sp>
        <p:nvSpPr>
          <p:cNvPr id="15" name="TextBox 15"/>
          <p:cNvSpPr txBox="1"/>
          <p:nvPr/>
        </p:nvSpPr>
        <p:spPr>
          <a:xfrm>
            <a:off x="1028700" y="775543"/>
            <a:ext cx="7273174" cy="2262537"/>
          </a:xfrm>
          <a:prstGeom prst="rect">
            <a:avLst/>
          </a:prstGeom>
        </p:spPr>
        <p:txBody>
          <a:bodyPr lIns="0" tIns="0" rIns="0" bIns="0" rtlCol="0" anchor="t">
            <a:spAutoFit/>
          </a:bodyPr>
          <a:lstStyle/>
          <a:p>
            <a:pPr algn="l">
              <a:lnSpc>
                <a:spcPts val="6018"/>
              </a:lnSpc>
            </a:pPr>
            <a:r>
              <a:rPr lang="en-US" sz="4298">
                <a:solidFill>
                  <a:srgbClr val="0071BC"/>
                </a:solidFill>
                <a:latin typeface="League Spartan"/>
                <a:ea typeface="League Spartan"/>
                <a:cs typeface="League Spartan"/>
                <a:sym typeface="League Spartan"/>
              </a:rPr>
              <a:t>INSTRUCTIONS FOR</a:t>
            </a:r>
          </a:p>
          <a:p>
            <a:pPr algn="l">
              <a:lnSpc>
                <a:spcPts val="6018"/>
              </a:lnSpc>
            </a:pPr>
            <a:r>
              <a:rPr lang="en-US" sz="4298">
                <a:solidFill>
                  <a:srgbClr val="0071BC"/>
                </a:solidFill>
                <a:latin typeface="League Spartan"/>
                <a:ea typeface="League Spartan"/>
                <a:cs typeface="League Spartan"/>
                <a:sym typeface="League Spartan"/>
              </a:rPr>
              <a:t>Banquet Attendeces</a:t>
            </a:r>
          </a:p>
          <a:p>
            <a:pPr algn="l">
              <a:lnSpc>
                <a:spcPts val="6018"/>
              </a:lnSpc>
              <a:spcBef>
                <a:spcPct val="0"/>
              </a:spcBef>
            </a:pPr>
            <a:endParaRPr lang="en-US" sz="4298">
              <a:solidFill>
                <a:srgbClr val="0071BC"/>
              </a:solidFill>
              <a:latin typeface="League Spartan"/>
              <a:ea typeface="League Spartan"/>
              <a:cs typeface="League Spartan"/>
              <a:sym typeface="League Spartan"/>
            </a:endParaRPr>
          </a:p>
        </p:txBody>
      </p:sp>
      <p:sp>
        <p:nvSpPr>
          <p:cNvPr id="16" name="TextBox 16"/>
          <p:cNvSpPr txBox="1"/>
          <p:nvPr/>
        </p:nvSpPr>
        <p:spPr>
          <a:xfrm>
            <a:off x="1029792" y="2467461"/>
            <a:ext cx="5108853" cy="695495"/>
          </a:xfrm>
          <a:prstGeom prst="rect">
            <a:avLst/>
          </a:prstGeom>
        </p:spPr>
        <p:txBody>
          <a:bodyPr lIns="0" tIns="0" rIns="0" bIns="0" rtlCol="0" anchor="t">
            <a:spAutoFit/>
          </a:bodyPr>
          <a:lstStyle/>
          <a:p>
            <a:pPr algn="ctr">
              <a:lnSpc>
                <a:spcPts val="5765"/>
              </a:lnSpc>
              <a:spcBef>
                <a:spcPct val="0"/>
              </a:spcBef>
            </a:pPr>
            <a:r>
              <a:rPr lang="en-US" sz="4118">
                <a:solidFill>
                  <a:srgbClr val="000000"/>
                </a:solidFill>
                <a:latin typeface="League Spartan"/>
                <a:ea typeface="League Spartan"/>
                <a:cs typeface="League Spartan"/>
                <a:sym typeface="League Spartan"/>
              </a:rPr>
              <a:t>Filtering Banquets:</a:t>
            </a:r>
          </a:p>
        </p:txBody>
      </p:sp>
      <p:sp>
        <p:nvSpPr>
          <p:cNvPr id="17" name="TextBox 17"/>
          <p:cNvSpPr txBox="1"/>
          <p:nvPr/>
        </p:nvSpPr>
        <p:spPr>
          <a:xfrm>
            <a:off x="1063522" y="5856024"/>
            <a:ext cx="6611045" cy="2352675"/>
          </a:xfrm>
          <a:prstGeom prst="rect">
            <a:avLst/>
          </a:prstGeom>
        </p:spPr>
        <p:txBody>
          <a:bodyPr lIns="0" tIns="0" rIns="0" bIns="0" rtlCol="0" anchor="t">
            <a:spAutoFit/>
          </a:bodyPr>
          <a:lstStyle/>
          <a:p>
            <a:pPr algn="l">
              <a:lnSpc>
                <a:spcPts val="3079"/>
              </a:lnSpc>
            </a:pPr>
            <a:r>
              <a:rPr lang="en-US" sz="2199">
                <a:solidFill>
                  <a:srgbClr val="000000"/>
                </a:solidFill>
                <a:latin typeface="League Spartan"/>
                <a:ea typeface="League Spartan"/>
                <a:cs typeface="League Spartan"/>
                <a:sym typeface="League Spartan"/>
              </a:rPr>
              <a:t>There are four filtering standards: </a:t>
            </a:r>
          </a:p>
          <a:p>
            <a:pPr algn="l">
              <a:lnSpc>
                <a:spcPts val="3079"/>
              </a:lnSpc>
            </a:pPr>
            <a:r>
              <a:rPr lang="en-US" sz="2199">
                <a:solidFill>
                  <a:srgbClr val="000000"/>
                </a:solidFill>
                <a:latin typeface="League Spartan"/>
                <a:ea typeface="League Spartan"/>
                <a:cs typeface="League Spartan"/>
                <a:sym typeface="League Spartan"/>
              </a:rPr>
              <a:t>“1” will allow you to search by key words</a:t>
            </a:r>
          </a:p>
          <a:p>
            <a:pPr algn="l">
              <a:lnSpc>
                <a:spcPts val="3079"/>
              </a:lnSpc>
            </a:pPr>
            <a:r>
              <a:rPr lang="en-US" sz="2199">
                <a:solidFill>
                  <a:srgbClr val="000000"/>
                </a:solidFill>
                <a:latin typeface="League Spartan"/>
                <a:ea typeface="League Spartan"/>
                <a:cs typeface="League Spartan"/>
                <a:sym typeface="League Spartan"/>
              </a:rPr>
              <a:t>“2” will allow you to search by banquet ID</a:t>
            </a:r>
          </a:p>
          <a:p>
            <a:pPr algn="l">
              <a:lnSpc>
                <a:spcPts val="3079"/>
              </a:lnSpc>
            </a:pPr>
            <a:r>
              <a:rPr lang="en-US" sz="2199">
                <a:solidFill>
                  <a:srgbClr val="000000"/>
                </a:solidFill>
                <a:latin typeface="League Spartan"/>
                <a:ea typeface="League Spartan"/>
                <a:cs typeface="League Spartan"/>
                <a:sym typeface="League Spartan"/>
              </a:rPr>
              <a:t>“3” will allow you to filter by date and time</a:t>
            </a:r>
          </a:p>
          <a:p>
            <a:pPr algn="l">
              <a:lnSpc>
                <a:spcPts val="3219"/>
              </a:lnSpc>
              <a:spcBef>
                <a:spcPct val="0"/>
              </a:spcBef>
            </a:pPr>
            <a:r>
              <a:rPr lang="en-US" sz="2299">
                <a:solidFill>
                  <a:srgbClr val="000000"/>
                </a:solidFill>
                <a:latin typeface="League Spartan"/>
                <a:ea typeface="League Spartan"/>
                <a:cs typeface="League Spartan"/>
                <a:sym typeface="League Spartan"/>
              </a:rPr>
              <a:t>“4” will allow you to sort all banquets by remaining quota in descending order:</a:t>
            </a:r>
          </a:p>
        </p:txBody>
      </p:sp>
      <p:sp>
        <p:nvSpPr>
          <p:cNvPr id="18" name="TextBox 18"/>
          <p:cNvSpPr txBox="1"/>
          <p:nvPr/>
        </p:nvSpPr>
        <p:spPr>
          <a:xfrm>
            <a:off x="10049629" y="661583"/>
            <a:ext cx="3031688" cy="669817"/>
          </a:xfrm>
          <a:prstGeom prst="rect">
            <a:avLst/>
          </a:prstGeom>
        </p:spPr>
        <p:txBody>
          <a:bodyPr lIns="0" tIns="0" rIns="0" bIns="0" rtlCol="0" anchor="t">
            <a:spAutoFit/>
          </a:bodyPr>
          <a:lstStyle/>
          <a:p>
            <a:pPr algn="ctr">
              <a:lnSpc>
                <a:spcPts val="5605"/>
              </a:lnSpc>
              <a:spcBef>
                <a:spcPct val="0"/>
              </a:spcBef>
            </a:pPr>
            <a:r>
              <a:rPr lang="en-US" sz="4004" b="1">
                <a:solidFill>
                  <a:srgbClr val="000000"/>
                </a:solidFill>
                <a:latin typeface="League Spartan"/>
                <a:ea typeface="League Spartan"/>
                <a:cs typeface="League Spartan"/>
                <a:sym typeface="League Spartan"/>
              </a:rPr>
              <a:t>If select ”1”:</a:t>
            </a:r>
          </a:p>
        </p:txBody>
      </p:sp>
      <p:sp>
        <p:nvSpPr>
          <p:cNvPr id="19" name="TextBox 19"/>
          <p:cNvSpPr txBox="1"/>
          <p:nvPr/>
        </p:nvSpPr>
        <p:spPr>
          <a:xfrm>
            <a:off x="10437287" y="1683235"/>
            <a:ext cx="6625654" cy="860425"/>
          </a:xfrm>
          <a:prstGeom prst="rect">
            <a:avLst/>
          </a:prstGeom>
        </p:spPr>
        <p:txBody>
          <a:bodyPr lIns="0" tIns="0" rIns="0" bIns="0" rtlCol="0" anchor="t">
            <a:spAutoFit/>
          </a:bodyPr>
          <a:lstStyle/>
          <a:p>
            <a:pPr algn="l">
              <a:lnSpc>
                <a:spcPts val="3499"/>
              </a:lnSpc>
              <a:spcBef>
                <a:spcPct val="0"/>
              </a:spcBef>
            </a:pPr>
            <a:r>
              <a:rPr lang="en-US" sz="2499">
                <a:solidFill>
                  <a:srgbClr val="000000"/>
                </a:solidFill>
                <a:latin typeface="League Spartan"/>
                <a:ea typeface="League Spartan"/>
                <a:cs typeface="League Spartan"/>
                <a:sym typeface="League Spartan"/>
              </a:rPr>
              <a:t>you need to enter the key word, and it will give you the matching result:</a:t>
            </a:r>
          </a:p>
        </p:txBody>
      </p:sp>
      <p:sp>
        <p:nvSpPr>
          <p:cNvPr id="20" name="TextBox 20"/>
          <p:cNvSpPr txBox="1"/>
          <p:nvPr/>
        </p:nvSpPr>
        <p:spPr>
          <a:xfrm>
            <a:off x="10350848" y="5780766"/>
            <a:ext cx="3204567" cy="669817"/>
          </a:xfrm>
          <a:prstGeom prst="rect">
            <a:avLst/>
          </a:prstGeom>
        </p:spPr>
        <p:txBody>
          <a:bodyPr lIns="0" tIns="0" rIns="0" bIns="0" rtlCol="0" anchor="t">
            <a:spAutoFit/>
          </a:bodyPr>
          <a:lstStyle/>
          <a:p>
            <a:pPr algn="ctr">
              <a:lnSpc>
                <a:spcPts val="5605"/>
              </a:lnSpc>
              <a:spcBef>
                <a:spcPct val="0"/>
              </a:spcBef>
            </a:pPr>
            <a:r>
              <a:rPr lang="en-US" sz="4004" b="1">
                <a:solidFill>
                  <a:srgbClr val="000000"/>
                </a:solidFill>
                <a:latin typeface="League Spartan"/>
                <a:ea typeface="League Spartan"/>
                <a:cs typeface="League Spartan"/>
                <a:sym typeface="League Spartan"/>
              </a:rPr>
              <a:t>If select ”2”:</a:t>
            </a:r>
          </a:p>
        </p:txBody>
      </p:sp>
      <p:sp>
        <p:nvSpPr>
          <p:cNvPr id="21" name="TextBox 21"/>
          <p:cNvSpPr txBox="1"/>
          <p:nvPr/>
        </p:nvSpPr>
        <p:spPr>
          <a:xfrm>
            <a:off x="10437287" y="8355909"/>
            <a:ext cx="7120711" cy="1736725"/>
          </a:xfrm>
          <a:prstGeom prst="rect">
            <a:avLst/>
          </a:prstGeom>
        </p:spPr>
        <p:txBody>
          <a:bodyPr lIns="0" tIns="0" rIns="0" bIns="0" rtlCol="0" anchor="t">
            <a:spAutoFit/>
          </a:bodyPr>
          <a:lstStyle/>
          <a:p>
            <a:pPr algn="l">
              <a:lnSpc>
                <a:spcPts val="3499"/>
              </a:lnSpc>
              <a:spcBef>
                <a:spcPct val="0"/>
              </a:spcBef>
            </a:pPr>
            <a:r>
              <a:rPr lang="en-US" sz="2499" b="1">
                <a:solidFill>
                  <a:srgbClr val="000000"/>
                </a:solidFill>
                <a:latin typeface="League Spartan"/>
                <a:ea typeface="League Spartan"/>
                <a:cs typeface="League Spartan"/>
                <a:sym typeface="League Spartan"/>
              </a:rPr>
              <a:t>you need to enter the date and time, it can be correct to minutes, hours, days, months, or even years. However, the input must follow the instructions in prompts: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4b5dc067-1b3d-42b5-b69d-410bf7d22a3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5BFBE2E6CCE264A83E52D8A6355B17A" ma:contentTypeVersion="9" ma:contentTypeDescription="Create a new document." ma:contentTypeScope="" ma:versionID="b17b0eef97cc1b9836224f2557018d64">
  <xsd:schema xmlns:xsd="http://www.w3.org/2001/XMLSchema" xmlns:xs="http://www.w3.org/2001/XMLSchema" xmlns:p="http://schemas.microsoft.com/office/2006/metadata/properties" xmlns:ns3="4b5dc067-1b3d-42b5-b69d-410bf7d22a33" xmlns:ns4="3ac2c2f9-7a8b-4c75-b68a-c9008b6f662c" targetNamespace="http://schemas.microsoft.com/office/2006/metadata/properties" ma:root="true" ma:fieldsID="a6408a32fff5e92812852047cfee3af6" ns3:_="" ns4:_="">
    <xsd:import namespace="4b5dc067-1b3d-42b5-b69d-410bf7d22a33"/>
    <xsd:import namespace="3ac2c2f9-7a8b-4c75-b68a-c9008b6f662c"/>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earchProperties" minOccurs="0"/>
                <xsd:element ref="ns3:_activity"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5dc067-1b3d-42b5-b69d-410bf7d22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c2c2f9-7a8b-4c75-b68a-c9008b6f662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F2814C-D3E5-4EA1-B8EF-74C9DE5B5AF9}">
  <ds:schemaRefs>
    <ds:schemaRef ds:uri="http://purl.org/dc/dcmitype/"/>
    <ds:schemaRef ds:uri="http://purl.org/dc/elements/1.1/"/>
    <ds:schemaRef ds:uri="http://schemas.microsoft.com/office/2006/documentManagement/types"/>
    <ds:schemaRef ds:uri="http://schemas.microsoft.com/office/2006/metadata/properties"/>
    <ds:schemaRef ds:uri="3ac2c2f9-7a8b-4c75-b68a-c9008b6f662c"/>
    <ds:schemaRef ds:uri="http://www.w3.org/XML/1998/namespace"/>
    <ds:schemaRef ds:uri="http://purl.org/dc/terms/"/>
    <ds:schemaRef ds:uri="http://schemas.microsoft.com/office/infopath/2007/PartnerControls"/>
    <ds:schemaRef ds:uri="http://schemas.openxmlformats.org/package/2006/metadata/core-properties"/>
    <ds:schemaRef ds:uri="4b5dc067-1b3d-42b5-b69d-410bf7d22a33"/>
  </ds:schemaRefs>
</ds:datastoreItem>
</file>

<file path=customXml/itemProps2.xml><?xml version="1.0" encoding="utf-8"?>
<ds:datastoreItem xmlns:ds="http://schemas.openxmlformats.org/officeDocument/2006/customXml" ds:itemID="{407B9EB4-591C-42C1-8A7F-0A7D0393A32B}">
  <ds:schemaRefs>
    <ds:schemaRef ds:uri="http://schemas.microsoft.com/sharepoint/v3/contenttype/forms"/>
  </ds:schemaRefs>
</ds:datastoreItem>
</file>

<file path=customXml/itemProps3.xml><?xml version="1.0" encoding="utf-8"?>
<ds:datastoreItem xmlns:ds="http://schemas.openxmlformats.org/officeDocument/2006/customXml" ds:itemID="{E0D7D9F8-624D-4900-857E-F3736AA0C0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5dc067-1b3d-42b5-b69d-410bf7d22a33"/>
    <ds:schemaRef ds:uri="3ac2c2f9-7a8b-4c75-b68a-c9008b6f66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TotalTime>
  <Words>1538</Words>
  <Application>Microsoft Office PowerPoint</Application>
  <PresentationFormat>自定义</PresentationFormat>
  <Paragraphs>158</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Arial</vt:lpstr>
      <vt:lpstr>Calibri</vt:lpstr>
      <vt:lpstr>League Spartan</vt:lpstr>
      <vt:lpstr>DM Sans Bold</vt:lpstr>
      <vt:lpstr>Lato</vt:lpstr>
      <vt:lpstr>Lato Bold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Purple &amp;  white business profile presentation</dc:title>
  <dc:creator>ASUS</dc:creator>
  <cp:lastModifiedBy>FANG, CHUMING [Student]</cp:lastModifiedBy>
  <cp:revision>3</cp:revision>
  <dcterms:created xsi:type="dcterms:W3CDTF">2006-08-16T00:00:00Z</dcterms:created>
  <dcterms:modified xsi:type="dcterms:W3CDTF">2024-11-23T19:28:56Z</dcterms:modified>
  <dc:identifier>DAGXR_3UTUc</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0x01010005BFBE2E6CCE264A83E52D8A6355B17A</vt:lpwstr>
  </property>
</Properties>
</file>