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18288000" cy="10287000"/>
  <p:notesSz cx="6858000" cy="9144000"/>
  <p:embeddedFontLst>
    <p:embeddedFont>
      <p:font typeface="Lato Bold" charset="1" panose="020F0502020204030203"/>
      <p:regular r:id="rId17"/>
    </p:embeddedFont>
    <p:embeddedFont>
      <p:font typeface="League Spartan" charset="1" panose="00000800000000000000"/>
      <p:regular r:id="rId18"/>
    </p:embeddedFont>
    <p:embeddedFont>
      <p:font typeface="DM Sans Bold" charset="1" panose="0000000000000000000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png" Type="http://schemas.openxmlformats.org/officeDocument/2006/relationships/image"/><Relationship Id="rId3" Target="../media/image20.svg" Type="http://schemas.openxmlformats.org/officeDocument/2006/relationships/image"/><Relationship Id="rId4" Target="../media/image21.png" Type="http://schemas.openxmlformats.org/officeDocument/2006/relationships/image"/><Relationship Id="rId5" Target="../media/image22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Relationship Id="rId6" Target="../media/image9.jpe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jpeg" Type="http://schemas.openxmlformats.org/officeDocument/2006/relationships/image"/><Relationship Id="rId3" Target="../media/image11.png" Type="http://schemas.openxmlformats.org/officeDocument/2006/relationships/image"/><Relationship Id="rId4" Target="../media/image12.svg" Type="http://schemas.openxmlformats.org/officeDocument/2006/relationships/image"/><Relationship Id="rId5" Target="../media/image13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jpeg" Type="http://schemas.openxmlformats.org/officeDocument/2006/relationships/image"/><Relationship Id="rId3" Target="../media/image14.png" Type="http://schemas.openxmlformats.org/officeDocument/2006/relationships/image"/><Relationship Id="rId4" Target="../media/image15.png" Type="http://schemas.openxmlformats.org/officeDocument/2006/relationships/image"/><Relationship Id="rId5" Target="../media/image16.png" Type="http://schemas.openxmlformats.org/officeDocument/2006/relationships/image"/><Relationship Id="rId6" Target="../media/image11.png" Type="http://schemas.openxmlformats.org/officeDocument/2006/relationships/image"/><Relationship Id="rId7" Target="../media/image12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jpeg" Type="http://schemas.openxmlformats.org/officeDocument/2006/relationships/image"/><Relationship Id="rId3" Target="../media/image11.png" Type="http://schemas.openxmlformats.org/officeDocument/2006/relationships/image"/><Relationship Id="rId4" Target="../media/image12.svg" Type="http://schemas.openxmlformats.org/officeDocument/2006/relationships/image"/><Relationship Id="rId5" Target="../media/image17.png" Type="http://schemas.openxmlformats.org/officeDocument/2006/relationships/image"/><Relationship Id="rId6" Target="../media/image18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0312" t="0" r="-20312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0"/>
            <a:ext cx="3086100" cy="10287000"/>
            <a:chOff x="0" y="0"/>
            <a:chExt cx="812800" cy="270933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12800" cy="2709333"/>
            </a:xfrm>
            <a:custGeom>
              <a:avLst/>
              <a:gdLst/>
              <a:ahLst/>
              <a:cxnLst/>
              <a:rect r="r" b="b" t="t" l="l"/>
              <a:pathLst>
                <a:path h="2709333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71BC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812800" cy="273790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3475091" y="3251627"/>
            <a:ext cx="14812909" cy="2378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585"/>
              </a:lnSpc>
            </a:pPr>
            <a:r>
              <a:rPr lang="en-US" sz="6846" b="true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Banquet Management System </a:t>
            </a:r>
          </a:p>
          <a:p>
            <a:pPr algn="l">
              <a:lnSpc>
                <a:spcPts val="9585"/>
              </a:lnSpc>
              <a:spcBef>
                <a:spcPct val="0"/>
              </a:spcBef>
            </a:pPr>
            <a:r>
              <a:rPr lang="en-US" b="true" sz="6846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(BMS)</a:t>
            </a:r>
          </a:p>
        </p:txBody>
      </p:sp>
      <p:sp>
        <p:nvSpPr>
          <p:cNvPr name="AutoShape 7" id="7"/>
          <p:cNvSpPr/>
          <p:nvPr/>
        </p:nvSpPr>
        <p:spPr>
          <a:xfrm flipV="true">
            <a:off x="3475131" y="5630422"/>
            <a:ext cx="9687995" cy="20505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14127816" y="219826"/>
            <a:ext cx="4160184" cy="4114800"/>
          </a:xfrm>
          <a:custGeom>
            <a:avLst/>
            <a:gdLst/>
            <a:ahLst/>
            <a:cxnLst/>
            <a:rect r="r" b="b" t="t" l="l"/>
            <a:pathLst>
              <a:path h="4114800" w="4160184">
                <a:moveTo>
                  <a:pt x="0" y="0"/>
                </a:moveTo>
                <a:lnTo>
                  <a:pt x="4160184" y="0"/>
                </a:lnTo>
                <a:lnTo>
                  <a:pt x="416018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3475131" y="5938346"/>
            <a:ext cx="6206511" cy="19169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77"/>
              </a:lnSpc>
            </a:pPr>
            <a:r>
              <a:rPr lang="en-US" sz="2198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XU Yaoxin 23108099D </a:t>
            </a:r>
          </a:p>
          <a:p>
            <a:pPr algn="l">
              <a:lnSpc>
                <a:spcPts val="3077"/>
              </a:lnSpc>
            </a:pPr>
            <a:r>
              <a:rPr lang="en-US" sz="2198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ZHANG Shichen 23097561D </a:t>
            </a:r>
          </a:p>
          <a:p>
            <a:pPr algn="l">
              <a:lnSpc>
                <a:spcPts val="3077"/>
              </a:lnSpc>
            </a:pPr>
            <a:r>
              <a:rPr lang="en-US" sz="2198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CHEN Yiming 23097326D </a:t>
            </a:r>
          </a:p>
          <a:p>
            <a:pPr algn="l">
              <a:lnSpc>
                <a:spcPts val="3077"/>
              </a:lnSpc>
            </a:pPr>
            <a:r>
              <a:rPr lang="en-US" sz="2198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FANG Chuming 23097386D </a:t>
            </a:r>
          </a:p>
          <a:p>
            <a:pPr algn="l">
              <a:lnSpc>
                <a:spcPts val="3077"/>
              </a:lnSpc>
              <a:spcBef>
                <a:spcPct val="0"/>
              </a:spcBef>
            </a:pPr>
            <a:r>
              <a:rPr lang="en-US" sz="2198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HAN Runxi 23104316D  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1985412"/>
            <a:ext cx="261874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17062941" y="7192503"/>
            <a:ext cx="392717" cy="1565177"/>
          </a:xfrm>
          <a:custGeom>
            <a:avLst/>
            <a:gdLst/>
            <a:ahLst/>
            <a:cxnLst/>
            <a:rect r="r" b="b" t="t" l="l"/>
            <a:pathLst>
              <a:path h="1565177" w="392717">
                <a:moveTo>
                  <a:pt x="0" y="0"/>
                </a:moveTo>
                <a:lnTo>
                  <a:pt x="392718" y="0"/>
                </a:lnTo>
                <a:lnTo>
                  <a:pt x="392718" y="1565177"/>
                </a:lnTo>
                <a:lnTo>
                  <a:pt x="0" y="15651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-10800000">
            <a:off x="0" y="-4364226"/>
            <a:ext cx="347325" cy="19015452"/>
            <a:chOff x="0" y="0"/>
            <a:chExt cx="91477" cy="500818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91477" cy="5008185"/>
            </a:xfrm>
            <a:custGeom>
              <a:avLst/>
              <a:gdLst/>
              <a:ahLst/>
              <a:cxnLst/>
              <a:rect r="r" b="b" t="t" l="l"/>
              <a:pathLst>
                <a:path h="5008185" w="91477">
                  <a:moveTo>
                    <a:pt x="0" y="0"/>
                  </a:moveTo>
                  <a:lnTo>
                    <a:pt x="91477" y="0"/>
                  </a:lnTo>
                  <a:lnTo>
                    <a:pt x="91477" y="5008185"/>
                  </a:lnTo>
                  <a:lnTo>
                    <a:pt x="0" y="5008185"/>
                  </a:lnTo>
                  <a:close/>
                </a:path>
              </a:pathLst>
            </a:custGeom>
            <a:solidFill>
              <a:srgbClr val="0071BC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28575"/>
              <a:ext cx="91477" cy="50367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5400000">
            <a:off x="8970337" y="605611"/>
            <a:ext cx="347325" cy="19015452"/>
            <a:chOff x="0" y="0"/>
            <a:chExt cx="91477" cy="5008185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91477" cy="5008185"/>
            </a:xfrm>
            <a:custGeom>
              <a:avLst/>
              <a:gdLst/>
              <a:ahLst/>
              <a:cxnLst/>
              <a:rect r="r" b="b" t="t" l="l"/>
              <a:pathLst>
                <a:path h="5008185" w="91477">
                  <a:moveTo>
                    <a:pt x="0" y="0"/>
                  </a:moveTo>
                  <a:lnTo>
                    <a:pt x="91477" y="0"/>
                  </a:lnTo>
                  <a:lnTo>
                    <a:pt x="91477" y="5008185"/>
                  </a:lnTo>
                  <a:lnTo>
                    <a:pt x="0" y="5008185"/>
                  </a:lnTo>
                  <a:close/>
                </a:path>
              </a:pathLst>
            </a:custGeom>
            <a:solidFill>
              <a:srgbClr val="0071BC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28575"/>
              <a:ext cx="91477" cy="50367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0515833" y="3903034"/>
            <a:ext cx="6198823" cy="1917621"/>
          </a:xfrm>
          <a:custGeom>
            <a:avLst/>
            <a:gdLst/>
            <a:ahLst/>
            <a:cxnLst/>
            <a:rect r="r" b="b" t="t" l="l"/>
            <a:pathLst>
              <a:path h="1917621" w="6198823">
                <a:moveTo>
                  <a:pt x="0" y="0"/>
                </a:moveTo>
                <a:lnTo>
                  <a:pt x="6198823" y="0"/>
                </a:lnTo>
                <a:lnTo>
                  <a:pt x="6198823" y="1917621"/>
                </a:lnTo>
                <a:lnTo>
                  <a:pt x="0" y="19176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3810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11" id="11"/>
          <p:cNvSpPr/>
          <p:nvPr/>
        </p:nvSpPr>
        <p:spPr>
          <a:xfrm flipH="false" flipV="false" rot="0">
            <a:off x="1301287" y="3903034"/>
            <a:ext cx="7442154" cy="2078439"/>
          </a:xfrm>
          <a:custGeom>
            <a:avLst/>
            <a:gdLst/>
            <a:ahLst/>
            <a:cxnLst/>
            <a:rect r="r" b="b" t="t" l="l"/>
            <a:pathLst>
              <a:path h="2078439" w="7442154">
                <a:moveTo>
                  <a:pt x="0" y="0"/>
                </a:moveTo>
                <a:lnTo>
                  <a:pt x="7442154" y="0"/>
                </a:lnTo>
                <a:lnTo>
                  <a:pt x="7442154" y="2078439"/>
                </a:lnTo>
                <a:lnTo>
                  <a:pt x="0" y="207843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  <a:ln w="38100" cap="rnd">
            <a:solidFill>
              <a:srgbClr val="000000"/>
            </a:solidFill>
            <a:prstDash val="solid"/>
            <a:round/>
          </a:ln>
        </p:spPr>
      </p:sp>
      <p:sp>
        <p:nvSpPr>
          <p:cNvPr name="TextBox 12" id="12"/>
          <p:cNvSpPr txBox="true"/>
          <p:nvPr/>
        </p:nvSpPr>
        <p:spPr>
          <a:xfrm rot="0">
            <a:off x="6606947" y="2227341"/>
            <a:ext cx="5929250" cy="207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71"/>
              </a:lnSpc>
            </a:pPr>
            <a:r>
              <a:rPr lang="en-US" sz="397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Well-developed system</a:t>
            </a:r>
          </a:p>
          <a:p>
            <a:pPr algn="ctr">
              <a:lnSpc>
                <a:spcPts val="5571"/>
              </a:lnSpc>
              <a:spcBef>
                <a:spcPct val="0"/>
              </a:spcBef>
            </a:pPr>
          </a:p>
        </p:txBody>
      </p:sp>
      <p:sp>
        <p:nvSpPr>
          <p:cNvPr name="TextBox 13" id="13"/>
          <p:cNvSpPr txBox="true"/>
          <p:nvPr/>
        </p:nvSpPr>
        <p:spPr>
          <a:xfrm rot="0">
            <a:off x="1547032" y="6547884"/>
            <a:ext cx="6950664" cy="8695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19"/>
              </a:lnSpc>
            </a:pPr>
            <a:r>
              <a:rPr lang="en-US" sz="2514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Excellent exception handling mechanism</a:t>
            </a:r>
          </a:p>
          <a:p>
            <a:pPr algn="l">
              <a:lnSpc>
                <a:spcPts val="3519"/>
              </a:lnSpc>
              <a:spcBef>
                <a:spcPct val="0"/>
              </a:spcBef>
            </a:pPr>
            <a:r>
              <a:rPr lang="en-US" sz="2514">
                <a:solidFill>
                  <a:srgbClr val="0071BC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 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20730" y="1267796"/>
            <a:ext cx="5453420" cy="738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19"/>
              </a:lnSpc>
              <a:spcBef>
                <a:spcPct val="0"/>
              </a:spcBef>
            </a:pPr>
            <a:r>
              <a:rPr lang="en-US" sz="4299">
                <a:solidFill>
                  <a:srgbClr val="0071BC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OUR ADVANTAGES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520289" y="6547884"/>
            <a:ext cx="6194367" cy="4314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19"/>
              </a:lnSpc>
              <a:spcBef>
                <a:spcPct val="0"/>
              </a:spcBef>
            </a:pPr>
            <a:r>
              <a:rPr lang="en-US" sz="2514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Excellent system setup and UI design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912423" y="7097421"/>
            <a:ext cx="6219884" cy="6115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18"/>
              </a:lnSpc>
              <a:spcBef>
                <a:spcPct val="0"/>
              </a:spcBef>
            </a:pPr>
            <a:r>
              <a:rPr lang="en-US" b="true" sz="1798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INPUT VALUES THAT DO NOT FIT THE CODE LOGIC WILL RETURN TO THE HOME PAGE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9721428" y="7097421"/>
            <a:ext cx="7341513" cy="925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18"/>
              </a:lnSpc>
              <a:spcBef>
                <a:spcPct val="0"/>
              </a:spcBef>
            </a:pPr>
            <a:r>
              <a:rPr lang="en-US" b="true" sz="1798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AUTOMATICALLY CLEAR THE PREVIOUS STAGE DATA AFTER ENTERING THE NEXT PAGE, REFRESHING USE OF THE INTERFACE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6345674" y="4674219"/>
            <a:ext cx="5596652" cy="13259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918"/>
              </a:lnSpc>
              <a:spcBef>
                <a:spcPct val="0"/>
              </a:spcBef>
            </a:pPr>
            <a:r>
              <a:rPr lang="en-US" sz="7798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LIVE DEMO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3156415" y="294650"/>
            <a:ext cx="11423714" cy="9697701"/>
          </a:xfrm>
          <a:custGeom>
            <a:avLst/>
            <a:gdLst/>
            <a:ahLst/>
            <a:cxnLst/>
            <a:rect r="r" b="b" t="t" l="l"/>
            <a:pathLst>
              <a:path h="9697701" w="11423714">
                <a:moveTo>
                  <a:pt x="0" y="0"/>
                </a:moveTo>
                <a:lnTo>
                  <a:pt x="11423714" y="0"/>
                </a:lnTo>
                <a:lnTo>
                  <a:pt x="11423714" y="9697700"/>
                </a:lnTo>
                <a:lnTo>
                  <a:pt x="0" y="96977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5400000">
            <a:off x="8606611" y="605611"/>
            <a:ext cx="347325" cy="19015452"/>
            <a:chOff x="0" y="0"/>
            <a:chExt cx="91477" cy="500818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91477" cy="5008185"/>
            </a:xfrm>
            <a:custGeom>
              <a:avLst/>
              <a:gdLst/>
              <a:ahLst/>
              <a:cxnLst/>
              <a:rect r="r" b="b" t="t" l="l"/>
              <a:pathLst>
                <a:path h="5008185" w="91477">
                  <a:moveTo>
                    <a:pt x="0" y="0"/>
                  </a:moveTo>
                  <a:lnTo>
                    <a:pt x="91477" y="0"/>
                  </a:lnTo>
                  <a:lnTo>
                    <a:pt x="91477" y="5008185"/>
                  </a:lnTo>
                  <a:lnTo>
                    <a:pt x="0" y="5008185"/>
                  </a:lnTo>
                  <a:close/>
                </a:path>
              </a:pathLst>
            </a:custGeom>
            <a:solidFill>
              <a:srgbClr val="0071BC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91477" cy="50367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5400000">
            <a:off x="9334063" y="-9334063"/>
            <a:ext cx="347325" cy="19015452"/>
            <a:chOff x="0" y="0"/>
            <a:chExt cx="91477" cy="500818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91477" cy="5008185"/>
            </a:xfrm>
            <a:custGeom>
              <a:avLst/>
              <a:gdLst/>
              <a:ahLst/>
              <a:cxnLst/>
              <a:rect r="r" b="b" t="t" l="l"/>
              <a:pathLst>
                <a:path h="5008185" w="91477">
                  <a:moveTo>
                    <a:pt x="0" y="0"/>
                  </a:moveTo>
                  <a:lnTo>
                    <a:pt x="91477" y="0"/>
                  </a:lnTo>
                  <a:lnTo>
                    <a:pt x="91477" y="5008185"/>
                  </a:lnTo>
                  <a:lnTo>
                    <a:pt x="0" y="5008185"/>
                  </a:lnTo>
                  <a:close/>
                </a:path>
              </a:pathLst>
            </a:custGeom>
            <a:solidFill>
              <a:srgbClr val="0071BC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8575"/>
              <a:ext cx="91477" cy="50367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-10800000">
            <a:off x="0" y="-3313847"/>
            <a:ext cx="347325" cy="19015452"/>
            <a:chOff x="0" y="0"/>
            <a:chExt cx="91477" cy="5008185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91477" cy="5008185"/>
            </a:xfrm>
            <a:custGeom>
              <a:avLst/>
              <a:gdLst/>
              <a:ahLst/>
              <a:cxnLst/>
              <a:rect r="r" b="b" t="t" l="l"/>
              <a:pathLst>
                <a:path h="5008185" w="91477">
                  <a:moveTo>
                    <a:pt x="0" y="0"/>
                  </a:moveTo>
                  <a:lnTo>
                    <a:pt x="91477" y="0"/>
                  </a:lnTo>
                  <a:lnTo>
                    <a:pt x="91477" y="5008185"/>
                  </a:lnTo>
                  <a:lnTo>
                    <a:pt x="0" y="5008185"/>
                  </a:lnTo>
                  <a:close/>
                </a:path>
              </a:pathLst>
            </a:custGeom>
            <a:solidFill>
              <a:srgbClr val="0071BC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28575"/>
              <a:ext cx="91477" cy="50367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-10800000">
            <a:off x="17940675" y="-3509292"/>
            <a:ext cx="347325" cy="19015452"/>
            <a:chOff x="0" y="0"/>
            <a:chExt cx="91477" cy="5008185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91477" cy="5008185"/>
            </a:xfrm>
            <a:custGeom>
              <a:avLst/>
              <a:gdLst/>
              <a:ahLst/>
              <a:cxnLst/>
              <a:rect r="r" b="b" t="t" l="l"/>
              <a:pathLst>
                <a:path h="5008185" w="91477">
                  <a:moveTo>
                    <a:pt x="0" y="0"/>
                  </a:moveTo>
                  <a:lnTo>
                    <a:pt x="91477" y="0"/>
                  </a:lnTo>
                  <a:lnTo>
                    <a:pt x="91477" y="5008185"/>
                  </a:lnTo>
                  <a:lnTo>
                    <a:pt x="0" y="5008185"/>
                  </a:lnTo>
                  <a:close/>
                </a:path>
              </a:pathLst>
            </a:custGeom>
            <a:solidFill>
              <a:srgbClr val="0071BC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28575"/>
              <a:ext cx="91477" cy="50367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475430" y="2034540"/>
            <a:ext cx="15783870" cy="61702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79"/>
              </a:lnSpc>
              <a:spcBef>
                <a:spcPct val="0"/>
              </a:spcBef>
            </a:pPr>
            <a:r>
              <a:rPr lang="en-US" b="true" sz="26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The Relational Algebra: </a:t>
            </a:r>
          </a:p>
          <a:p>
            <a:pPr algn="l">
              <a:lnSpc>
                <a:spcPts val="3779"/>
              </a:lnSpc>
              <a:spcBef>
                <a:spcPct val="0"/>
              </a:spcBef>
            </a:pPr>
            <a:r>
              <a:rPr lang="en-US" b="true" sz="26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Administrator (ID, Password) </a:t>
            </a:r>
          </a:p>
          <a:p>
            <a:pPr algn="l">
              <a:lnSpc>
                <a:spcPts val="3779"/>
              </a:lnSpc>
              <a:spcBef>
                <a:spcPct val="0"/>
              </a:spcBef>
            </a:pPr>
            <a:r>
              <a:rPr lang="en-US" b="true" sz="26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Meal (Dish_name, Type, Price, Special_cuisine) </a:t>
            </a:r>
          </a:p>
          <a:p>
            <a:pPr algn="l">
              <a:lnSpc>
                <a:spcPts val="3779"/>
              </a:lnSpc>
              <a:spcBef>
                <a:spcPct val="0"/>
              </a:spcBef>
            </a:pPr>
            <a:r>
              <a:rPr lang="en-US" b="true" sz="26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Banquet (BIN, Name, Date_and_time, Address, Location, Contact_staff_firstname, Contact_staff_lastname, Availablle, Quota) </a:t>
            </a:r>
          </a:p>
          <a:p>
            <a:pPr algn="l">
              <a:lnSpc>
                <a:spcPts val="3779"/>
              </a:lnSpc>
              <a:spcBef>
                <a:spcPct val="0"/>
              </a:spcBef>
            </a:pPr>
            <a:r>
              <a:rPr lang="en-US" b="true" sz="26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Account (Email, Password, First_name, Last_name, Phone, Address, Type, Organization) </a:t>
            </a:r>
          </a:p>
          <a:p>
            <a:pPr algn="l">
              <a:lnSpc>
                <a:spcPts val="3779"/>
              </a:lnSpc>
              <a:spcBef>
                <a:spcPct val="0"/>
              </a:spcBef>
            </a:pPr>
            <a:r>
              <a:rPr lang="en-US" b="true" sz="26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Management (Meal_name, BIN) </a:t>
            </a:r>
          </a:p>
          <a:p>
            <a:pPr algn="l">
              <a:lnSpc>
                <a:spcPts val="3779"/>
              </a:lnSpc>
              <a:spcBef>
                <a:spcPct val="0"/>
              </a:spcBef>
            </a:pPr>
            <a:r>
              <a:rPr lang="en-US" b="true" sz="26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Attend (BIN, Email, Meal_type, Seat, Drinking) </a:t>
            </a:r>
          </a:p>
          <a:p>
            <a:pPr algn="l">
              <a:lnSpc>
                <a:spcPts val="3779"/>
              </a:lnSpc>
              <a:spcBef>
                <a:spcPct val="0"/>
              </a:spcBef>
            </a:pPr>
            <a:r>
              <a:rPr lang="en-US" b="true" sz="26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Management (Meal_name) References Meal (Dish_name) </a:t>
            </a:r>
          </a:p>
          <a:p>
            <a:pPr algn="l">
              <a:lnSpc>
                <a:spcPts val="3779"/>
              </a:lnSpc>
              <a:spcBef>
                <a:spcPct val="0"/>
              </a:spcBef>
            </a:pPr>
            <a:r>
              <a:rPr lang="en-US" b="true" sz="26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Management (BIN) References Banquet (BIN) </a:t>
            </a:r>
          </a:p>
          <a:p>
            <a:pPr algn="l">
              <a:lnSpc>
                <a:spcPts val="3779"/>
              </a:lnSpc>
              <a:spcBef>
                <a:spcPct val="0"/>
              </a:spcBef>
            </a:pPr>
            <a:r>
              <a:rPr lang="en-US" b="true" sz="26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Attend (BIN) References Banquet (BIN) </a:t>
            </a:r>
          </a:p>
          <a:p>
            <a:pPr algn="l">
              <a:lnSpc>
                <a:spcPts val="3779"/>
              </a:lnSpc>
              <a:spcBef>
                <a:spcPct val="0"/>
              </a:spcBef>
            </a:pPr>
            <a:r>
              <a:rPr lang="en-US" b="true" sz="26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Attend (Email) References Account (Email) </a:t>
            </a:r>
          </a:p>
          <a:p>
            <a:pPr algn="l">
              <a:lnSpc>
                <a:spcPts val="3779"/>
              </a:lnSpc>
              <a:spcBef>
                <a:spcPct val="0"/>
              </a:spcBef>
            </a:pPr>
            <a:r>
              <a:rPr lang="en-US" b="true" sz="26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Attend (Meal_type) References Meal (Type)</a:t>
            </a:r>
          </a:p>
        </p:txBody>
      </p:sp>
      <p:grpSp>
        <p:nvGrpSpPr>
          <p:cNvPr name="Group 3" id="3"/>
          <p:cNvGrpSpPr/>
          <p:nvPr/>
        </p:nvGrpSpPr>
        <p:grpSpPr>
          <a:xfrm rot="-10800000">
            <a:off x="0" y="-3479044"/>
            <a:ext cx="347325" cy="19015452"/>
            <a:chOff x="0" y="0"/>
            <a:chExt cx="91477" cy="500818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91477" cy="5008185"/>
            </a:xfrm>
            <a:custGeom>
              <a:avLst/>
              <a:gdLst/>
              <a:ahLst/>
              <a:cxnLst/>
              <a:rect r="r" b="b" t="t" l="l"/>
              <a:pathLst>
                <a:path h="5008185" w="91477">
                  <a:moveTo>
                    <a:pt x="0" y="0"/>
                  </a:moveTo>
                  <a:lnTo>
                    <a:pt x="91477" y="0"/>
                  </a:lnTo>
                  <a:lnTo>
                    <a:pt x="91477" y="5008185"/>
                  </a:lnTo>
                  <a:lnTo>
                    <a:pt x="0" y="5008185"/>
                  </a:lnTo>
                  <a:close/>
                </a:path>
              </a:pathLst>
            </a:custGeom>
            <a:solidFill>
              <a:srgbClr val="0071BC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91477" cy="50367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-10800000">
            <a:off x="17940675" y="-3814092"/>
            <a:ext cx="347325" cy="19015452"/>
            <a:chOff x="0" y="0"/>
            <a:chExt cx="91477" cy="500818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91477" cy="5008185"/>
            </a:xfrm>
            <a:custGeom>
              <a:avLst/>
              <a:gdLst/>
              <a:ahLst/>
              <a:cxnLst/>
              <a:rect r="r" b="b" t="t" l="l"/>
              <a:pathLst>
                <a:path h="5008185" w="91477">
                  <a:moveTo>
                    <a:pt x="0" y="0"/>
                  </a:moveTo>
                  <a:lnTo>
                    <a:pt x="91477" y="0"/>
                  </a:lnTo>
                  <a:lnTo>
                    <a:pt x="91477" y="5008185"/>
                  </a:lnTo>
                  <a:lnTo>
                    <a:pt x="0" y="5008185"/>
                  </a:lnTo>
                  <a:close/>
                </a:path>
              </a:pathLst>
            </a:custGeom>
            <a:solidFill>
              <a:srgbClr val="0071BC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8575"/>
              <a:ext cx="91477" cy="50367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5400000">
            <a:off x="8970337" y="-9334063"/>
            <a:ext cx="347325" cy="19015452"/>
            <a:chOff x="0" y="0"/>
            <a:chExt cx="91477" cy="5008185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91477" cy="5008185"/>
            </a:xfrm>
            <a:custGeom>
              <a:avLst/>
              <a:gdLst/>
              <a:ahLst/>
              <a:cxnLst/>
              <a:rect r="r" b="b" t="t" l="l"/>
              <a:pathLst>
                <a:path h="5008185" w="91477">
                  <a:moveTo>
                    <a:pt x="0" y="0"/>
                  </a:moveTo>
                  <a:lnTo>
                    <a:pt x="91477" y="0"/>
                  </a:lnTo>
                  <a:lnTo>
                    <a:pt x="91477" y="5008185"/>
                  </a:lnTo>
                  <a:lnTo>
                    <a:pt x="0" y="5008185"/>
                  </a:lnTo>
                  <a:close/>
                </a:path>
              </a:pathLst>
            </a:custGeom>
            <a:solidFill>
              <a:srgbClr val="0071BC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28575"/>
              <a:ext cx="91477" cy="50367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562812" y="1622425"/>
            <a:ext cx="15162376" cy="6994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499"/>
              </a:lnSpc>
              <a:spcBef>
                <a:spcPct val="0"/>
              </a:spcBef>
            </a:pPr>
            <a:r>
              <a:rPr lang="en-US" b="true" sz="24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Assumptions:</a:t>
            </a:r>
          </a:p>
          <a:p>
            <a:pPr algn="just">
              <a:lnSpc>
                <a:spcPts val="3499"/>
              </a:lnSpc>
              <a:spcBef>
                <a:spcPct val="0"/>
              </a:spcBef>
            </a:pPr>
            <a:r>
              <a:rPr lang="en-US" b="true" sz="24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1)Each banquet should be created and updated by only one administrator. </a:t>
            </a:r>
          </a:p>
          <a:p>
            <a:pPr algn="just">
              <a:lnSpc>
                <a:spcPts val="3499"/>
              </a:lnSpc>
              <a:spcBef>
                <a:spcPct val="0"/>
              </a:spcBef>
            </a:pPr>
          </a:p>
          <a:p>
            <a:pPr algn="just">
              <a:lnSpc>
                <a:spcPts val="3499"/>
              </a:lnSpc>
              <a:spcBef>
                <a:spcPct val="0"/>
              </a:spcBef>
            </a:pPr>
            <a:r>
              <a:rPr lang="en-US" b="true" sz="24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2)Each meal of the banquet must be determined by the same administrator who manages the corresponding banquet.</a:t>
            </a:r>
          </a:p>
          <a:p>
            <a:pPr algn="just">
              <a:lnSpc>
                <a:spcPts val="3499"/>
              </a:lnSpc>
              <a:spcBef>
                <a:spcPct val="0"/>
              </a:spcBef>
            </a:pPr>
          </a:p>
          <a:p>
            <a:pPr algn="just">
              <a:lnSpc>
                <a:spcPts val="3499"/>
              </a:lnSpc>
              <a:spcBef>
                <a:spcPct val="0"/>
              </a:spcBef>
            </a:pPr>
            <a:r>
              <a:rPr lang="en-US" b="true" sz="24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3)Dish name is unique for all dishes. </a:t>
            </a:r>
          </a:p>
          <a:p>
            <a:pPr algn="just">
              <a:lnSpc>
                <a:spcPts val="3499"/>
              </a:lnSpc>
              <a:spcBef>
                <a:spcPct val="0"/>
              </a:spcBef>
            </a:pPr>
          </a:p>
          <a:p>
            <a:pPr algn="just">
              <a:lnSpc>
                <a:spcPts val="3499"/>
              </a:lnSpc>
              <a:spcBef>
                <a:spcPct val="0"/>
              </a:spcBef>
            </a:pPr>
            <a:r>
              <a:rPr lang="en-US" b="true" sz="24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4)One administrator can manage multiple banquets.</a:t>
            </a:r>
          </a:p>
          <a:p>
            <a:pPr algn="just">
              <a:lnSpc>
                <a:spcPts val="3499"/>
              </a:lnSpc>
              <a:spcBef>
                <a:spcPct val="0"/>
              </a:spcBef>
            </a:pPr>
          </a:p>
          <a:p>
            <a:pPr algn="just">
              <a:lnSpc>
                <a:spcPts val="3499"/>
              </a:lnSpc>
              <a:spcBef>
                <a:spcPct val="0"/>
              </a:spcBef>
            </a:pPr>
            <a:r>
              <a:rPr lang="en-US" b="true" sz="24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5)An account holder can attend many banquets, and a banquet can have multiple attendees. </a:t>
            </a:r>
          </a:p>
          <a:p>
            <a:pPr algn="just">
              <a:lnSpc>
                <a:spcPts val="3499"/>
              </a:lnSpc>
              <a:spcBef>
                <a:spcPct val="0"/>
              </a:spcBef>
            </a:pPr>
          </a:p>
          <a:p>
            <a:pPr algn="just">
              <a:lnSpc>
                <a:spcPts val="3499"/>
              </a:lnSpc>
              <a:spcBef>
                <a:spcPct val="0"/>
              </a:spcBef>
            </a:pPr>
            <a:r>
              <a:rPr lang="en-US" b="true" sz="24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6)Every attendee has only one type</a:t>
            </a:r>
          </a:p>
          <a:p>
            <a:pPr algn="just">
              <a:lnSpc>
                <a:spcPts val="3499"/>
              </a:lnSpc>
              <a:spcBef>
                <a:spcPct val="0"/>
              </a:spcBef>
            </a:pPr>
          </a:p>
          <a:p>
            <a:pPr algn="just">
              <a:lnSpc>
                <a:spcPts val="3499"/>
              </a:lnSpc>
              <a:spcBef>
                <a:spcPct val="0"/>
              </a:spcBef>
            </a:pPr>
            <a:r>
              <a:rPr lang="en-US" b="true" sz="24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7)One dish can only be used in one banquet</a:t>
            </a:r>
          </a:p>
        </p:txBody>
      </p:sp>
      <p:grpSp>
        <p:nvGrpSpPr>
          <p:cNvPr name="Group 3" id="3"/>
          <p:cNvGrpSpPr/>
          <p:nvPr/>
        </p:nvGrpSpPr>
        <p:grpSpPr>
          <a:xfrm rot="5400000">
            <a:off x="8970337" y="-9334063"/>
            <a:ext cx="347325" cy="19015452"/>
            <a:chOff x="0" y="0"/>
            <a:chExt cx="91477" cy="500818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91477" cy="5008185"/>
            </a:xfrm>
            <a:custGeom>
              <a:avLst/>
              <a:gdLst/>
              <a:ahLst/>
              <a:cxnLst/>
              <a:rect r="r" b="b" t="t" l="l"/>
              <a:pathLst>
                <a:path h="5008185" w="91477">
                  <a:moveTo>
                    <a:pt x="0" y="0"/>
                  </a:moveTo>
                  <a:lnTo>
                    <a:pt x="91477" y="0"/>
                  </a:lnTo>
                  <a:lnTo>
                    <a:pt x="91477" y="5008185"/>
                  </a:lnTo>
                  <a:lnTo>
                    <a:pt x="0" y="5008185"/>
                  </a:lnTo>
                  <a:close/>
                </a:path>
              </a:pathLst>
            </a:custGeom>
            <a:solidFill>
              <a:srgbClr val="0071BC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91477" cy="50367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5400000">
            <a:off x="8970337" y="-249426"/>
            <a:ext cx="347325" cy="19015452"/>
            <a:chOff x="0" y="0"/>
            <a:chExt cx="91477" cy="500818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91477" cy="5008185"/>
            </a:xfrm>
            <a:custGeom>
              <a:avLst/>
              <a:gdLst/>
              <a:ahLst/>
              <a:cxnLst/>
              <a:rect r="r" b="b" t="t" l="l"/>
              <a:pathLst>
                <a:path h="5008185" w="91477">
                  <a:moveTo>
                    <a:pt x="0" y="0"/>
                  </a:moveTo>
                  <a:lnTo>
                    <a:pt x="91477" y="0"/>
                  </a:lnTo>
                  <a:lnTo>
                    <a:pt x="91477" y="5008185"/>
                  </a:lnTo>
                  <a:lnTo>
                    <a:pt x="0" y="5008185"/>
                  </a:lnTo>
                  <a:close/>
                </a:path>
              </a:pathLst>
            </a:custGeom>
            <a:solidFill>
              <a:srgbClr val="0071BC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8575"/>
              <a:ext cx="91477" cy="50367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5326" y="0"/>
            <a:ext cx="9499600" cy="10287000"/>
            <a:chOff x="0" y="0"/>
            <a:chExt cx="2501952" cy="270933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501952" cy="2709333"/>
            </a:xfrm>
            <a:custGeom>
              <a:avLst/>
              <a:gdLst/>
              <a:ahLst/>
              <a:cxnLst/>
              <a:rect r="r" b="b" t="t" l="l"/>
              <a:pathLst>
                <a:path h="2709333" w="2501952">
                  <a:moveTo>
                    <a:pt x="0" y="0"/>
                  </a:moveTo>
                  <a:lnTo>
                    <a:pt x="2501952" y="0"/>
                  </a:lnTo>
                  <a:lnTo>
                    <a:pt x="250195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71BC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2501952" cy="273790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28720" y="1513871"/>
            <a:ext cx="6417963" cy="7382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018"/>
              </a:lnSpc>
              <a:spcBef>
                <a:spcPct val="0"/>
              </a:spcBef>
            </a:pPr>
            <a:r>
              <a:rPr lang="en-US" sz="4298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CATALOG</a:t>
            </a:r>
          </a:p>
        </p:txBody>
      </p:sp>
      <p:sp>
        <p:nvSpPr>
          <p:cNvPr name="AutoShape 6" id="6"/>
          <p:cNvSpPr/>
          <p:nvPr/>
        </p:nvSpPr>
        <p:spPr>
          <a:xfrm flipV="true">
            <a:off x="1029792" y="2233059"/>
            <a:ext cx="5761990" cy="1905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7" id="7"/>
          <p:cNvSpPr/>
          <p:nvPr/>
        </p:nvSpPr>
        <p:spPr>
          <a:xfrm flipH="false" flipV="false" rot="0">
            <a:off x="1029729" y="3860110"/>
            <a:ext cx="1117631" cy="991290"/>
          </a:xfrm>
          <a:custGeom>
            <a:avLst/>
            <a:gdLst/>
            <a:ahLst/>
            <a:cxnLst/>
            <a:rect r="r" b="b" t="t" l="l"/>
            <a:pathLst>
              <a:path h="991290" w="1117631">
                <a:moveTo>
                  <a:pt x="0" y="0"/>
                </a:moveTo>
                <a:lnTo>
                  <a:pt x="1117631" y="0"/>
                </a:lnTo>
                <a:lnTo>
                  <a:pt x="1117631" y="991290"/>
                </a:lnTo>
                <a:lnTo>
                  <a:pt x="0" y="99129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028700" y="7127875"/>
            <a:ext cx="1117674" cy="827079"/>
          </a:xfrm>
          <a:custGeom>
            <a:avLst/>
            <a:gdLst/>
            <a:ahLst/>
            <a:cxnLst/>
            <a:rect r="r" b="b" t="t" l="l"/>
            <a:pathLst>
              <a:path h="827079" w="1117674">
                <a:moveTo>
                  <a:pt x="0" y="0"/>
                </a:moveTo>
                <a:lnTo>
                  <a:pt x="1117674" y="0"/>
                </a:lnTo>
                <a:lnTo>
                  <a:pt x="1117674" y="827079"/>
                </a:lnTo>
                <a:lnTo>
                  <a:pt x="0" y="82707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9" id="9"/>
          <p:cNvGrpSpPr>
            <a:grpSpLocks noChangeAspect="true"/>
          </p:cNvGrpSpPr>
          <p:nvPr/>
        </p:nvGrpSpPr>
        <p:grpSpPr>
          <a:xfrm rot="0">
            <a:off x="8706019" y="1209088"/>
            <a:ext cx="7618923" cy="7868824"/>
            <a:chOff x="0" y="0"/>
            <a:chExt cx="6350000" cy="655828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74930" y="74930"/>
              <a:ext cx="6200140" cy="6408420"/>
            </a:xfrm>
            <a:custGeom>
              <a:avLst/>
              <a:gdLst/>
              <a:ahLst/>
              <a:cxnLst/>
              <a:rect r="r" b="b" t="t" l="l"/>
              <a:pathLst>
                <a:path h="6408420" w="6200140">
                  <a:moveTo>
                    <a:pt x="6200140" y="5351780"/>
                  </a:moveTo>
                  <a:cubicBezTo>
                    <a:pt x="6200140" y="5935980"/>
                    <a:pt x="5726430" y="6408420"/>
                    <a:pt x="5143500" y="6408420"/>
                  </a:cubicBezTo>
                  <a:lnTo>
                    <a:pt x="1056640" y="6408420"/>
                  </a:lnTo>
                  <a:cubicBezTo>
                    <a:pt x="472440" y="6408420"/>
                    <a:pt x="0" y="5934710"/>
                    <a:pt x="0" y="5351780"/>
                  </a:cubicBezTo>
                  <a:lnTo>
                    <a:pt x="0" y="1056640"/>
                  </a:lnTo>
                  <a:cubicBezTo>
                    <a:pt x="0" y="472440"/>
                    <a:pt x="473710" y="0"/>
                    <a:pt x="1056640" y="0"/>
                  </a:cubicBezTo>
                  <a:lnTo>
                    <a:pt x="5143500" y="0"/>
                  </a:lnTo>
                  <a:cubicBezTo>
                    <a:pt x="5727700" y="0"/>
                    <a:pt x="6200140" y="473710"/>
                    <a:pt x="6200140" y="1056640"/>
                  </a:cubicBezTo>
                  <a:lnTo>
                    <a:pt x="6200140" y="5351780"/>
                  </a:lnTo>
                  <a:close/>
                </a:path>
              </a:pathLst>
            </a:custGeom>
            <a:blipFill>
              <a:blip r:embed="rId6"/>
              <a:stretch>
                <a:fillRect l="0" t="-22698" r="0" b="-22698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6350000" cy="6558280"/>
            </a:xfrm>
            <a:custGeom>
              <a:avLst/>
              <a:gdLst/>
              <a:ahLst/>
              <a:cxnLst/>
              <a:rect r="r" b="b" t="t" l="l"/>
              <a:pathLst>
                <a:path h="6558280" w="6350000">
                  <a:moveTo>
                    <a:pt x="5218430" y="6558280"/>
                  </a:moveTo>
                  <a:lnTo>
                    <a:pt x="1131570" y="6558280"/>
                  </a:lnTo>
                  <a:cubicBezTo>
                    <a:pt x="508000" y="6558280"/>
                    <a:pt x="0" y="6050280"/>
                    <a:pt x="0" y="5426710"/>
                  </a:cubicBezTo>
                  <a:lnTo>
                    <a:pt x="0" y="1131570"/>
                  </a:lnTo>
                  <a:cubicBezTo>
                    <a:pt x="0" y="508000"/>
                    <a:pt x="508000" y="0"/>
                    <a:pt x="1131570" y="0"/>
                  </a:cubicBezTo>
                  <a:lnTo>
                    <a:pt x="5218430" y="0"/>
                  </a:lnTo>
                  <a:cubicBezTo>
                    <a:pt x="5842000" y="0"/>
                    <a:pt x="6350000" y="508000"/>
                    <a:pt x="6350000" y="1131570"/>
                  </a:cubicBezTo>
                  <a:lnTo>
                    <a:pt x="6350000" y="5425440"/>
                  </a:lnTo>
                  <a:cubicBezTo>
                    <a:pt x="6350000" y="6050280"/>
                    <a:pt x="5842000" y="6558280"/>
                    <a:pt x="5218430" y="6558280"/>
                  </a:cubicBezTo>
                  <a:close/>
                  <a:moveTo>
                    <a:pt x="1131570" y="149860"/>
                  </a:moveTo>
                  <a:cubicBezTo>
                    <a:pt x="590550" y="149860"/>
                    <a:pt x="149860" y="590550"/>
                    <a:pt x="149860" y="1131570"/>
                  </a:cubicBezTo>
                  <a:lnTo>
                    <a:pt x="149860" y="5425440"/>
                  </a:lnTo>
                  <a:cubicBezTo>
                    <a:pt x="149860" y="5966460"/>
                    <a:pt x="590550" y="6407150"/>
                    <a:pt x="1131570" y="6407150"/>
                  </a:cubicBezTo>
                  <a:lnTo>
                    <a:pt x="5218430" y="6407150"/>
                  </a:lnTo>
                  <a:cubicBezTo>
                    <a:pt x="5759450" y="6407150"/>
                    <a:pt x="6200140" y="5966460"/>
                    <a:pt x="6200140" y="5425440"/>
                  </a:cubicBezTo>
                  <a:lnTo>
                    <a:pt x="6200140" y="1131570"/>
                  </a:lnTo>
                  <a:cubicBezTo>
                    <a:pt x="6200140" y="590550"/>
                    <a:pt x="5759450" y="149860"/>
                    <a:pt x="5218430" y="149860"/>
                  </a:cubicBezTo>
                  <a:lnTo>
                    <a:pt x="1131570" y="149860"/>
                  </a:lnTo>
                  <a:close/>
                </a:path>
              </a:pathLst>
            </a:custGeom>
            <a:solidFill>
              <a:srgbClr val="D2D2D2"/>
            </a:solidFill>
          </p:spPr>
        </p:sp>
      </p:grpSp>
      <p:sp>
        <p:nvSpPr>
          <p:cNvPr name="TextBox 12" id="12"/>
          <p:cNvSpPr txBox="true"/>
          <p:nvPr/>
        </p:nvSpPr>
        <p:spPr>
          <a:xfrm rot="0">
            <a:off x="1028720" y="952500"/>
            <a:ext cx="4033205" cy="6280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80"/>
              </a:lnSpc>
              <a:spcBef>
                <a:spcPct val="0"/>
              </a:spcBef>
            </a:pPr>
            <a:r>
              <a:rPr lang="en-US" b="true" sz="3629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PRESENATTION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2677167" y="3963637"/>
            <a:ext cx="5327928" cy="13354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8"/>
              </a:lnSpc>
            </a:pPr>
            <a:r>
              <a:rPr lang="en-US" sz="2548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Introduce of Banquet Management System (BMS)</a:t>
            </a:r>
          </a:p>
          <a:p>
            <a:pPr algn="l">
              <a:lnSpc>
                <a:spcPts val="3568"/>
              </a:lnSpc>
              <a:spcBef>
                <a:spcPct val="0"/>
              </a:spcBef>
            </a:pPr>
          </a:p>
        </p:txBody>
      </p:sp>
      <p:sp>
        <p:nvSpPr>
          <p:cNvPr name="TextBox 14" id="14"/>
          <p:cNvSpPr txBox="true"/>
          <p:nvPr/>
        </p:nvSpPr>
        <p:spPr>
          <a:xfrm rot="0">
            <a:off x="2677167" y="7292796"/>
            <a:ext cx="4769516" cy="4400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568"/>
              </a:lnSpc>
              <a:spcBef>
                <a:spcPct val="0"/>
              </a:spcBef>
            </a:pPr>
            <a:r>
              <a:rPr lang="en-US" sz="2548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Living  demo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0312" t="0" r="-20312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9792" y="1448501"/>
            <a:ext cx="6544963" cy="7382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018"/>
              </a:lnSpc>
              <a:spcBef>
                <a:spcPct val="0"/>
              </a:spcBef>
            </a:pPr>
            <a:r>
              <a:rPr lang="en-US" sz="4298">
                <a:solidFill>
                  <a:srgbClr val="0071BC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INTRODUCE OF BMS</a:t>
            </a:r>
          </a:p>
        </p:txBody>
      </p:sp>
      <p:sp>
        <p:nvSpPr>
          <p:cNvPr name="AutoShape 4" id="4"/>
          <p:cNvSpPr/>
          <p:nvPr/>
        </p:nvSpPr>
        <p:spPr>
          <a:xfrm flipV="true">
            <a:off x="1028720" y="2186710"/>
            <a:ext cx="1071" cy="107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>
            <a:off x="1029792" y="2252109"/>
            <a:ext cx="261874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1027649" y="8507397"/>
            <a:ext cx="2087283" cy="521821"/>
          </a:xfrm>
          <a:custGeom>
            <a:avLst/>
            <a:gdLst/>
            <a:ahLst/>
            <a:cxnLst/>
            <a:rect r="r" b="b" t="t" l="l"/>
            <a:pathLst>
              <a:path h="521821" w="2087283">
                <a:moveTo>
                  <a:pt x="0" y="0"/>
                </a:moveTo>
                <a:lnTo>
                  <a:pt x="2087282" y="0"/>
                </a:lnTo>
                <a:lnTo>
                  <a:pt x="2087282" y="521821"/>
                </a:lnTo>
                <a:lnTo>
                  <a:pt x="0" y="5218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8745400" y="-397178"/>
            <a:ext cx="10714317" cy="10287000"/>
            <a:chOff x="0" y="0"/>
            <a:chExt cx="2821878" cy="2709333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21878" cy="2709333"/>
            </a:xfrm>
            <a:custGeom>
              <a:avLst/>
              <a:gdLst/>
              <a:ahLst/>
              <a:cxnLst/>
              <a:rect r="r" b="b" t="t" l="l"/>
              <a:pathLst>
                <a:path h="2709333" w="2821878">
                  <a:moveTo>
                    <a:pt x="0" y="0"/>
                  </a:moveTo>
                  <a:lnTo>
                    <a:pt x="2821878" y="0"/>
                  </a:lnTo>
                  <a:lnTo>
                    <a:pt x="282187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71BC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28575"/>
              <a:ext cx="2821878" cy="273790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12226786" y="1323778"/>
            <a:ext cx="862961" cy="862961"/>
            <a:chOff x="0" y="0"/>
            <a:chExt cx="812800" cy="8128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12226786" y="3951944"/>
            <a:ext cx="862961" cy="862961"/>
            <a:chOff x="0" y="0"/>
            <a:chExt cx="812800" cy="81280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12226786" y="6832420"/>
            <a:ext cx="862961" cy="862961"/>
            <a:chOff x="0" y="0"/>
            <a:chExt cx="812800" cy="8128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8" id="18"/>
            <p:cNvSpPr txBox="true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9" id="19"/>
          <p:cNvSpPr txBox="true"/>
          <p:nvPr/>
        </p:nvSpPr>
        <p:spPr>
          <a:xfrm rot="0">
            <a:off x="13254064" y="949731"/>
            <a:ext cx="3721766" cy="3740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08"/>
              </a:lnSpc>
              <a:spcBef>
                <a:spcPct val="0"/>
              </a:spcBef>
            </a:pPr>
            <a:r>
              <a:rPr lang="en-US" sz="2148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The system consists of :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3275845" y="2894193"/>
            <a:ext cx="3721766" cy="3740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08"/>
              </a:lnSpc>
              <a:spcBef>
                <a:spcPct val="0"/>
              </a:spcBef>
            </a:pPr>
            <a:r>
              <a:rPr lang="en-US" sz="2148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6 funtions in User side：</a:t>
            </a:r>
          </a:p>
        </p:txBody>
      </p:sp>
      <p:sp>
        <p:nvSpPr>
          <p:cNvPr name="Freeform 21" id="21"/>
          <p:cNvSpPr/>
          <p:nvPr/>
        </p:nvSpPr>
        <p:spPr>
          <a:xfrm flipH="false" flipV="false" rot="0">
            <a:off x="5598524" y="3362973"/>
            <a:ext cx="6293751" cy="4332408"/>
          </a:xfrm>
          <a:custGeom>
            <a:avLst/>
            <a:gdLst/>
            <a:ahLst/>
            <a:cxnLst/>
            <a:rect r="r" b="b" t="t" l="l"/>
            <a:pathLst>
              <a:path h="4332408" w="6293751">
                <a:moveTo>
                  <a:pt x="0" y="0"/>
                </a:moveTo>
                <a:lnTo>
                  <a:pt x="6293751" y="0"/>
                </a:lnTo>
                <a:lnTo>
                  <a:pt x="6293751" y="4332408"/>
                </a:lnTo>
                <a:lnTo>
                  <a:pt x="0" y="433240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2" id="22"/>
          <p:cNvSpPr txBox="true"/>
          <p:nvPr/>
        </p:nvSpPr>
        <p:spPr>
          <a:xfrm rot="0">
            <a:off x="1027649" y="2930421"/>
            <a:ext cx="4781330" cy="647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This system is based on MySql and python technology to achieve：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748535" y="4408502"/>
            <a:ext cx="4732793" cy="647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10209" indent="-205105" lvl="1">
              <a:lnSpc>
                <a:spcPts val="2659"/>
              </a:lnSpc>
              <a:buFont typeface="Arial"/>
              <a:buChar char="•"/>
            </a:pPr>
            <a:r>
              <a:rPr lang="en-US" sz="1899">
                <a:solidFill>
                  <a:srgbClr val="040606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User registration to participate in the banquet function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748535" y="5360367"/>
            <a:ext cx="4018031" cy="9804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10209" indent="-205105" lvl="1">
              <a:lnSpc>
                <a:spcPts val="2659"/>
              </a:lnSpc>
              <a:buFont typeface="Arial"/>
              <a:buChar char="•"/>
            </a:pPr>
            <a:r>
              <a:rPr lang="en-US" sz="1899">
                <a:solidFill>
                  <a:srgbClr val="040606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Administrators to add and delete banquets management function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3239345" y="3392066"/>
            <a:ext cx="2662714" cy="3136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410209" indent="-205105" lvl="1">
              <a:lnSpc>
                <a:spcPts val="2659"/>
              </a:lnSpc>
              <a:buFont typeface="Arial"/>
              <a:buChar char="•"/>
            </a:pPr>
            <a:r>
              <a:rPr lang="en-US" sz="18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View all Banquets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3220703" y="4560591"/>
            <a:ext cx="3864523" cy="3136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10209" indent="-205105" lvl="1">
              <a:lnSpc>
                <a:spcPts val="2659"/>
              </a:lnSpc>
              <a:buFont typeface="Arial"/>
              <a:buChar char="•"/>
            </a:pPr>
            <a:r>
              <a:rPr lang="en-US" sz="18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View  Registered Banquets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3275845" y="1451603"/>
            <a:ext cx="2589713" cy="3136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10209" indent="-205105" lvl="1">
              <a:lnSpc>
                <a:spcPts val="2659"/>
              </a:lnSpc>
              <a:buFont typeface="Arial"/>
              <a:buChar char="•"/>
            </a:pPr>
            <a:r>
              <a:rPr lang="en-US" b="true" sz="18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11 Python files 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3275845" y="1889118"/>
            <a:ext cx="2589713" cy="3136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10209" indent="-205105" lvl="1">
              <a:lnSpc>
                <a:spcPts val="2659"/>
              </a:lnSpc>
              <a:buFont typeface="Arial"/>
              <a:buChar char="•"/>
            </a:pPr>
            <a:r>
              <a:rPr lang="en-US" sz="18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3 SQL files 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13220703" y="4170701"/>
            <a:ext cx="3159742" cy="3136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10209" indent="-205105" lvl="1">
              <a:lnSpc>
                <a:spcPts val="2659"/>
              </a:lnSpc>
              <a:buFont typeface="Arial"/>
              <a:buChar char="•"/>
            </a:pPr>
            <a:r>
              <a:rPr lang="en-US" sz="18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Registering Banquets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13220703" y="4950481"/>
            <a:ext cx="4038597" cy="3136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410209" indent="-205105" lvl="1">
              <a:lnSpc>
                <a:spcPts val="2659"/>
              </a:lnSpc>
              <a:buFont typeface="Arial"/>
              <a:buChar char="•"/>
            </a:pPr>
            <a:r>
              <a:rPr lang="en-US" sz="18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Upload Account Information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13220703" y="3780811"/>
            <a:ext cx="2404735" cy="3136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10209" indent="-205105" lvl="1">
              <a:lnSpc>
                <a:spcPts val="2659"/>
              </a:lnSpc>
              <a:buFont typeface="Arial"/>
              <a:buChar char="•"/>
            </a:pPr>
            <a:r>
              <a:rPr lang="en-US" sz="18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Filter Banquets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3220703" y="5406729"/>
            <a:ext cx="3934221" cy="3136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10209" indent="-205105" lvl="1">
              <a:lnSpc>
                <a:spcPts val="2659"/>
              </a:lnSpc>
              <a:buFont typeface="Arial"/>
              <a:buChar char="•"/>
            </a:pPr>
            <a:r>
              <a:rPr lang="en-US" sz="18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User Account Registration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3069503" y="6129994"/>
            <a:ext cx="4134449" cy="3740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10"/>
              </a:lnSpc>
            </a:pPr>
            <a:r>
              <a:rPr lang="en-US" sz="2150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6 funtions in Administrator: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3168686" y="6627834"/>
            <a:ext cx="2752005" cy="3136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10209" indent="-205105" lvl="1">
              <a:lnSpc>
                <a:spcPts val="2659"/>
              </a:lnSpc>
              <a:buFont typeface="Arial"/>
              <a:buChar char="•"/>
            </a:pPr>
            <a:r>
              <a:rPr lang="en-US" sz="18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View All Banquets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13168686" y="6998674"/>
            <a:ext cx="3414905" cy="3136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10209" indent="-205105" lvl="1">
              <a:lnSpc>
                <a:spcPts val="2659"/>
              </a:lnSpc>
              <a:buFont typeface="Arial"/>
              <a:buChar char="•"/>
            </a:pPr>
            <a:r>
              <a:rPr lang="en-US" sz="18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Create New Banquets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13168686" y="7369514"/>
            <a:ext cx="3807144" cy="3136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10209" indent="-205105" lvl="1">
              <a:lnSpc>
                <a:spcPts val="2659"/>
              </a:lnSpc>
              <a:buFont typeface="Arial"/>
              <a:buChar char="•"/>
            </a:pPr>
            <a:r>
              <a:rPr lang="en-US" sz="18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Update Banquets Status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13157779" y="7678759"/>
            <a:ext cx="4383770" cy="3136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10209" indent="-205105" lvl="1">
              <a:lnSpc>
                <a:spcPts val="2659"/>
              </a:lnSpc>
              <a:buFont typeface="Arial"/>
              <a:buChar char="•"/>
            </a:pPr>
            <a:r>
              <a:rPr lang="en-US" sz="18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Updatw Dishes’ Information</a:t>
            </a:r>
          </a:p>
        </p:txBody>
      </p:sp>
      <p:sp>
        <p:nvSpPr>
          <p:cNvPr name="TextBox 38" id="38"/>
          <p:cNvSpPr txBox="true"/>
          <p:nvPr/>
        </p:nvSpPr>
        <p:spPr>
          <a:xfrm rot="0">
            <a:off x="13157779" y="8049599"/>
            <a:ext cx="4339344" cy="647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10209" indent="-205105" lvl="1">
              <a:lnSpc>
                <a:spcPts val="2659"/>
              </a:lnSpc>
              <a:buFont typeface="Arial"/>
              <a:buChar char="•"/>
            </a:pPr>
            <a:r>
              <a:rPr lang="en-US" sz="18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Update Attendences Registration Records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13157779" y="8715528"/>
            <a:ext cx="3813356" cy="3136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10209" indent="-205105" lvl="1">
              <a:lnSpc>
                <a:spcPts val="2659"/>
              </a:lnSpc>
              <a:buFont typeface="Arial"/>
              <a:buChar char="•"/>
            </a:pPr>
            <a:r>
              <a:rPr lang="en-US" sz="18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Generate Analysis Reports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5400000">
            <a:off x="6480175" y="-6480175"/>
            <a:ext cx="5327650" cy="18288000"/>
            <a:chOff x="0" y="0"/>
            <a:chExt cx="1403167" cy="481659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403167" cy="4816592"/>
            </a:xfrm>
            <a:custGeom>
              <a:avLst/>
              <a:gdLst/>
              <a:ahLst/>
              <a:cxnLst/>
              <a:rect r="r" b="b" t="t" l="l"/>
              <a:pathLst>
                <a:path h="4816592" w="1403167">
                  <a:moveTo>
                    <a:pt x="0" y="0"/>
                  </a:moveTo>
                  <a:lnTo>
                    <a:pt x="1403167" y="0"/>
                  </a:lnTo>
                  <a:lnTo>
                    <a:pt x="1403167" y="4816592"/>
                  </a:lnTo>
                  <a:lnTo>
                    <a:pt x="0" y="4816592"/>
                  </a:lnTo>
                  <a:close/>
                </a:path>
              </a:pathLst>
            </a:custGeom>
            <a:solidFill>
              <a:srgbClr val="0071BC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1403167" cy="484516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AutoShape 5" id="5"/>
          <p:cNvSpPr/>
          <p:nvPr/>
        </p:nvSpPr>
        <p:spPr>
          <a:xfrm>
            <a:off x="-886757" y="4739895"/>
            <a:ext cx="20061513" cy="0"/>
          </a:xfrm>
          <a:prstGeom prst="line">
            <a:avLst/>
          </a:prstGeom>
          <a:ln cap="flat" w="28575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6" id="6"/>
          <p:cNvGrpSpPr/>
          <p:nvPr/>
        </p:nvGrpSpPr>
        <p:grpSpPr>
          <a:xfrm rot="0">
            <a:off x="8892972" y="4493187"/>
            <a:ext cx="502056" cy="502056"/>
            <a:chOff x="0" y="0"/>
            <a:chExt cx="812800" cy="8128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lnTo>
                    <a:pt x="535715" y="277085"/>
                  </a:lnTo>
                  <a:lnTo>
                    <a:pt x="812800" y="406400"/>
                  </a:lnTo>
                  <a:lnTo>
                    <a:pt x="535715" y="535715"/>
                  </a:lnTo>
                  <a:lnTo>
                    <a:pt x="406400" y="812800"/>
                  </a:lnTo>
                  <a:lnTo>
                    <a:pt x="277085" y="535715"/>
                  </a:lnTo>
                  <a:lnTo>
                    <a:pt x="0" y="406400"/>
                  </a:lnTo>
                  <a:lnTo>
                    <a:pt x="277085" y="277085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190500" y="219075"/>
              <a:ext cx="431800" cy="4032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266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3895116" y="4493187"/>
            <a:ext cx="502056" cy="502056"/>
            <a:chOff x="0" y="0"/>
            <a:chExt cx="812800" cy="8128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lnTo>
                    <a:pt x="535715" y="277085"/>
                  </a:lnTo>
                  <a:lnTo>
                    <a:pt x="812800" y="406400"/>
                  </a:lnTo>
                  <a:lnTo>
                    <a:pt x="535715" y="535715"/>
                  </a:lnTo>
                  <a:lnTo>
                    <a:pt x="406400" y="812800"/>
                  </a:lnTo>
                  <a:lnTo>
                    <a:pt x="277085" y="535715"/>
                  </a:lnTo>
                  <a:lnTo>
                    <a:pt x="0" y="406400"/>
                  </a:lnTo>
                  <a:lnTo>
                    <a:pt x="277085" y="277085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190500" y="219075"/>
              <a:ext cx="431800" cy="4032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266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893610" y="4493187"/>
            <a:ext cx="502056" cy="502056"/>
            <a:chOff x="0" y="0"/>
            <a:chExt cx="812800" cy="8128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lnTo>
                    <a:pt x="535715" y="277085"/>
                  </a:lnTo>
                  <a:lnTo>
                    <a:pt x="812800" y="406400"/>
                  </a:lnTo>
                  <a:lnTo>
                    <a:pt x="535715" y="535715"/>
                  </a:lnTo>
                  <a:lnTo>
                    <a:pt x="406400" y="812800"/>
                  </a:lnTo>
                  <a:lnTo>
                    <a:pt x="277085" y="535715"/>
                  </a:lnTo>
                  <a:lnTo>
                    <a:pt x="0" y="406400"/>
                  </a:lnTo>
                  <a:lnTo>
                    <a:pt x="277085" y="277085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190500" y="219075"/>
              <a:ext cx="431800" cy="4032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266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15" id="15"/>
          <p:cNvSpPr txBox="true"/>
          <p:nvPr/>
        </p:nvSpPr>
        <p:spPr>
          <a:xfrm rot="0">
            <a:off x="3759458" y="5219700"/>
            <a:ext cx="773372" cy="6794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50"/>
              </a:lnSpc>
            </a:pPr>
            <a:r>
              <a:rPr lang="en-US" sz="5000" b="true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01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8847824" y="5403850"/>
            <a:ext cx="1024658" cy="6794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50"/>
              </a:lnSpc>
            </a:pPr>
            <a:r>
              <a:rPr lang="en-US" sz="5000" b="true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02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2712466" y="6610859"/>
            <a:ext cx="3640727" cy="11917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835"/>
              </a:lnSpc>
            </a:pPr>
            <a:r>
              <a:rPr lang="en-US" sz="3099" b="true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Self-generated 1500 test data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3701695" y="5403850"/>
            <a:ext cx="2197323" cy="6794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50"/>
              </a:lnSpc>
            </a:pPr>
            <a:r>
              <a:rPr lang="en-US" sz="5000" b="true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03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7677211" y="6658484"/>
            <a:ext cx="3891085" cy="5308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39"/>
              </a:lnSpc>
              <a:spcBef>
                <a:spcPct val="0"/>
              </a:spcBef>
            </a:pPr>
            <a:r>
              <a:rPr lang="en-US" b="true" sz="3099">
                <a:solidFill>
                  <a:srgbClr val="040606"/>
                </a:solidFill>
                <a:latin typeface="Lato Bold"/>
                <a:ea typeface="Lato Bold"/>
                <a:cs typeface="Lato Bold"/>
                <a:sym typeface="Lato Bold"/>
              </a:rPr>
              <a:t>Humanized design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5782985" y="2736321"/>
            <a:ext cx="6722031" cy="9036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9"/>
              </a:lnSpc>
              <a:spcBef>
                <a:spcPct val="0"/>
              </a:spcBef>
            </a:pPr>
            <a:r>
              <a:rPr lang="en-US" sz="5299">
                <a:solidFill>
                  <a:srgbClr val="FFFF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OUR ADVANTAGES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2077177" y="6658484"/>
            <a:ext cx="4134922" cy="5308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b="true" sz="3099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Well-developed system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0312" t="0" r="-20312" b="0"/>
            </a:stretch>
          </a:blipFill>
        </p:spPr>
      </p:sp>
      <p:sp>
        <p:nvSpPr>
          <p:cNvPr name="AutoShape 3" id="3"/>
          <p:cNvSpPr/>
          <p:nvPr/>
        </p:nvSpPr>
        <p:spPr>
          <a:xfrm flipH="true">
            <a:off x="1028720" y="2186817"/>
            <a:ext cx="0" cy="0"/>
          </a:xfrm>
          <a:prstGeom prst="line">
            <a:avLst/>
          </a:prstGeom>
          <a:ln cap="flat" w="1905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" id="4"/>
          <p:cNvSpPr/>
          <p:nvPr/>
        </p:nvSpPr>
        <p:spPr>
          <a:xfrm>
            <a:off x="1029792" y="2252109"/>
            <a:ext cx="261874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5" id="5"/>
          <p:cNvGrpSpPr>
            <a:grpSpLocks noChangeAspect="true"/>
          </p:cNvGrpSpPr>
          <p:nvPr/>
        </p:nvGrpSpPr>
        <p:grpSpPr>
          <a:xfrm rot="0">
            <a:off x="11216638" y="982277"/>
            <a:ext cx="4515014" cy="2539664"/>
            <a:chOff x="0" y="0"/>
            <a:chExt cx="11289030" cy="63500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1287761" cy="6350000"/>
            </a:xfrm>
            <a:custGeom>
              <a:avLst/>
              <a:gdLst/>
              <a:ahLst/>
              <a:cxnLst/>
              <a:rect r="r" b="b" t="t" l="l"/>
              <a:pathLst>
                <a:path h="6350000" w="11287761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1" y="0"/>
                    <a:pt x="11287761" y="234950"/>
                    <a:pt x="11287761" y="525780"/>
                  </a:cubicBezTo>
                  <a:lnTo>
                    <a:pt x="11287761" y="5822950"/>
                  </a:lnTo>
                  <a:cubicBezTo>
                    <a:pt x="11287761" y="6113780"/>
                    <a:pt x="11052811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ubicBezTo>
                    <a:pt x="0" y="5824220"/>
                    <a:pt x="0" y="5824220"/>
                    <a:pt x="0" y="5824220"/>
                  </a:cubicBezTo>
                  <a:close/>
                </a:path>
              </a:pathLst>
            </a:custGeom>
            <a:blipFill>
              <a:blip r:embed="rId3"/>
              <a:stretch>
                <a:fillRect l="-28663" t="0" r="-28663" b="0"/>
              </a:stretch>
            </a:blipFill>
          </p:spPr>
        </p:sp>
      </p:grpSp>
      <p:grpSp>
        <p:nvGrpSpPr>
          <p:cNvPr name="Group 7" id="7"/>
          <p:cNvGrpSpPr>
            <a:grpSpLocks noChangeAspect="true"/>
          </p:cNvGrpSpPr>
          <p:nvPr/>
        </p:nvGrpSpPr>
        <p:grpSpPr>
          <a:xfrm rot="0">
            <a:off x="11216638" y="7374048"/>
            <a:ext cx="4515014" cy="2539664"/>
            <a:chOff x="0" y="0"/>
            <a:chExt cx="11289030" cy="63500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1287761" cy="6350000"/>
            </a:xfrm>
            <a:custGeom>
              <a:avLst/>
              <a:gdLst/>
              <a:ahLst/>
              <a:cxnLst/>
              <a:rect r="r" b="b" t="t" l="l"/>
              <a:pathLst>
                <a:path h="6350000" w="11287761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1" y="0"/>
                    <a:pt x="11287761" y="234950"/>
                    <a:pt x="11287761" y="525780"/>
                  </a:cubicBezTo>
                  <a:lnTo>
                    <a:pt x="11287761" y="5822950"/>
                  </a:lnTo>
                  <a:cubicBezTo>
                    <a:pt x="11287761" y="6113780"/>
                    <a:pt x="11052811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ubicBezTo>
                    <a:pt x="0" y="5824220"/>
                    <a:pt x="0" y="5824220"/>
                    <a:pt x="0" y="5824220"/>
                  </a:cubicBezTo>
                  <a:close/>
                </a:path>
              </a:pathLst>
            </a:custGeom>
            <a:blipFill>
              <a:blip r:embed="rId4"/>
              <a:stretch>
                <a:fillRect l="-6669" t="0" r="-6669" b="0"/>
              </a:stretch>
            </a:blipFill>
          </p:spPr>
        </p:sp>
      </p:grpSp>
      <p:grpSp>
        <p:nvGrpSpPr>
          <p:cNvPr name="Group 9" id="9"/>
          <p:cNvGrpSpPr>
            <a:grpSpLocks noChangeAspect="true"/>
          </p:cNvGrpSpPr>
          <p:nvPr/>
        </p:nvGrpSpPr>
        <p:grpSpPr>
          <a:xfrm rot="0">
            <a:off x="11350237" y="4178162"/>
            <a:ext cx="4515014" cy="2539664"/>
            <a:chOff x="0" y="0"/>
            <a:chExt cx="1128903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1287761" cy="6350000"/>
            </a:xfrm>
            <a:custGeom>
              <a:avLst/>
              <a:gdLst/>
              <a:ahLst/>
              <a:cxnLst/>
              <a:rect r="r" b="b" t="t" l="l"/>
              <a:pathLst>
                <a:path h="6350000" w="11287761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1" y="0"/>
                    <a:pt x="11287761" y="234950"/>
                    <a:pt x="11287761" y="525780"/>
                  </a:cubicBezTo>
                  <a:lnTo>
                    <a:pt x="11287761" y="5822950"/>
                  </a:lnTo>
                  <a:cubicBezTo>
                    <a:pt x="11287761" y="6113780"/>
                    <a:pt x="11052811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ubicBezTo>
                    <a:pt x="0" y="5824220"/>
                    <a:pt x="0" y="5824220"/>
                    <a:pt x="0" y="5824220"/>
                  </a:cubicBezTo>
                  <a:close/>
                </a:path>
              </a:pathLst>
            </a:custGeom>
            <a:blipFill>
              <a:blip r:embed="rId5"/>
              <a:stretch>
                <a:fillRect l="-49109" t="0" r="-49109" b="0"/>
              </a:stretch>
            </a:blipFill>
          </p:spPr>
        </p:sp>
      </p:grpSp>
      <p:grpSp>
        <p:nvGrpSpPr>
          <p:cNvPr name="Group 11" id="11"/>
          <p:cNvGrpSpPr/>
          <p:nvPr/>
        </p:nvGrpSpPr>
        <p:grpSpPr>
          <a:xfrm rot="-806178">
            <a:off x="7836084" y="-520399"/>
            <a:ext cx="1951246" cy="11327798"/>
            <a:chOff x="0" y="0"/>
            <a:chExt cx="513908" cy="2983453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513908" cy="2983453"/>
            </a:xfrm>
            <a:custGeom>
              <a:avLst/>
              <a:gdLst/>
              <a:ahLst/>
              <a:cxnLst/>
              <a:rect r="r" b="b" t="t" l="l"/>
              <a:pathLst>
                <a:path h="2983453" w="513908">
                  <a:moveTo>
                    <a:pt x="0" y="0"/>
                  </a:moveTo>
                  <a:lnTo>
                    <a:pt x="513908" y="0"/>
                  </a:lnTo>
                  <a:lnTo>
                    <a:pt x="513908" y="2983453"/>
                  </a:lnTo>
                  <a:lnTo>
                    <a:pt x="0" y="2983453"/>
                  </a:lnTo>
                  <a:close/>
                </a:path>
              </a:pathLst>
            </a:custGeom>
            <a:solidFill>
              <a:srgbClr val="0071BC"/>
            </a:solidFill>
          </p:spPr>
        </p:sp>
        <p:sp>
          <p:nvSpPr>
            <p:cNvPr name="TextBox 13" id="13"/>
            <p:cNvSpPr txBox="true"/>
            <p:nvPr/>
          </p:nvSpPr>
          <p:spPr>
            <a:xfrm>
              <a:off x="0" y="-28575"/>
              <a:ext cx="513908" cy="301202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0">
            <a:off x="1027649" y="8507397"/>
            <a:ext cx="2087283" cy="521821"/>
          </a:xfrm>
          <a:custGeom>
            <a:avLst/>
            <a:gdLst/>
            <a:ahLst/>
            <a:cxnLst/>
            <a:rect r="r" b="b" t="t" l="l"/>
            <a:pathLst>
              <a:path h="521821" w="2087283">
                <a:moveTo>
                  <a:pt x="0" y="0"/>
                </a:moveTo>
                <a:lnTo>
                  <a:pt x="2087282" y="0"/>
                </a:lnTo>
                <a:lnTo>
                  <a:pt x="2087282" y="521821"/>
                </a:lnTo>
                <a:lnTo>
                  <a:pt x="0" y="52182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1029792" y="2593443"/>
            <a:ext cx="6182580" cy="5581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679"/>
              </a:lnSpc>
            </a:pPr>
            <a:r>
              <a:rPr lang="en-US" sz="29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Self-generated 1500 test data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953356" y="1513602"/>
            <a:ext cx="5453420" cy="738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19"/>
              </a:lnSpc>
              <a:spcBef>
                <a:spcPct val="0"/>
              </a:spcBef>
            </a:pPr>
            <a:r>
              <a:rPr lang="en-US" sz="4299">
                <a:solidFill>
                  <a:srgbClr val="0071BC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OUR ADVANTAGES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953356" y="4737735"/>
            <a:ext cx="5453420" cy="405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59"/>
              </a:lnSpc>
              <a:spcBef>
                <a:spcPct val="0"/>
              </a:spcBef>
            </a:pPr>
            <a:r>
              <a:rPr lang="en-US" sz="23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Single key generated by ChatGPT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953356" y="6070955"/>
            <a:ext cx="6044041" cy="8248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59"/>
              </a:lnSpc>
              <a:spcBef>
                <a:spcPct val="0"/>
              </a:spcBef>
            </a:pPr>
            <a:r>
              <a:rPr lang="en-US" sz="23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Other data generated by our own algorithm 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0312" t="0" r="-20312" b="0"/>
            </a:stretch>
          </a:blipFill>
        </p:spPr>
      </p:sp>
      <p:sp>
        <p:nvSpPr>
          <p:cNvPr name="AutoShape 3" id="3"/>
          <p:cNvSpPr/>
          <p:nvPr/>
        </p:nvSpPr>
        <p:spPr>
          <a:xfrm>
            <a:off x="1028700" y="1985412"/>
            <a:ext cx="261874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4" id="4"/>
          <p:cNvGrpSpPr/>
          <p:nvPr/>
        </p:nvGrpSpPr>
        <p:grpSpPr>
          <a:xfrm rot="-10800000">
            <a:off x="9334063" y="-3814092"/>
            <a:ext cx="347325" cy="19015452"/>
            <a:chOff x="0" y="0"/>
            <a:chExt cx="91477" cy="500818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91477" cy="5008185"/>
            </a:xfrm>
            <a:custGeom>
              <a:avLst/>
              <a:gdLst/>
              <a:ahLst/>
              <a:cxnLst/>
              <a:rect r="r" b="b" t="t" l="l"/>
              <a:pathLst>
                <a:path h="5008185" w="91477">
                  <a:moveTo>
                    <a:pt x="0" y="0"/>
                  </a:moveTo>
                  <a:lnTo>
                    <a:pt x="91477" y="0"/>
                  </a:lnTo>
                  <a:lnTo>
                    <a:pt x="91477" y="5008185"/>
                  </a:lnTo>
                  <a:lnTo>
                    <a:pt x="0" y="5008185"/>
                  </a:lnTo>
                  <a:close/>
                </a:path>
              </a:pathLst>
            </a:custGeom>
            <a:solidFill>
              <a:srgbClr val="0071BC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28575"/>
              <a:ext cx="91477" cy="50367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1028700" y="8325896"/>
            <a:ext cx="2087283" cy="521821"/>
          </a:xfrm>
          <a:custGeom>
            <a:avLst/>
            <a:gdLst/>
            <a:ahLst/>
            <a:cxnLst/>
            <a:rect r="r" b="b" t="t" l="l"/>
            <a:pathLst>
              <a:path h="521821" w="2087283">
                <a:moveTo>
                  <a:pt x="0" y="0"/>
                </a:moveTo>
                <a:lnTo>
                  <a:pt x="2087283" y="0"/>
                </a:lnTo>
                <a:lnTo>
                  <a:pt x="2087283" y="521820"/>
                </a:lnTo>
                <a:lnTo>
                  <a:pt x="0" y="5218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0145122" y="6064893"/>
            <a:ext cx="7283031" cy="3193407"/>
          </a:xfrm>
          <a:custGeom>
            <a:avLst/>
            <a:gdLst/>
            <a:ahLst/>
            <a:cxnLst/>
            <a:rect r="r" b="b" t="t" l="l"/>
            <a:pathLst>
              <a:path h="3193407" w="7283031">
                <a:moveTo>
                  <a:pt x="0" y="0"/>
                </a:moveTo>
                <a:lnTo>
                  <a:pt x="7283031" y="0"/>
                </a:lnTo>
                <a:lnTo>
                  <a:pt x="7283031" y="3193407"/>
                </a:lnTo>
                <a:lnTo>
                  <a:pt x="0" y="319340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1103" t="-51810" r="0" b="-2913"/>
            </a:stretch>
          </a:blipFill>
          <a:ln w="38100" cap="sq">
            <a:solidFill>
              <a:srgbClr val="000000"/>
            </a:solidFill>
            <a:prstDash val="dash"/>
            <a:miter/>
          </a:ln>
        </p:spPr>
      </p:sp>
      <p:sp>
        <p:nvSpPr>
          <p:cNvPr name="Freeform 9" id="9"/>
          <p:cNvSpPr/>
          <p:nvPr/>
        </p:nvSpPr>
        <p:spPr>
          <a:xfrm flipH="false" flipV="false" rot="0">
            <a:off x="10145122" y="696725"/>
            <a:ext cx="7351085" cy="3927077"/>
          </a:xfrm>
          <a:custGeom>
            <a:avLst/>
            <a:gdLst/>
            <a:ahLst/>
            <a:cxnLst/>
            <a:rect r="r" b="b" t="t" l="l"/>
            <a:pathLst>
              <a:path h="3927077" w="7351085">
                <a:moveTo>
                  <a:pt x="0" y="0"/>
                </a:moveTo>
                <a:lnTo>
                  <a:pt x="7351085" y="0"/>
                </a:lnTo>
                <a:lnTo>
                  <a:pt x="7351085" y="3927077"/>
                </a:lnTo>
                <a:lnTo>
                  <a:pt x="0" y="392707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4986" r="0" b="-4986"/>
            </a:stretch>
          </a:blipFill>
          <a:ln w="38100" cap="sq">
            <a:solidFill>
              <a:srgbClr val="000000"/>
            </a:solidFill>
            <a:prstDash val="lgDash"/>
            <a:miter/>
          </a:ln>
        </p:spPr>
      </p:sp>
      <p:sp>
        <p:nvSpPr>
          <p:cNvPr name="TextBox 10" id="10"/>
          <p:cNvSpPr txBox="true"/>
          <p:nvPr/>
        </p:nvSpPr>
        <p:spPr>
          <a:xfrm rot="0">
            <a:off x="1028700" y="3415440"/>
            <a:ext cx="7072266" cy="405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59"/>
              </a:lnSpc>
              <a:spcBef>
                <a:spcPct val="0"/>
              </a:spcBef>
            </a:pPr>
            <a:r>
              <a:rPr lang="en-US" b="true" sz="23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Clear Input Guidance Mechanism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872120" y="5847014"/>
            <a:ext cx="2102123" cy="405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b="true" sz="23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Example：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28700" y="6471061"/>
            <a:ext cx="8115300" cy="7372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53388" indent="-226694" lvl="1">
              <a:lnSpc>
                <a:spcPts val="2939"/>
              </a:lnSpc>
              <a:buFont typeface="Arial"/>
              <a:buChar char="•"/>
            </a:pPr>
            <a:r>
              <a:rPr lang="en-US" b="true" sz="20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Automatically assigns seats to guests who don't know what seat to choose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28700" y="7427371"/>
            <a:ext cx="6412981" cy="7372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53388" indent="-226694" lvl="1">
              <a:lnSpc>
                <a:spcPts val="2939"/>
              </a:lnSpc>
              <a:buFont typeface="Arial"/>
              <a:buChar char="•"/>
            </a:pPr>
            <a:r>
              <a:rPr lang="en-US" b="true" sz="20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Instructions are provided before each input step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028700" y="1331681"/>
            <a:ext cx="5453420" cy="7385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19"/>
              </a:lnSpc>
              <a:spcBef>
                <a:spcPct val="0"/>
              </a:spcBef>
            </a:pPr>
            <a:r>
              <a:rPr lang="en-US" sz="4299">
                <a:solidFill>
                  <a:srgbClr val="0071BC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OUR ADVANTAGES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28700" y="2361496"/>
            <a:ext cx="3891085" cy="5308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39"/>
              </a:lnSpc>
              <a:spcBef>
                <a:spcPct val="0"/>
              </a:spcBef>
            </a:pPr>
            <a:r>
              <a:rPr lang="en-US" sz="3099">
                <a:solidFill>
                  <a:srgbClr val="040606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Humanized design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4345080"/>
            <a:ext cx="8115300" cy="8248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59"/>
              </a:lnSpc>
              <a:spcBef>
                <a:spcPct val="0"/>
              </a:spcBef>
            </a:pPr>
            <a:r>
              <a:rPr lang="en-US" b="true" sz="23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Design the specific process of banquet registration from the perspective of user needs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DAGXR_3UTUc</dc:identifier>
  <dcterms:modified xsi:type="dcterms:W3CDTF">2011-08-01T06:04:30Z</dcterms:modified>
  <cp:revision>1</cp:revision>
  <dc:title>Purple &amp;  white business profile presentation</dc:title>
</cp:coreProperties>
</file>